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layout8.xml" ContentType="application/vnd.openxmlformats-officedocument.drawingml.diagramLayout+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notesSlides/notesSlide3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5" r:id="rId20"/>
    <p:sldId id="274" r:id="rId21"/>
    <p:sldId id="276" r:id="rId22"/>
    <p:sldId id="277" r:id="rId23"/>
    <p:sldId id="282" r:id="rId24"/>
    <p:sldId id="283" r:id="rId25"/>
    <p:sldId id="295" r:id="rId26"/>
    <p:sldId id="279" r:id="rId27"/>
    <p:sldId id="281" r:id="rId28"/>
    <p:sldId id="278" r:id="rId29"/>
    <p:sldId id="280" r:id="rId30"/>
    <p:sldId id="284" r:id="rId31"/>
    <p:sldId id="285" r:id="rId32"/>
    <p:sldId id="286" r:id="rId33"/>
    <p:sldId id="287" r:id="rId34"/>
    <p:sldId id="288" r:id="rId35"/>
    <p:sldId id="289" r:id="rId36"/>
    <p:sldId id="290" r:id="rId37"/>
    <p:sldId id="292" r:id="rId38"/>
    <p:sldId id="293" r:id="rId39"/>
    <p:sldId id="294" r:id="rId4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46083-E29D-445C-9485-585AC331F72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S_tradnl"/>
        </a:p>
      </dgm:t>
    </dgm:pt>
    <dgm:pt modelId="{22C38A7E-B19E-45BD-B725-CB74DCE9F83F}">
      <dgm:prSet phldrT="[Texto]">
        <dgm:style>
          <a:lnRef idx="0">
            <a:schemeClr val="dk1"/>
          </a:lnRef>
          <a:fillRef idx="3">
            <a:schemeClr val="dk1"/>
          </a:fillRef>
          <a:effectRef idx="3">
            <a:schemeClr val="dk1"/>
          </a:effectRef>
          <a:fontRef idx="minor">
            <a:schemeClr val="lt1"/>
          </a:fontRef>
        </dgm:style>
      </dgm:prSet>
      <dgm:spPr/>
      <dgm:t>
        <a:bodyPr/>
        <a:lstStyle/>
        <a:p>
          <a:pPr algn="ctr"/>
          <a:r>
            <a:rPr lang="es-ES_tradnl" b="1" smtClean="0">
              <a:effectLst>
                <a:outerShdw blurRad="38100" dist="38100" dir="2700000" algn="tl">
                  <a:srgbClr val="000000">
                    <a:alpha val="43137"/>
                  </a:srgbClr>
                </a:outerShdw>
              </a:effectLst>
            </a:rPr>
            <a:t>Características Costos de Producción</a:t>
          </a:r>
          <a:endParaRPr lang="es-ES_tradnl" b="1">
            <a:effectLst>
              <a:outerShdw blurRad="38100" dist="38100" dir="2700000" algn="tl">
                <a:srgbClr val="000000">
                  <a:alpha val="43137"/>
                </a:srgbClr>
              </a:outerShdw>
            </a:effectLst>
          </a:endParaRPr>
        </a:p>
      </dgm:t>
    </dgm:pt>
    <dgm:pt modelId="{93F08F22-0195-4753-9987-D3BCCDADF684}" type="parTrans" cxnId="{83C11C4D-3A03-44A4-9EC2-903487291246}">
      <dgm:prSet/>
      <dgm:spPr/>
      <dgm:t>
        <a:bodyPr/>
        <a:lstStyle/>
        <a:p>
          <a:endParaRPr lang="es-ES_tradnl"/>
        </a:p>
      </dgm:t>
    </dgm:pt>
    <dgm:pt modelId="{15C5A91A-B7E9-4AE3-A3D7-63D7F642D59E}" type="sibTrans" cxnId="{83C11C4D-3A03-44A4-9EC2-903487291246}">
      <dgm:prSet>
        <dgm:style>
          <a:lnRef idx="0">
            <a:schemeClr val="accent3"/>
          </a:lnRef>
          <a:fillRef idx="3">
            <a:schemeClr val="accent3"/>
          </a:fillRef>
          <a:effectRef idx="3">
            <a:schemeClr val="accent3"/>
          </a:effectRef>
          <a:fontRef idx="minor">
            <a:schemeClr val="lt1"/>
          </a:fontRef>
        </dgm:style>
      </dgm:prSet>
      <dgm:spPr/>
      <dgm:t>
        <a:bodyPr/>
        <a:lstStyle/>
        <a:p>
          <a:endParaRPr lang="es-ES_tradnl"/>
        </a:p>
      </dgm:t>
    </dgm:pt>
    <dgm:pt modelId="{5B7B8BD4-4E65-4B19-9DDE-821898F36D30}">
      <dgm:prSet phldrT="[Texto]">
        <dgm:style>
          <a:lnRef idx="0">
            <a:schemeClr val="accent1"/>
          </a:lnRef>
          <a:fillRef idx="3">
            <a:schemeClr val="accent1"/>
          </a:fillRef>
          <a:effectRef idx="3">
            <a:schemeClr val="accent1"/>
          </a:effectRef>
          <a:fontRef idx="minor">
            <a:schemeClr val="lt1"/>
          </a:fontRef>
        </dgm:style>
      </dgm:prSet>
      <dgm:spPr/>
      <dgm:t>
        <a:bodyPr/>
        <a:lstStyle/>
        <a:p>
          <a:r>
            <a:rPr lang="es-ES" b="1" smtClean="0">
              <a:effectLst>
                <a:outerShdw blurRad="38100" dist="38100" dir="2700000" algn="tl">
                  <a:srgbClr val="000000">
                    <a:alpha val="43137"/>
                  </a:srgbClr>
                </a:outerShdw>
              </a:effectLst>
            </a:rPr>
            <a:t>Para producir bienes uno debe gastar; esto significa generar un costo. </a:t>
          </a:r>
          <a:endParaRPr lang="es-ES_tradnl"/>
        </a:p>
      </dgm:t>
    </dgm:pt>
    <dgm:pt modelId="{A10D1102-4066-4CDD-87DB-030411F9C7C6}" type="parTrans" cxnId="{CBB40093-0F16-4A6E-8D40-D0726FA3302C}">
      <dgm:prSet/>
      <dgm:spPr/>
      <dgm:t>
        <a:bodyPr/>
        <a:lstStyle/>
        <a:p>
          <a:endParaRPr lang="es-ES_tradnl"/>
        </a:p>
      </dgm:t>
    </dgm:pt>
    <dgm:pt modelId="{B106A089-96DB-466B-97B8-2BC5F63B079F}" type="sibTrans" cxnId="{CBB40093-0F16-4A6E-8D40-D0726FA3302C}">
      <dgm:prSet>
        <dgm:style>
          <a:lnRef idx="1">
            <a:schemeClr val="accent3"/>
          </a:lnRef>
          <a:fillRef idx="3">
            <a:schemeClr val="accent3"/>
          </a:fillRef>
          <a:effectRef idx="2">
            <a:schemeClr val="accent3"/>
          </a:effectRef>
          <a:fontRef idx="minor">
            <a:schemeClr val="lt1"/>
          </a:fontRef>
        </dgm:style>
      </dgm:prSet>
      <dgm:spPr/>
      <dgm:t>
        <a:bodyPr/>
        <a:lstStyle/>
        <a:p>
          <a:endParaRPr lang="es-ES_tradnl"/>
        </a:p>
      </dgm:t>
    </dgm:pt>
    <dgm:pt modelId="{BBD31BC3-51AF-48BC-A0DC-3C46DD631338}">
      <dgm:prSet phldrT="[Texto]">
        <dgm:style>
          <a:lnRef idx="0">
            <a:schemeClr val="accent4"/>
          </a:lnRef>
          <a:fillRef idx="3">
            <a:schemeClr val="accent4"/>
          </a:fillRef>
          <a:effectRef idx="3">
            <a:schemeClr val="accent4"/>
          </a:effectRef>
          <a:fontRef idx="minor">
            <a:schemeClr val="lt1"/>
          </a:fontRef>
        </dgm:style>
      </dgm:prSet>
      <dgm:spPr/>
      <dgm:t>
        <a:bodyPr/>
        <a:lstStyle/>
        <a:p>
          <a:r>
            <a:rPr lang="es-ES" b="1" smtClean="0">
              <a:effectLst>
                <a:outerShdw blurRad="38100" dist="38100" dir="2700000" algn="tl">
                  <a:srgbClr val="000000">
                    <a:alpha val="43137"/>
                  </a:srgbClr>
                </a:outerShdw>
              </a:effectLst>
              <a:latin typeface="+mj-lt"/>
              <a:cs typeface="Segoe UI" pitchFamily="34" charset="0"/>
            </a:rPr>
            <a:t>L</a:t>
          </a:r>
          <a:r>
            <a:rPr lang="es-ES" b="1" smtClean="0">
              <a:effectLst>
                <a:outerShdw blurRad="38100" dist="38100" dir="2700000" algn="tl">
                  <a:srgbClr val="000000">
                    <a:alpha val="43137"/>
                  </a:srgbClr>
                </a:outerShdw>
              </a:effectLst>
            </a:rPr>
            <a:t>os costos deberían ser mantenidos tan bajo como sea posible y eliminados los innecesarios. </a:t>
          </a:r>
          <a:endParaRPr lang="es-ES_tradnl"/>
        </a:p>
      </dgm:t>
    </dgm:pt>
    <dgm:pt modelId="{BC56DDEB-0B0D-45CD-AFDD-B6BF08309176}" type="parTrans" cxnId="{F553F493-0BEC-4ADC-B793-D1D87A75E621}">
      <dgm:prSet/>
      <dgm:spPr/>
      <dgm:t>
        <a:bodyPr/>
        <a:lstStyle/>
        <a:p>
          <a:endParaRPr lang="es-ES_tradnl"/>
        </a:p>
      </dgm:t>
    </dgm:pt>
    <dgm:pt modelId="{2B18ACD0-8167-405D-B9AA-69672935B779}" type="sibTrans" cxnId="{F553F493-0BEC-4ADC-B793-D1D87A75E621}">
      <dgm:prSet/>
      <dgm:spPr/>
      <dgm:t>
        <a:bodyPr/>
        <a:lstStyle/>
        <a:p>
          <a:endParaRPr lang="es-ES_tradnl"/>
        </a:p>
      </dgm:t>
    </dgm:pt>
    <dgm:pt modelId="{9DFD1080-32DC-44F7-ACCF-C43C832D946A}" type="pres">
      <dgm:prSet presAssocID="{66946083-E29D-445C-9485-585AC331F72C}" presName="outerComposite" presStyleCnt="0">
        <dgm:presLayoutVars>
          <dgm:chMax val="5"/>
          <dgm:dir/>
          <dgm:resizeHandles val="exact"/>
        </dgm:presLayoutVars>
      </dgm:prSet>
      <dgm:spPr/>
      <dgm:t>
        <a:bodyPr/>
        <a:lstStyle/>
        <a:p>
          <a:endParaRPr lang="es-MX"/>
        </a:p>
      </dgm:t>
    </dgm:pt>
    <dgm:pt modelId="{FF26FF94-0D8F-4852-83A7-DAAB462671F1}" type="pres">
      <dgm:prSet presAssocID="{66946083-E29D-445C-9485-585AC331F72C}" presName="dummyMaxCanvas" presStyleCnt="0">
        <dgm:presLayoutVars/>
      </dgm:prSet>
      <dgm:spPr/>
    </dgm:pt>
    <dgm:pt modelId="{D1992B45-2D15-431B-8BF3-AE02899602BA}" type="pres">
      <dgm:prSet presAssocID="{66946083-E29D-445C-9485-585AC331F72C}" presName="ThreeNodes_1" presStyleLbl="node1" presStyleIdx="0" presStyleCnt="3">
        <dgm:presLayoutVars>
          <dgm:bulletEnabled val="1"/>
        </dgm:presLayoutVars>
      </dgm:prSet>
      <dgm:spPr/>
      <dgm:t>
        <a:bodyPr/>
        <a:lstStyle/>
        <a:p>
          <a:endParaRPr lang="es-ES_tradnl"/>
        </a:p>
      </dgm:t>
    </dgm:pt>
    <dgm:pt modelId="{1811E2F5-4F63-466D-B841-DC6042A3636E}" type="pres">
      <dgm:prSet presAssocID="{66946083-E29D-445C-9485-585AC331F72C}" presName="ThreeNodes_2" presStyleLbl="node1" presStyleIdx="1" presStyleCnt="3">
        <dgm:presLayoutVars>
          <dgm:bulletEnabled val="1"/>
        </dgm:presLayoutVars>
      </dgm:prSet>
      <dgm:spPr/>
      <dgm:t>
        <a:bodyPr/>
        <a:lstStyle/>
        <a:p>
          <a:endParaRPr lang="es-ES_tradnl"/>
        </a:p>
      </dgm:t>
    </dgm:pt>
    <dgm:pt modelId="{AA1B26D2-5506-4B60-A10A-0018EF60F457}" type="pres">
      <dgm:prSet presAssocID="{66946083-E29D-445C-9485-585AC331F72C}" presName="ThreeNodes_3" presStyleLbl="node1" presStyleIdx="2" presStyleCnt="3">
        <dgm:presLayoutVars>
          <dgm:bulletEnabled val="1"/>
        </dgm:presLayoutVars>
      </dgm:prSet>
      <dgm:spPr/>
      <dgm:t>
        <a:bodyPr/>
        <a:lstStyle/>
        <a:p>
          <a:endParaRPr lang="es-ES_tradnl"/>
        </a:p>
      </dgm:t>
    </dgm:pt>
    <dgm:pt modelId="{CC32794E-0D8F-44EB-B1EC-E88B1A291FB4}" type="pres">
      <dgm:prSet presAssocID="{66946083-E29D-445C-9485-585AC331F72C}" presName="ThreeConn_1-2" presStyleLbl="fgAccFollowNode1" presStyleIdx="0" presStyleCnt="2">
        <dgm:presLayoutVars>
          <dgm:bulletEnabled val="1"/>
        </dgm:presLayoutVars>
      </dgm:prSet>
      <dgm:spPr/>
      <dgm:t>
        <a:bodyPr/>
        <a:lstStyle/>
        <a:p>
          <a:endParaRPr lang="es-MX"/>
        </a:p>
      </dgm:t>
    </dgm:pt>
    <dgm:pt modelId="{4E4F297B-36AD-4E6D-8AED-44E9658F997C}" type="pres">
      <dgm:prSet presAssocID="{66946083-E29D-445C-9485-585AC331F72C}" presName="ThreeConn_2-3" presStyleLbl="fgAccFollowNode1" presStyleIdx="1" presStyleCnt="2">
        <dgm:presLayoutVars>
          <dgm:bulletEnabled val="1"/>
        </dgm:presLayoutVars>
      </dgm:prSet>
      <dgm:spPr/>
      <dgm:t>
        <a:bodyPr/>
        <a:lstStyle/>
        <a:p>
          <a:endParaRPr lang="es-MX"/>
        </a:p>
      </dgm:t>
    </dgm:pt>
    <dgm:pt modelId="{4ECE9886-0E80-477B-A1DB-9EB22DCA5CAA}" type="pres">
      <dgm:prSet presAssocID="{66946083-E29D-445C-9485-585AC331F72C}" presName="ThreeNodes_1_text" presStyleLbl="node1" presStyleIdx="2" presStyleCnt="3">
        <dgm:presLayoutVars>
          <dgm:bulletEnabled val="1"/>
        </dgm:presLayoutVars>
      </dgm:prSet>
      <dgm:spPr/>
      <dgm:t>
        <a:bodyPr/>
        <a:lstStyle/>
        <a:p>
          <a:endParaRPr lang="es-ES_tradnl"/>
        </a:p>
      </dgm:t>
    </dgm:pt>
    <dgm:pt modelId="{A9C0B1C6-C1F0-46F2-A204-040E44E57C27}" type="pres">
      <dgm:prSet presAssocID="{66946083-E29D-445C-9485-585AC331F72C}" presName="ThreeNodes_2_text" presStyleLbl="node1" presStyleIdx="2" presStyleCnt="3">
        <dgm:presLayoutVars>
          <dgm:bulletEnabled val="1"/>
        </dgm:presLayoutVars>
      </dgm:prSet>
      <dgm:spPr/>
      <dgm:t>
        <a:bodyPr/>
        <a:lstStyle/>
        <a:p>
          <a:endParaRPr lang="es-ES_tradnl"/>
        </a:p>
      </dgm:t>
    </dgm:pt>
    <dgm:pt modelId="{B6E6C6D1-32F5-42E0-9A9C-07CE39E08C33}" type="pres">
      <dgm:prSet presAssocID="{66946083-E29D-445C-9485-585AC331F72C}" presName="ThreeNodes_3_text" presStyleLbl="node1" presStyleIdx="2" presStyleCnt="3">
        <dgm:presLayoutVars>
          <dgm:bulletEnabled val="1"/>
        </dgm:presLayoutVars>
      </dgm:prSet>
      <dgm:spPr/>
      <dgm:t>
        <a:bodyPr/>
        <a:lstStyle/>
        <a:p>
          <a:endParaRPr lang="es-ES_tradnl"/>
        </a:p>
      </dgm:t>
    </dgm:pt>
  </dgm:ptLst>
  <dgm:cxnLst>
    <dgm:cxn modelId="{483F739D-A08B-4F2A-A9A9-72521A718DA9}" type="presOf" srcId="{66946083-E29D-445C-9485-585AC331F72C}" destId="{9DFD1080-32DC-44F7-ACCF-C43C832D946A}" srcOrd="0" destOrd="0" presId="urn:microsoft.com/office/officeart/2005/8/layout/vProcess5"/>
    <dgm:cxn modelId="{525AE98E-D99D-45E4-8A6C-A9FBF23A650C}" type="presOf" srcId="{15C5A91A-B7E9-4AE3-A3D7-63D7F642D59E}" destId="{CC32794E-0D8F-44EB-B1EC-E88B1A291FB4}" srcOrd="0" destOrd="0" presId="urn:microsoft.com/office/officeart/2005/8/layout/vProcess5"/>
    <dgm:cxn modelId="{CBB40093-0F16-4A6E-8D40-D0726FA3302C}" srcId="{66946083-E29D-445C-9485-585AC331F72C}" destId="{5B7B8BD4-4E65-4B19-9DDE-821898F36D30}" srcOrd="1" destOrd="0" parTransId="{A10D1102-4066-4CDD-87DB-030411F9C7C6}" sibTransId="{B106A089-96DB-466B-97B8-2BC5F63B079F}"/>
    <dgm:cxn modelId="{F553F493-0BEC-4ADC-B793-D1D87A75E621}" srcId="{66946083-E29D-445C-9485-585AC331F72C}" destId="{BBD31BC3-51AF-48BC-A0DC-3C46DD631338}" srcOrd="2" destOrd="0" parTransId="{BC56DDEB-0B0D-45CD-AFDD-B6BF08309176}" sibTransId="{2B18ACD0-8167-405D-B9AA-69672935B779}"/>
    <dgm:cxn modelId="{83C11C4D-3A03-44A4-9EC2-903487291246}" srcId="{66946083-E29D-445C-9485-585AC331F72C}" destId="{22C38A7E-B19E-45BD-B725-CB74DCE9F83F}" srcOrd="0" destOrd="0" parTransId="{93F08F22-0195-4753-9987-D3BCCDADF684}" sibTransId="{15C5A91A-B7E9-4AE3-A3D7-63D7F642D59E}"/>
    <dgm:cxn modelId="{E2585CC5-2258-4995-B5C7-4F62E18AE632}" type="presOf" srcId="{5B7B8BD4-4E65-4B19-9DDE-821898F36D30}" destId="{A9C0B1C6-C1F0-46F2-A204-040E44E57C27}" srcOrd="1" destOrd="0" presId="urn:microsoft.com/office/officeart/2005/8/layout/vProcess5"/>
    <dgm:cxn modelId="{5D64164E-0D97-4C43-8BC5-E7203DC925B1}" type="presOf" srcId="{5B7B8BD4-4E65-4B19-9DDE-821898F36D30}" destId="{1811E2F5-4F63-466D-B841-DC6042A3636E}" srcOrd="0" destOrd="0" presId="urn:microsoft.com/office/officeart/2005/8/layout/vProcess5"/>
    <dgm:cxn modelId="{6689D274-1785-4FEB-85E6-44F27470C42F}" type="presOf" srcId="{B106A089-96DB-466B-97B8-2BC5F63B079F}" destId="{4E4F297B-36AD-4E6D-8AED-44E9658F997C}" srcOrd="0" destOrd="0" presId="urn:microsoft.com/office/officeart/2005/8/layout/vProcess5"/>
    <dgm:cxn modelId="{EEC0E1FD-7647-46D2-8FEA-5801DEF0DA51}" type="presOf" srcId="{22C38A7E-B19E-45BD-B725-CB74DCE9F83F}" destId="{D1992B45-2D15-431B-8BF3-AE02899602BA}" srcOrd="0" destOrd="0" presId="urn:microsoft.com/office/officeart/2005/8/layout/vProcess5"/>
    <dgm:cxn modelId="{90957C36-A406-4AF4-8D53-0B63137B4275}" type="presOf" srcId="{BBD31BC3-51AF-48BC-A0DC-3C46DD631338}" destId="{B6E6C6D1-32F5-42E0-9A9C-07CE39E08C33}" srcOrd="1" destOrd="0" presId="urn:microsoft.com/office/officeart/2005/8/layout/vProcess5"/>
    <dgm:cxn modelId="{7B498CE0-AAD3-4AA0-9A36-960234B48E3D}" type="presOf" srcId="{BBD31BC3-51AF-48BC-A0DC-3C46DD631338}" destId="{AA1B26D2-5506-4B60-A10A-0018EF60F457}" srcOrd="0" destOrd="0" presId="urn:microsoft.com/office/officeart/2005/8/layout/vProcess5"/>
    <dgm:cxn modelId="{BE277B81-BF9A-4DE3-8CBA-857E1BA748E5}" type="presOf" srcId="{22C38A7E-B19E-45BD-B725-CB74DCE9F83F}" destId="{4ECE9886-0E80-477B-A1DB-9EB22DCA5CAA}" srcOrd="1" destOrd="0" presId="urn:microsoft.com/office/officeart/2005/8/layout/vProcess5"/>
    <dgm:cxn modelId="{591C88B9-480E-4E49-B1AB-EDB1B43ADB34}" type="presParOf" srcId="{9DFD1080-32DC-44F7-ACCF-C43C832D946A}" destId="{FF26FF94-0D8F-4852-83A7-DAAB462671F1}" srcOrd="0" destOrd="0" presId="urn:microsoft.com/office/officeart/2005/8/layout/vProcess5"/>
    <dgm:cxn modelId="{EE6EF719-0AF0-4403-B226-57CCFDCAF963}" type="presParOf" srcId="{9DFD1080-32DC-44F7-ACCF-C43C832D946A}" destId="{D1992B45-2D15-431B-8BF3-AE02899602BA}" srcOrd="1" destOrd="0" presId="urn:microsoft.com/office/officeart/2005/8/layout/vProcess5"/>
    <dgm:cxn modelId="{5DFBBFD1-3659-4A5D-B506-EC97CE4B2C6F}" type="presParOf" srcId="{9DFD1080-32DC-44F7-ACCF-C43C832D946A}" destId="{1811E2F5-4F63-466D-B841-DC6042A3636E}" srcOrd="2" destOrd="0" presId="urn:microsoft.com/office/officeart/2005/8/layout/vProcess5"/>
    <dgm:cxn modelId="{31A214DF-6298-4131-B4F7-CE208345E522}" type="presParOf" srcId="{9DFD1080-32DC-44F7-ACCF-C43C832D946A}" destId="{AA1B26D2-5506-4B60-A10A-0018EF60F457}" srcOrd="3" destOrd="0" presId="urn:microsoft.com/office/officeart/2005/8/layout/vProcess5"/>
    <dgm:cxn modelId="{FD5989A8-0E43-455E-AF1A-2B3EFEDF5C93}" type="presParOf" srcId="{9DFD1080-32DC-44F7-ACCF-C43C832D946A}" destId="{CC32794E-0D8F-44EB-B1EC-E88B1A291FB4}" srcOrd="4" destOrd="0" presId="urn:microsoft.com/office/officeart/2005/8/layout/vProcess5"/>
    <dgm:cxn modelId="{0570B65C-4CBF-4B41-A8DA-3C6CB30FD5AA}" type="presParOf" srcId="{9DFD1080-32DC-44F7-ACCF-C43C832D946A}" destId="{4E4F297B-36AD-4E6D-8AED-44E9658F997C}" srcOrd="5" destOrd="0" presId="urn:microsoft.com/office/officeart/2005/8/layout/vProcess5"/>
    <dgm:cxn modelId="{F7C4DFDF-A73D-43D2-9F4A-88DA15FFC376}" type="presParOf" srcId="{9DFD1080-32DC-44F7-ACCF-C43C832D946A}" destId="{4ECE9886-0E80-477B-A1DB-9EB22DCA5CAA}" srcOrd="6" destOrd="0" presId="urn:microsoft.com/office/officeart/2005/8/layout/vProcess5"/>
    <dgm:cxn modelId="{075CB303-C028-465A-B417-4AEAF5ACD6D8}" type="presParOf" srcId="{9DFD1080-32DC-44F7-ACCF-C43C832D946A}" destId="{A9C0B1C6-C1F0-46F2-A204-040E44E57C27}" srcOrd="7" destOrd="0" presId="urn:microsoft.com/office/officeart/2005/8/layout/vProcess5"/>
    <dgm:cxn modelId="{F6909336-751E-4613-A435-54C34AEE5A59}" type="presParOf" srcId="{9DFD1080-32DC-44F7-ACCF-C43C832D946A}" destId="{B6E6C6D1-32F5-42E0-9A9C-07CE39E08C33}"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402816-7363-4DFA-9AFA-1C9B1B26ABFD}"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n-US"/>
        </a:p>
      </dgm:t>
    </dgm:pt>
    <dgm:pt modelId="{967DD034-F0A9-4ACF-9071-30B19266D26E}">
      <dgm:prSet phldrT="[Text]" custT="1"/>
      <dgm:spPr/>
      <dgm:t>
        <a:bodyPr/>
        <a:lstStyle/>
        <a:p>
          <a:r>
            <a:rPr lang="es-MX"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Debido a deterioro y/o obsolescencia, activos físicos tales como maquinaria y equipo de transporte deben reemplazarse cada cierto tiempo</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C2EFDF2-1E07-4514-90B0-BB42AED3959C}" type="parTrans" cxnId="{5DE21D5D-232E-4B3D-86E5-6E36F55F0E2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1C1AE6D-86DD-490D-82A7-81A948FBF9D6}" type="sibTrans" cxnId="{5DE21D5D-232E-4B3D-86E5-6E36F55F0E2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9824DC7-ED4C-4E5E-9ECE-E87B97544704}">
      <dgm:prSet phldrT="[Text]" custT="1"/>
      <dgm:spPr/>
      <dgm:t>
        <a:bodyPr/>
        <a:lstStyle/>
        <a:p>
          <a:r>
            <a:rPr lang="es-MX" sz="16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Si los activos se reemplazan demasiado pronto, antes del fin de su vida útil, se incurre en costos financieros; </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D09C2A8-8461-4277-AFCB-DB23B0A34719}" type="parTrans" cxnId="{AFDD94DE-AA7E-4D28-9F46-D8DEDDA0EBD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1A9147A-FA88-450D-A51A-63CF9E9DEBEA}" type="sibTrans" cxnId="{AFDD94DE-AA7E-4D28-9F46-D8DEDDA0EBD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A169C56-C6E0-48FA-9364-EA634E1D41A3}">
      <dgm:prSet phldrT="[Text]" custT="1"/>
      <dgm:spPr/>
      <dgm:t>
        <a:bodyPr/>
        <a:lstStyle/>
        <a:p>
          <a:r>
            <a:rPr lang="es-MX"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 por el contrario, los activos se reemplazan en forma tardía, se incurre en altos costos de mantenimiento y baja eficiencia de operación. </a:t>
          </a:r>
          <a:endParaRPr lang="en-U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578378C-6B2C-4137-8953-1347FC82B69F}" type="parTrans" cxnId="{5150733E-2A2D-464C-9D1E-A692207796F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3DCC437-5C58-4FF4-AD49-F61373DA1EDB}" type="sibTrans" cxnId="{5150733E-2A2D-464C-9D1E-A692207796F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2EBE038-E317-4C88-90F0-80C3C4AABD02}">
      <dgm:prSet phldrT="[Text]" custT="1"/>
      <dgm:spPr/>
      <dgm:t>
        <a:bodyPr/>
        <a:lstStyle/>
        <a:p>
          <a:r>
            <a:rPr lang="es-MX" sz="18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La ingeniería económica nos ayuda a determinar la estrategia óptima de reemplazo, seleccionando entre dos o más alternativas, el momento del cambio y la vida económica del equipo que minimizan los costos totales.</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91A3A0B-F754-4AC7-94F0-8FB165830949}" type="sibTrans" cxnId="{C385FDF0-89D2-4CF1-A08E-387EC8C165E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45EC585-BE30-4C0C-97AB-F1F873D84432}" type="parTrans" cxnId="{C385FDF0-89D2-4CF1-A08E-387EC8C165E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0C8D29E-2D57-49B3-96FF-D8A6B580033E}" type="pres">
      <dgm:prSet presAssocID="{48402816-7363-4DFA-9AFA-1C9B1B26ABFD}" presName="Name0" presStyleCnt="0">
        <dgm:presLayoutVars>
          <dgm:dir/>
          <dgm:resizeHandles/>
        </dgm:presLayoutVars>
      </dgm:prSet>
      <dgm:spPr/>
    </dgm:pt>
    <dgm:pt modelId="{1248A6FC-5470-48CD-AD82-7176BBE5EEA5}" type="pres">
      <dgm:prSet presAssocID="{967DD034-F0A9-4ACF-9071-30B19266D26E}" presName="compNode" presStyleCnt="0"/>
      <dgm:spPr/>
    </dgm:pt>
    <dgm:pt modelId="{E51944A1-DFAD-452E-8D55-ACB9569CADC5}" type="pres">
      <dgm:prSet presAssocID="{967DD034-F0A9-4ACF-9071-30B19266D26E}" presName="dummyConnPt" presStyleCnt="0"/>
      <dgm:spPr/>
    </dgm:pt>
    <dgm:pt modelId="{F36E6225-176A-4DD3-A1B3-7CB0DC6029C7}" type="pres">
      <dgm:prSet presAssocID="{967DD034-F0A9-4ACF-9071-30B19266D26E}" presName="node" presStyleLbl="node1" presStyleIdx="0" presStyleCnt="4" custScaleX="69439" custScaleY="78046" custLinFactNeighborX="893" custLinFactNeighborY="-43893">
        <dgm:presLayoutVars>
          <dgm:bulletEnabled val="1"/>
        </dgm:presLayoutVars>
      </dgm:prSet>
      <dgm:spPr/>
      <dgm:t>
        <a:bodyPr/>
        <a:lstStyle/>
        <a:p>
          <a:endParaRPr lang="en-US"/>
        </a:p>
      </dgm:t>
    </dgm:pt>
    <dgm:pt modelId="{0BAEA021-1B9C-4CD3-9C94-293A674B06BF}" type="pres">
      <dgm:prSet presAssocID="{11C1AE6D-86DD-490D-82A7-81A948FBF9D6}" presName="sibTrans" presStyleLbl="bgSibTrans2D1" presStyleIdx="0" presStyleCnt="3" custAng="17620502" custScaleX="132471" custLinFactX="56278" custLinFactNeighborX="100000" custLinFactNeighborY="90718"/>
      <dgm:spPr/>
    </dgm:pt>
    <dgm:pt modelId="{948D8C32-C2D6-45A9-BDF3-3E2BB2C3436F}" type="pres">
      <dgm:prSet presAssocID="{39824DC7-ED4C-4E5E-9ECE-E87B97544704}" presName="compNode" presStyleCnt="0"/>
      <dgm:spPr/>
    </dgm:pt>
    <dgm:pt modelId="{6C6D65E2-CC79-468B-B758-FFF583ACFFDF}" type="pres">
      <dgm:prSet presAssocID="{39824DC7-ED4C-4E5E-9ECE-E87B97544704}" presName="dummyConnPt" presStyleCnt="0"/>
      <dgm:spPr/>
    </dgm:pt>
    <dgm:pt modelId="{4827B5CF-EAA0-4B79-9269-5DD58D1F98A0}" type="pres">
      <dgm:prSet presAssocID="{39824DC7-ED4C-4E5E-9ECE-E87B97544704}" presName="node" presStyleLbl="node1" presStyleIdx="1" presStyleCnt="4" custScaleX="65030" custScaleY="70514" custLinFactNeighborX="761" custLinFactNeighborY="-39881">
        <dgm:presLayoutVars>
          <dgm:bulletEnabled val="1"/>
        </dgm:presLayoutVars>
      </dgm:prSet>
      <dgm:spPr/>
      <dgm:t>
        <a:bodyPr/>
        <a:lstStyle/>
        <a:p>
          <a:endParaRPr lang="en-US"/>
        </a:p>
      </dgm:t>
    </dgm:pt>
    <dgm:pt modelId="{6C0436F3-7562-4972-A7E0-ED175FA6FFD8}" type="pres">
      <dgm:prSet presAssocID="{31A9147A-FA88-450D-A51A-63CF9E9DEBEA}" presName="sibTrans" presStyleLbl="bgSibTrans2D1" presStyleIdx="1" presStyleCnt="3" custAng="15312652" custScaleX="189061" custLinFactX="91043" custLinFactY="100000" custLinFactNeighborX="100000" custLinFactNeighborY="122033"/>
      <dgm:spPr/>
    </dgm:pt>
    <dgm:pt modelId="{522FD6D7-9EB4-4DCA-A5CF-9671FFF9FCC0}" type="pres">
      <dgm:prSet presAssocID="{1A169C56-C6E0-48FA-9364-EA634E1D41A3}" presName="compNode" presStyleCnt="0"/>
      <dgm:spPr/>
    </dgm:pt>
    <dgm:pt modelId="{F5C678BA-6B0F-4EBF-AF2B-D52E69FBDB79}" type="pres">
      <dgm:prSet presAssocID="{1A169C56-C6E0-48FA-9364-EA634E1D41A3}" presName="dummyConnPt" presStyleCnt="0"/>
      <dgm:spPr/>
    </dgm:pt>
    <dgm:pt modelId="{DEE84C46-0A5B-4654-9169-11B77AE18B64}" type="pres">
      <dgm:prSet presAssocID="{1A169C56-C6E0-48FA-9364-EA634E1D41A3}" presName="node" presStyleLbl="node1" presStyleIdx="2" presStyleCnt="4" custScaleX="65741" custScaleY="51884" custLinFactX="-14863" custLinFactNeighborX="-100000" custLinFactNeighborY="19625">
        <dgm:presLayoutVars>
          <dgm:bulletEnabled val="1"/>
        </dgm:presLayoutVars>
      </dgm:prSet>
      <dgm:spPr/>
      <dgm:t>
        <a:bodyPr/>
        <a:lstStyle/>
        <a:p>
          <a:endParaRPr lang="en-US"/>
        </a:p>
      </dgm:t>
    </dgm:pt>
    <dgm:pt modelId="{4263C49E-CA02-47E0-B120-5DD32B1ADF51}" type="pres">
      <dgm:prSet presAssocID="{63DCC437-5C58-4FF4-AD49-F61373DA1EDB}" presName="sibTrans" presStyleLbl="bgSibTrans2D1" presStyleIdx="2" presStyleCnt="3" custAng="1304337" custLinFactNeighborX="53825" custLinFactNeighborY="-85241"/>
      <dgm:spPr/>
    </dgm:pt>
    <dgm:pt modelId="{C3D82EE2-EF3A-45CD-B099-DAF967063361}" type="pres">
      <dgm:prSet presAssocID="{E2EBE038-E317-4C88-90F0-80C3C4AABD02}" presName="compNode" presStyleCnt="0"/>
      <dgm:spPr/>
    </dgm:pt>
    <dgm:pt modelId="{166C41A8-2DCC-4552-9EAF-F33B8EA8E92D}" type="pres">
      <dgm:prSet presAssocID="{E2EBE038-E317-4C88-90F0-80C3C4AABD02}" presName="dummyConnPt" presStyleCnt="0"/>
      <dgm:spPr/>
    </dgm:pt>
    <dgm:pt modelId="{1EE72815-3960-4400-8E02-DA2280E28B5C}" type="pres">
      <dgm:prSet presAssocID="{E2EBE038-E317-4C88-90F0-80C3C4AABD02}" presName="node" presStyleLbl="node1" presStyleIdx="3" presStyleCnt="4" custLinFactNeighborX="-3934" custLinFactNeighborY="42530">
        <dgm:presLayoutVars>
          <dgm:bulletEnabled val="1"/>
        </dgm:presLayoutVars>
      </dgm:prSet>
      <dgm:spPr/>
      <dgm:t>
        <a:bodyPr/>
        <a:lstStyle/>
        <a:p>
          <a:endParaRPr lang="en-US"/>
        </a:p>
      </dgm:t>
    </dgm:pt>
  </dgm:ptLst>
  <dgm:cxnLst>
    <dgm:cxn modelId="{CB844258-DCC3-4298-B897-D0A98DCF1A47}" type="presOf" srcId="{39824DC7-ED4C-4E5E-9ECE-E87B97544704}" destId="{4827B5CF-EAA0-4B79-9269-5DD58D1F98A0}" srcOrd="0" destOrd="0" presId="urn:microsoft.com/office/officeart/2005/8/layout/bProcess4"/>
    <dgm:cxn modelId="{C385FDF0-89D2-4CF1-A08E-387EC8C165EF}" srcId="{48402816-7363-4DFA-9AFA-1C9B1B26ABFD}" destId="{E2EBE038-E317-4C88-90F0-80C3C4AABD02}" srcOrd="3" destOrd="0" parTransId="{645EC585-BE30-4C0C-97AB-F1F873D84432}" sibTransId="{491A3A0B-F754-4AC7-94F0-8FB165830949}"/>
    <dgm:cxn modelId="{AFDD94DE-AA7E-4D28-9F46-D8DEDDA0EBDE}" srcId="{48402816-7363-4DFA-9AFA-1C9B1B26ABFD}" destId="{39824DC7-ED4C-4E5E-9ECE-E87B97544704}" srcOrd="1" destOrd="0" parTransId="{ED09C2A8-8461-4277-AFCB-DB23B0A34719}" sibTransId="{31A9147A-FA88-450D-A51A-63CF9E9DEBEA}"/>
    <dgm:cxn modelId="{EABDB0C2-4443-4E83-8168-C8D089E45AEF}" type="presOf" srcId="{E2EBE038-E317-4C88-90F0-80C3C4AABD02}" destId="{1EE72815-3960-4400-8E02-DA2280E28B5C}" srcOrd="0" destOrd="0" presId="urn:microsoft.com/office/officeart/2005/8/layout/bProcess4"/>
    <dgm:cxn modelId="{633970AE-4D0B-4DDA-B2B4-60BF213410D6}" type="presOf" srcId="{48402816-7363-4DFA-9AFA-1C9B1B26ABFD}" destId="{20C8D29E-2D57-49B3-96FF-D8A6B580033E}" srcOrd="0" destOrd="0" presId="urn:microsoft.com/office/officeart/2005/8/layout/bProcess4"/>
    <dgm:cxn modelId="{CFF62C02-C8A8-49CD-8BB4-ACDEE7D9F65E}" type="presOf" srcId="{63DCC437-5C58-4FF4-AD49-F61373DA1EDB}" destId="{4263C49E-CA02-47E0-B120-5DD32B1ADF51}" srcOrd="0" destOrd="0" presId="urn:microsoft.com/office/officeart/2005/8/layout/bProcess4"/>
    <dgm:cxn modelId="{5DE21D5D-232E-4B3D-86E5-6E36F55F0E29}" srcId="{48402816-7363-4DFA-9AFA-1C9B1B26ABFD}" destId="{967DD034-F0A9-4ACF-9071-30B19266D26E}" srcOrd="0" destOrd="0" parTransId="{5C2EFDF2-1E07-4514-90B0-BB42AED3959C}" sibTransId="{11C1AE6D-86DD-490D-82A7-81A948FBF9D6}"/>
    <dgm:cxn modelId="{5150733E-2A2D-464C-9D1E-A692207796FC}" srcId="{48402816-7363-4DFA-9AFA-1C9B1B26ABFD}" destId="{1A169C56-C6E0-48FA-9364-EA634E1D41A3}" srcOrd="2" destOrd="0" parTransId="{F578378C-6B2C-4137-8953-1347FC82B69F}" sibTransId="{63DCC437-5C58-4FF4-AD49-F61373DA1EDB}"/>
    <dgm:cxn modelId="{E4B4F0D6-2042-4665-95AB-9F1CFF60BD71}" type="presOf" srcId="{11C1AE6D-86DD-490D-82A7-81A948FBF9D6}" destId="{0BAEA021-1B9C-4CD3-9C94-293A674B06BF}" srcOrd="0" destOrd="0" presId="urn:microsoft.com/office/officeart/2005/8/layout/bProcess4"/>
    <dgm:cxn modelId="{338AADEF-22F0-4E2E-B533-DB6A516B9A04}" type="presOf" srcId="{1A169C56-C6E0-48FA-9364-EA634E1D41A3}" destId="{DEE84C46-0A5B-4654-9169-11B77AE18B64}" srcOrd="0" destOrd="0" presId="urn:microsoft.com/office/officeart/2005/8/layout/bProcess4"/>
    <dgm:cxn modelId="{90949F91-6111-4878-997F-8CF642673F0A}" type="presOf" srcId="{967DD034-F0A9-4ACF-9071-30B19266D26E}" destId="{F36E6225-176A-4DD3-A1B3-7CB0DC6029C7}" srcOrd="0" destOrd="0" presId="urn:microsoft.com/office/officeart/2005/8/layout/bProcess4"/>
    <dgm:cxn modelId="{89EC4470-8693-4D54-9A02-5F2847CC8760}" type="presOf" srcId="{31A9147A-FA88-450D-A51A-63CF9E9DEBEA}" destId="{6C0436F3-7562-4972-A7E0-ED175FA6FFD8}" srcOrd="0" destOrd="0" presId="urn:microsoft.com/office/officeart/2005/8/layout/bProcess4"/>
    <dgm:cxn modelId="{E4133693-8D16-46B5-A67B-4F58F53EFECA}" type="presParOf" srcId="{20C8D29E-2D57-49B3-96FF-D8A6B580033E}" destId="{1248A6FC-5470-48CD-AD82-7176BBE5EEA5}" srcOrd="0" destOrd="0" presId="urn:microsoft.com/office/officeart/2005/8/layout/bProcess4"/>
    <dgm:cxn modelId="{55073F6B-5E07-4C19-AE6E-8F7BB8E1599E}" type="presParOf" srcId="{1248A6FC-5470-48CD-AD82-7176BBE5EEA5}" destId="{E51944A1-DFAD-452E-8D55-ACB9569CADC5}" srcOrd="0" destOrd="0" presId="urn:microsoft.com/office/officeart/2005/8/layout/bProcess4"/>
    <dgm:cxn modelId="{AAD88C26-CC58-49E1-A047-EDA32A93F104}" type="presParOf" srcId="{1248A6FC-5470-48CD-AD82-7176BBE5EEA5}" destId="{F36E6225-176A-4DD3-A1B3-7CB0DC6029C7}" srcOrd="1" destOrd="0" presId="urn:microsoft.com/office/officeart/2005/8/layout/bProcess4"/>
    <dgm:cxn modelId="{147AA983-1EE9-406B-BD98-8842F8FB2738}" type="presParOf" srcId="{20C8D29E-2D57-49B3-96FF-D8A6B580033E}" destId="{0BAEA021-1B9C-4CD3-9C94-293A674B06BF}" srcOrd="1" destOrd="0" presId="urn:microsoft.com/office/officeart/2005/8/layout/bProcess4"/>
    <dgm:cxn modelId="{61D2FEBF-F188-4498-B5F0-C13EAB872825}" type="presParOf" srcId="{20C8D29E-2D57-49B3-96FF-D8A6B580033E}" destId="{948D8C32-C2D6-45A9-BDF3-3E2BB2C3436F}" srcOrd="2" destOrd="0" presId="urn:microsoft.com/office/officeart/2005/8/layout/bProcess4"/>
    <dgm:cxn modelId="{26BDD1A1-CEC4-4ECB-A87C-74D6ADC4E1B4}" type="presParOf" srcId="{948D8C32-C2D6-45A9-BDF3-3E2BB2C3436F}" destId="{6C6D65E2-CC79-468B-B758-FFF583ACFFDF}" srcOrd="0" destOrd="0" presId="urn:microsoft.com/office/officeart/2005/8/layout/bProcess4"/>
    <dgm:cxn modelId="{D19C853E-2B9F-453E-AA10-8AF2CD7F318F}" type="presParOf" srcId="{948D8C32-C2D6-45A9-BDF3-3E2BB2C3436F}" destId="{4827B5CF-EAA0-4B79-9269-5DD58D1F98A0}" srcOrd="1" destOrd="0" presId="urn:microsoft.com/office/officeart/2005/8/layout/bProcess4"/>
    <dgm:cxn modelId="{1CD7AD1C-6298-410D-BEB4-919C2175E771}" type="presParOf" srcId="{20C8D29E-2D57-49B3-96FF-D8A6B580033E}" destId="{6C0436F3-7562-4972-A7E0-ED175FA6FFD8}" srcOrd="3" destOrd="0" presId="urn:microsoft.com/office/officeart/2005/8/layout/bProcess4"/>
    <dgm:cxn modelId="{98CA466D-2E9B-4CDC-B4E3-46737086862C}" type="presParOf" srcId="{20C8D29E-2D57-49B3-96FF-D8A6B580033E}" destId="{522FD6D7-9EB4-4DCA-A5CF-9671FFF9FCC0}" srcOrd="4" destOrd="0" presId="urn:microsoft.com/office/officeart/2005/8/layout/bProcess4"/>
    <dgm:cxn modelId="{541D7255-ED6C-441D-AC06-47B29A864A3C}" type="presParOf" srcId="{522FD6D7-9EB4-4DCA-A5CF-9671FFF9FCC0}" destId="{F5C678BA-6B0F-4EBF-AF2B-D52E69FBDB79}" srcOrd="0" destOrd="0" presId="urn:microsoft.com/office/officeart/2005/8/layout/bProcess4"/>
    <dgm:cxn modelId="{6A5F8BF0-5A32-44C9-966A-2C778894D6D9}" type="presParOf" srcId="{522FD6D7-9EB4-4DCA-A5CF-9671FFF9FCC0}" destId="{DEE84C46-0A5B-4654-9169-11B77AE18B64}" srcOrd="1" destOrd="0" presId="urn:microsoft.com/office/officeart/2005/8/layout/bProcess4"/>
    <dgm:cxn modelId="{224F8270-8564-4E61-A454-DAC86DFDC1FF}" type="presParOf" srcId="{20C8D29E-2D57-49B3-96FF-D8A6B580033E}" destId="{4263C49E-CA02-47E0-B120-5DD32B1ADF51}" srcOrd="5" destOrd="0" presId="urn:microsoft.com/office/officeart/2005/8/layout/bProcess4"/>
    <dgm:cxn modelId="{F61B5738-28AE-40BF-AB12-BA206E0087B8}" type="presParOf" srcId="{20C8D29E-2D57-49B3-96FF-D8A6B580033E}" destId="{C3D82EE2-EF3A-45CD-B099-DAF967063361}" srcOrd="6" destOrd="0" presId="urn:microsoft.com/office/officeart/2005/8/layout/bProcess4"/>
    <dgm:cxn modelId="{A4C3A476-15E2-4903-A977-4D2E969C3A15}" type="presParOf" srcId="{C3D82EE2-EF3A-45CD-B099-DAF967063361}" destId="{166C41A8-2DCC-4552-9EAF-F33B8EA8E92D}" srcOrd="0" destOrd="0" presId="urn:microsoft.com/office/officeart/2005/8/layout/bProcess4"/>
    <dgm:cxn modelId="{F5AAB0E6-B4D9-4D19-A3EC-22E5442AC8AC}" type="presParOf" srcId="{C3D82EE2-EF3A-45CD-B099-DAF967063361}" destId="{1EE72815-3960-4400-8E02-DA2280E28B5C}" srcOrd="1" destOrd="0" presId="urn:microsoft.com/office/officeart/2005/8/layout/b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633871-FE09-43C6-A7A9-553F0007AE9F}"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S_tradnl"/>
        </a:p>
      </dgm:t>
    </dgm:pt>
    <dgm:pt modelId="{9D6B6F02-E34B-435F-93F7-E1D65C885110}">
      <dgm:prSet phldrT="[Texto]">
        <dgm:style>
          <a:lnRef idx="1">
            <a:schemeClr val="dk1"/>
          </a:lnRef>
          <a:fillRef idx="3">
            <a:schemeClr val="dk1"/>
          </a:fillRef>
          <a:effectRef idx="2">
            <a:schemeClr val="dk1"/>
          </a:effectRef>
          <a:fontRef idx="minor">
            <a:schemeClr val="lt1"/>
          </a:fontRef>
        </dgm:style>
      </dgm:prSet>
      <dgm:spPr/>
      <dgm:t>
        <a:bodyPr/>
        <a:lstStyle/>
        <a:p>
          <a:r>
            <a:rPr lang="es-ES_tradnl"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Costos de Administración</a:t>
          </a:r>
          <a:endParaRPr lang="es-ES_trad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29E1EF-4772-425A-9759-C180A23DD5FC}" type="parTrans" cxnId="{E66EAE78-74EA-49AA-A037-1B5707937B4A}">
      <dgm:prSet/>
      <dgm:spPr/>
      <dgm:t>
        <a:bodyPr/>
        <a:lstStyle/>
        <a:p>
          <a:endParaRPr lang="es-ES_tradnl"/>
        </a:p>
      </dgm:t>
    </dgm:pt>
    <dgm:pt modelId="{FD9E4328-3F20-477B-818C-30E2DE7FC1C1}" type="sibTrans" cxnId="{E66EAE78-74EA-49AA-A037-1B5707937B4A}">
      <dgm:prSet>
        <dgm:style>
          <a:lnRef idx="1">
            <a:schemeClr val="accent3"/>
          </a:lnRef>
          <a:fillRef idx="3">
            <a:schemeClr val="accent3"/>
          </a:fillRef>
          <a:effectRef idx="2">
            <a:schemeClr val="accent3"/>
          </a:effectRef>
          <a:fontRef idx="minor">
            <a:schemeClr val="lt1"/>
          </a:fontRef>
        </dgm:style>
      </dgm:prSet>
      <dgm:spPr/>
      <dgm:t>
        <a:bodyPr/>
        <a:lstStyle/>
        <a:p>
          <a:endParaRPr lang="es-ES_tradnl"/>
        </a:p>
      </dgm:t>
    </dgm:pt>
    <dgm:pt modelId="{5CEDB68C-1D2D-43AC-BDB3-9FFBBE515C32}">
      <dgm:prSet phldrT="[Texto]">
        <dgm:style>
          <a:lnRef idx="1">
            <a:schemeClr val="accent1"/>
          </a:lnRef>
          <a:fillRef idx="3">
            <a:schemeClr val="accent1"/>
          </a:fillRef>
          <a:effectRef idx="2">
            <a:schemeClr val="accent1"/>
          </a:effectRef>
          <a:fontRef idx="minor">
            <a:schemeClr val="lt1"/>
          </a:fontRef>
        </dgm:style>
      </dgm:prSet>
      <dgm:spPr/>
      <dgm:t>
        <a:bodyPr/>
        <a:lstStyle/>
        <a:p>
          <a:r>
            <a:rPr lang="es-ES_tradnl"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Son aquellos necesarios para la gestión del negocio</a:t>
          </a:r>
          <a:endParaRPr lang="es-ES_trad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BBBAE19-799F-45B4-864A-8EE37742071F}" type="parTrans" cxnId="{6A3AE46A-BAB5-46C2-B1D9-86ABB27F0351}">
      <dgm:prSet/>
      <dgm:spPr/>
      <dgm:t>
        <a:bodyPr/>
        <a:lstStyle/>
        <a:p>
          <a:endParaRPr lang="es-ES_tradnl"/>
        </a:p>
      </dgm:t>
    </dgm:pt>
    <dgm:pt modelId="{74AB5071-4885-44A5-B782-9EA54DFBECB6}" type="sibTrans" cxnId="{6A3AE46A-BAB5-46C2-B1D9-86ABB27F0351}">
      <dgm:prSet>
        <dgm:style>
          <a:lnRef idx="1">
            <a:schemeClr val="accent5"/>
          </a:lnRef>
          <a:fillRef idx="3">
            <a:schemeClr val="accent5"/>
          </a:fillRef>
          <a:effectRef idx="2">
            <a:schemeClr val="accent5"/>
          </a:effectRef>
          <a:fontRef idx="minor">
            <a:schemeClr val="lt1"/>
          </a:fontRef>
        </dgm:style>
      </dgm:prSet>
      <dgm:spPr/>
      <dgm:t>
        <a:bodyPr/>
        <a:lstStyle/>
        <a:p>
          <a:endParaRPr lang="es-ES_tradnl"/>
        </a:p>
      </dgm:t>
    </dgm:pt>
    <dgm:pt modelId="{9C37C25B-30FD-4182-9505-074C92807BC1}">
      <dgm:prSet phldrT="[Texto]">
        <dgm:style>
          <a:lnRef idx="1">
            <a:schemeClr val="accent3"/>
          </a:lnRef>
          <a:fillRef idx="3">
            <a:schemeClr val="accent3"/>
          </a:fillRef>
          <a:effectRef idx="2">
            <a:schemeClr val="accent3"/>
          </a:effectRef>
          <a:fontRef idx="minor">
            <a:schemeClr val="lt1"/>
          </a:fontRef>
        </dgm:style>
      </dgm:prSet>
      <dgm:spPr/>
      <dgm:t>
        <a:bodyPr/>
        <a:lstStyle/>
        <a:p>
          <a:pPr algn="just"/>
          <a:r>
            <a:rPr lang="es-MX"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Sueldos y cargas sociales del personal del área administrativa y general de la empresa</a:t>
          </a:r>
          <a:endParaRPr lang="es-ES_trad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463885F-2B93-4AB9-ACB7-689F84ABB9B4}" type="parTrans" cxnId="{4B32CDD9-052B-4F95-B66C-F75671CA086B}">
      <dgm:prSet/>
      <dgm:spPr/>
      <dgm:t>
        <a:bodyPr/>
        <a:lstStyle/>
        <a:p>
          <a:endParaRPr lang="es-ES_tradnl"/>
        </a:p>
      </dgm:t>
    </dgm:pt>
    <dgm:pt modelId="{AB3DE711-6D4E-4A22-AEFF-F47A28639106}" type="sibTrans" cxnId="{4B32CDD9-052B-4F95-B66C-F75671CA086B}">
      <dgm:prSet>
        <dgm:style>
          <a:lnRef idx="1">
            <a:schemeClr val="accent2"/>
          </a:lnRef>
          <a:fillRef idx="3">
            <a:schemeClr val="accent2"/>
          </a:fillRef>
          <a:effectRef idx="2">
            <a:schemeClr val="accent2"/>
          </a:effectRef>
          <a:fontRef idx="minor">
            <a:schemeClr val="lt1"/>
          </a:fontRef>
        </dgm:style>
      </dgm:prSet>
      <dgm:spPr/>
      <dgm:t>
        <a:bodyPr/>
        <a:lstStyle/>
        <a:p>
          <a:endParaRPr lang="es-ES_tradnl"/>
        </a:p>
      </dgm:t>
    </dgm:pt>
    <dgm:pt modelId="{EEAACD04-7F16-465E-B9B8-486697BAE2A1}">
      <dgm:prSet phldrT="[Texto]" custT="1">
        <dgm:style>
          <a:lnRef idx="1">
            <a:schemeClr val="accent4"/>
          </a:lnRef>
          <a:fillRef idx="3">
            <a:schemeClr val="accent4"/>
          </a:fillRef>
          <a:effectRef idx="2">
            <a:schemeClr val="accent4"/>
          </a:effectRef>
          <a:fontRef idx="minor">
            <a:schemeClr val="lt1"/>
          </a:fontRef>
        </dgm:style>
      </dgm:prSet>
      <dgm:spPr/>
      <dgm:t>
        <a:bodyPr/>
        <a:lstStyle/>
        <a:p>
          <a:r>
            <a:rPr lang="en-US" sz="1600" b="0" cap="none" spc="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Alquiler</a:t>
          </a:r>
          <a:r>
            <a:rPr lang="en-US" sz="16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oficina</a:t>
          </a:r>
          <a:endParaRPr lang="es-ES_tradnl"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32FF067-987A-42E8-83E7-1D5F0C1A3DF6}" type="parTrans" cxnId="{FEBC5B82-7BA5-4BFE-83DB-A84CDE22E582}">
      <dgm:prSet/>
      <dgm:spPr/>
      <dgm:t>
        <a:bodyPr/>
        <a:lstStyle/>
        <a:p>
          <a:endParaRPr lang="es-ES_tradnl"/>
        </a:p>
      </dgm:t>
    </dgm:pt>
    <dgm:pt modelId="{26725C78-E930-4097-B1EA-C5026E57921E}" type="sibTrans" cxnId="{FEBC5B82-7BA5-4BFE-83DB-A84CDE22E582}">
      <dgm:prSet>
        <dgm:style>
          <a:lnRef idx="1">
            <a:schemeClr val="accent5"/>
          </a:lnRef>
          <a:fillRef idx="3">
            <a:schemeClr val="accent5"/>
          </a:fillRef>
          <a:effectRef idx="2">
            <a:schemeClr val="accent5"/>
          </a:effectRef>
          <a:fontRef idx="minor">
            <a:schemeClr val="lt1"/>
          </a:fontRef>
        </dgm:style>
      </dgm:prSet>
      <dgm:spPr/>
      <dgm:t>
        <a:bodyPr/>
        <a:lstStyle/>
        <a:p>
          <a:endParaRPr lang="es-ES_tradnl"/>
        </a:p>
      </dgm:t>
    </dgm:pt>
    <dgm:pt modelId="{6D2E19F8-B3A7-4AD2-A982-241866D09F8F}">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MX" sz="16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Servicios Públicos correspondientes al área administrativa</a:t>
          </a:r>
          <a:endParaRPr lang="es-ES_tradnl"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4DC03FA-5323-4F3F-920F-663A44E2877E}" type="parTrans" cxnId="{88F83F7F-1A61-4887-BA5D-25A7D77ABCDF}">
      <dgm:prSet/>
      <dgm:spPr/>
      <dgm:t>
        <a:bodyPr/>
        <a:lstStyle/>
        <a:p>
          <a:endParaRPr lang="es-ES_tradnl"/>
        </a:p>
      </dgm:t>
    </dgm:pt>
    <dgm:pt modelId="{DF5265D3-E933-4CBF-9A42-F66E9E8A2B3C}" type="sibTrans" cxnId="{88F83F7F-1A61-4887-BA5D-25A7D77ABCDF}">
      <dgm:prSet>
        <dgm:style>
          <a:lnRef idx="1">
            <a:schemeClr val="accent6"/>
          </a:lnRef>
          <a:fillRef idx="3">
            <a:schemeClr val="accent6"/>
          </a:fillRef>
          <a:effectRef idx="2">
            <a:schemeClr val="accent6"/>
          </a:effectRef>
          <a:fontRef idx="minor">
            <a:schemeClr val="lt1"/>
          </a:fontRef>
        </dgm:style>
      </dgm:prSet>
      <dgm:spPr/>
      <dgm:t>
        <a:bodyPr/>
        <a:lstStyle/>
        <a:p>
          <a:endParaRPr lang="es-ES_tradnl"/>
        </a:p>
      </dgm:t>
    </dgm:pt>
    <dgm:pt modelId="{0AB4416E-C8AF-4E84-91B0-501B21942B01}">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6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Honorarios pagados por servicios profesionales</a:t>
          </a:r>
          <a:endParaRPr lang="es-ES_tradnl"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D93D54A-3DFF-46D6-946D-99AD702515FB}" type="parTrans" cxnId="{046D5CCB-B676-464E-A28A-6F4FDC0CAF7A}">
      <dgm:prSet/>
      <dgm:spPr/>
      <dgm:t>
        <a:bodyPr/>
        <a:lstStyle/>
        <a:p>
          <a:endParaRPr lang="es-ES_tradnl"/>
        </a:p>
      </dgm:t>
    </dgm:pt>
    <dgm:pt modelId="{9B0B5CBF-0D9E-4FA2-A46F-B6717A1EA287}" type="sibTrans" cxnId="{046D5CCB-B676-464E-A28A-6F4FDC0CAF7A}">
      <dgm:prSet>
        <dgm:style>
          <a:lnRef idx="1">
            <a:schemeClr val="dk1"/>
          </a:lnRef>
          <a:fillRef idx="3">
            <a:schemeClr val="dk1"/>
          </a:fillRef>
          <a:effectRef idx="2">
            <a:schemeClr val="dk1"/>
          </a:effectRef>
          <a:fontRef idx="minor">
            <a:schemeClr val="lt1"/>
          </a:fontRef>
        </dgm:style>
      </dgm:prSet>
      <dgm:spPr/>
      <dgm:t>
        <a:bodyPr/>
        <a:lstStyle/>
        <a:p>
          <a:endParaRPr lang="es-ES_tradnl"/>
        </a:p>
      </dgm:t>
    </dgm:pt>
    <dgm:pt modelId="{52865F08-E272-46E4-83AA-08C4F9B67A49}">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MX" sz="16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Papelería e insumos propios de la administración</a:t>
          </a:r>
          <a:endParaRPr lang="es-ES_tradnl"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C7E127A-B973-492B-B972-82A78EFC7ACA}" type="parTrans" cxnId="{143D7D85-A35A-4168-B4D8-31A3765C8CF3}">
      <dgm:prSet/>
      <dgm:spPr/>
      <dgm:t>
        <a:bodyPr/>
        <a:lstStyle/>
        <a:p>
          <a:endParaRPr lang="es-ES_tradnl"/>
        </a:p>
      </dgm:t>
    </dgm:pt>
    <dgm:pt modelId="{7199547C-145B-4293-8590-8BB23FF6B7F2}" type="sibTrans" cxnId="{143D7D85-A35A-4168-B4D8-31A3765C8CF3}">
      <dgm:prSet/>
      <dgm:spPr/>
      <dgm:t>
        <a:bodyPr/>
        <a:lstStyle/>
        <a:p>
          <a:endParaRPr lang="es-ES_tradnl"/>
        </a:p>
      </dgm:t>
    </dgm:pt>
    <dgm:pt modelId="{95B1F0DD-FAC5-45C4-BA5E-CE11075E6F9D}" type="pres">
      <dgm:prSet presAssocID="{F2633871-FE09-43C6-A7A9-553F0007AE9F}" presName="diagram" presStyleCnt="0">
        <dgm:presLayoutVars>
          <dgm:dir/>
          <dgm:resizeHandles val="exact"/>
        </dgm:presLayoutVars>
      </dgm:prSet>
      <dgm:spPr/>
      <dgm:t>
        <a:bodyPr/>
        <a:lstStyle/>
        <a:p>
          <a:endParaRPr lang="es-MX"/>
        </a:p>
      </dgm:t>
    </dgm:pt>
    <dgm:pt modelId="{B5856296-C8D7-4ECA-BB58-7A6DC061474A}" type="pres">
      <dgm:prSet presAssocID="{9D6B6F02-E34B-435F-93F7-E1D65C885110}" presName="node" presStyleLbl="node1" presStyleIdx="0" presStyleCnt="7">
        <dgm:presLayoutVars>
          <dgm:bulletEnabled val="1"/>
        </dgm:presLayoutVars>
      </dgm:prSet>
      <dgm:spPr/>
      <dgm:t>
        <a:bodyPr/>
        <a:lstStyle/>
        <a:p>
          <a:endParaRPr lang="es-MX"/>
        </a:p>
      </dgm:t>
    </dgm:pt>
    <dgm:pt modelId="{ED1C6DAD-D1C4-4874-A91C-4207E41782C8}" type="pres">
      <dgm:prSet presAssocID="{FD9E4328-3F20-477B-818C-30E2DE7FC1C1}" presName="sibTrans" presStyleLbl="sibTrans2D1" presStyleIdx="0" presStyleCnt="6"/>
      <dgm:spPr/>
      <dgm:t>
        <a:bodyPr/>
        <a:lstStyle/>
        <a:p>
          <a:endParaRPr lang="es-MX"/>
        </a:p>
      </dgm:t>
    </dgm:pt>
    <dgm:pt modelId="{A002DD9C-8266-46EB-8DF3-960E32FFEB1D}" type="pres">
      <dgm:prSet presAssocID="{FD9E4328-3F20-477B-818C-30E2DE7FC1C1}" presName="connectorText" presStyleLbl="sibTrans2D1" presStyleIdx="0" presStyleCnt="6"/>
      <dgm:spPr/>
      <dgm:t>
        <a:bodyPr/>
        <a:lstStyle/>
        <a:p>
          <a:endParaRPr lang="es-MX"/>
        </a:p>
      </dgm:t>
    </dgm:pt>
    <dgm:pt modelId="{5399230E-3E14-40F3-B26E-95AC2A4D90DA}" type="pres">
      <dgm:prSet presAssocID="{5CEDB68C-1D2D-43AC-BDB3-9FFBBE515C32}" presName="node" presStyleLbl="node1" presStyleIdx="1" presStyleCnt="7">
        <dgm:presLayoutVars>
          <dgm:bulletEnabled val="1"/>
        </dgm:presLayoutVars>
      </dgm:prSet>
      <dgm:spPr/>
      <dgm:t>
        <a:bodyPr/>
        <a:lstStyle/>
        <a:p>
          <a:endParaRPr lang="es-ES_tradnl"/>
        </a:p>
      </dgm:t>
    </dgm:pt>
    <dgm:pt modelId="{943CEDD7-7805-41A2-8A1E-D49F3A53656C}" type="pres">
      <dgm:prSet presAssocID="{74AB5071-4885-44A5-B782-9EA54DFBECB6}" presName="sibTrans" presStyleLbl="sibTrans2D1" presStyleIdx="1" presStyleCnt="6"/>
      <dgm:spPr/>
      <dgm:t>
        <a:bodyPr/>
        <a:lstStyle/>
        <a:p>
          <a:endParaRPr lang="es-MX"/>
        </a:p>
      </dgm:t>
    </dgm:pt>
    <dgm:pt modelId="{FFE7EDF9-049D-4287-8C8F-0F2DB412F2B3}" type="pres">
      <dgm:prSet presAssocID="{74AB5071-4885-44A5-B782-9EA54DFBECB6}" presName="connectorText" presStyleLbl="sibTrans2D1" presStyleIdx="1" presStyleCnt="6"/>
      <dgm:spPr/>
      <dgm:t>
        <a:bodyPr/>
        <a:lstStyle/>
        <a:p>
          <a:endParaRPr lang="es-MX"/>
        </a:p>
      </dgm:t>
    </dgm:pt>
    <dgm:pt modelId="{284F41A6-66A5-4270-B631-F8C7F75F1805}" type="pres">
      <dgm:prSet presAssocID="{9C37C25B-30FD-4182-9505-074C92807BC1}" presName="node" presStyleLbl="node1" presStyleIdx="2" presStyleCnt="7">
        <dgm:presLayoutVars>
          <dgm:bulletEnabled val="1"/>
        </dgm:presLayoutVars>
      </dgm:prSet>
      <dgm:spPr/>
      <dgm:t>
        <a:bodyPr/>
        <a:lstStyle/>
        <a:p>
          <a:endParaRPr lang="es-ES_tradnl"/>
        </a:p>
      </dgm:t>
    </dgm:pt>
    <dgm:pt modelId="{45DA4C99-22D4-43BE-A0AE-43D540DCCE0B}" type="pres">
      <dgm:prSet presAssocID="{AB3DE711-6D4E-4A22-AEFF-F47A28639106}" presName="sibTrans" presStyleLbl="sibTrans2D1" presStyleIdx="2" presStyleCnt="6"/>
      <dgm:spPr/>
      <dgm:t>
        <a:bodyPr/>
        <a:lstStyle/>
        <a:p>
          <a:endParaRPr lang="es-MX"/>
        </a:p>
      </dgm:t>
    </dgm:pt>
    <dgm:pt modelId="{3B1AF0CA-53CB-44C0-855F-C677CA7347D3}" type="pres">
      <dgm:prSet presAssocID="{AB3DE711-6D4E-4A22-AEFF-F47A28639106}" presName="connectorText" presStyleLbl="sibTrans2D1" presStyleIdx="2" presStyleCnt="6"/>
      <dgm:spPr/>
      <dgm:t>
        <a:bodyPr/>
        <a:lstStyle/>
        <a:p>
          <a:endParaRPr lang="es-MX"/>
        </a:p>
      </dgm:t>
    </dgm:pt>
    <dgm:pt modelId="{2863C853-987A-44D2-85B6-2452D9926547}" type="pres">
      <dgm:prSet presAssocID="{EEAACD04-7F16-465E-B9B8-486697BAE2A1}" presName="node" presStyleLbl="node1" presStyleIdx="3" presStyleCnt="7">
        <dgm:presLayoutVars>
          <dgm:bulletEnabled val="1"/>
        </dgm:presLayoutVars>
      </dgm:prSet>
      <dgm:spPr/>
      <dgm:t>
        <a:bodyPr/>
        <a:lstStyle/>
        <a:p>
          <a:endParaRPr lang="es-ES_tradnl"/>
        </a:p>
      </dgm:t>
    </dgm:pt>
    <dgm:pt modelId="{296C0060-D00B-4CEE-A023-E3952576F696}" type="pres">
      <dgm:prSet presAssocID="{26725C78-E930-4097-B1EA-C5026E57921E}" presName="sibTrans" presStyleLbl="sibTrans2D1" presStyleIdx="3" presStyleCnt="6"/>
      <dgm:spPr/>
      <dgm:t>
        <a:bodyPr/>
        <a:lstStyle/>
        <a:p>
          <a:endParaRPr lang="es-MX"/>
        </a:p>
      </dgm:t>
    </dgm:pt>
    <dgm:pt modelId="{557B3435-C975-49AC-BEAD-5A28D241056F}" type="pres">
      <dgm:prSet presAssocID="{26725C78-E930-4097-B1EA-C5026E57921E}" presName="connectorText" presStyleLbl="sibTrans2D1" presStyleIdx="3" presStyleCnt="6"/>
      <dgm:spPr/>
      <dgm:t>
        <a:bodyPr/>
        <a:lstStyle/>
        <a:p>
          <a:endParaRPr lang="es-MX"/>
        </a:p>
      </dgm:t>
    </dgm:pt>
    <dgm:pt modelId="{C58E2630-1056-4B1E-9DB9-7EBCE008B724}" type="pres">
      <dgm:prSet presAssocID="{6D2E19F8-B3A7-4AD2-A982-241866D09F8F}" presName="node" presStyleLbl="node1" presStyleIdx="4" presStyleCnt="7">
        <dgm:presLayoutVars>
          <dgm:bulletEnabled val="1"/>
        </dgm:presLayoutVars>
      </dgm:prSet>
      <dgm:spPr/>
      <dgm:t>
        <a:bodyPr/>
        <a:lstStyle/>
        <a:p>
          <a:endParaRPr lang="es-ES_tradnl"/>
        </a:p>
      </dgm:t>
    </dgm:pt>
    <dgm:pt modelId="{FF5ED6C6-F869-4989-8762-1B549E428466}" type="pres">
      <dgm:prSet presAssocID="{DF5265D3-E933-4CBF-9A42-F66E9E8A2B3C}" presName="sibTrans" presStyleLbl="sibTrans2D1" presStyleIdx="4" presStyleCnt="6"/>
      <dgm:spPr/>
      <dgm:t>
        <a:bodyPr/>
        <a:lstStyle/>
        <a:p>
          <a:endParaRPr lang="es-MX"/>
        </a:p>
      </dgm:t>
    </dgm:pt>
    <dgm:pt modelId="{C700B5C7-4DB8-4CF1-A730-1B17BB3F95EF}" type="pres">
      <dgm:prSet presAssocID="{DF5265D3-E933-4CBF-9A42-F66E9E8A2B3C}" presName="connectorText" presStyleLbl="sibTrans2D1" presStyleIdx="4" presStyleCnt="6"/>
      <dgm:spPr/>
      <dgm:t>
        <a:bodyPr/>
        <a:lstStyle/>
        <a:p>
          <a:endParaRPr lang="es-MX"/>
        </a:p>
      </dgm:t>
    </dgm:pt>
    <dgm:pt modelId="{FB49E2A9-741A-4077-A7CE-71AE8EBE0FB6}" type="pres">
      <dgm:prSet presAssocID="{0AB4416E-C8AF-4E84-91B0-501B21942B01}" presName="node" presStyleLbl="node1" presStyleIdx="5" presStyleCnt="7">
        <dgm:presLayoutVars>
          <dgm:bulletEnabled val="1"/>
        </dgm:presLayoutVars>
      </dgm:prSet>
      <dgm:spPr/>
      <dgm:t>
        <a:bodyPr/>
        <a:lstStyle/>
        <a:p>
          <a:endParaRPr lang="es-ES_tradnl"/>
        </a:p>
      </dgm:t>
    </dgm:pt>
    <dgm:pt modelId="{373E1F5C-3B60-4E50-8969-C882B176F1CA}" type="pres">
      <dgm:prSet presAssocID="{9B0B5CBF-0D9E-4FA2-A46F-B6717A1EA287}" presName="sibTrans" presStyleLbl="sibTrans2D1" presStyleIdx="5" presStyleCnt="6"/>
      <dgm:spPr/>
      <dgm:t>
        <a:bodyPr/>
        <a:lstStyle/>
        <a:p>
          <a:endParaRPr lang="es-MX"/>
        </a:p>
      </dgm:t>
    </dgm:pt>
    <dgm:pt modelId="{6A215EF3-7F5E-4B09-9960-15D79426E23E}" type="pres">
      <dgm:prSet presAssocID="{9B0B5CBF-0D9E-4FA2-A46F-B6717A1EA287}" presName="connectorText" presStyleLbl="sibTrans2D1" presStyleIdx="5" presStyleCnt="6"/>
      <dgm:spPr/>
      <dgm:t>
        <a:bodyPr/>
        <a:lstStyle/>
        <a:p>
          <a:endParaRPr lang="es-MX"/>
        </a:p>
      </dgm:t>
    </dgm:pt>
    <dgm:pt modelId="{451640CE-1B39-4C24-B6E2-7462A4261FDF}" type="pres">
      <dgm:prSet presAssocID="{52865F08-E272-46E4-83AA-08C4F9B67A49}" presName="node" presStyleLbl="node1" presStyleIdx="6" presStyleCnt="7">
        <dgm:presLayoutVars>
          <dgm:bulletEnabled val="1"/>
        </dgm:presLayoutVars>
      </dgm:prSet>
      <dgm:spPr/>
      <dgm:t>
        <a:bodyPr/>
        <a:lstStyle/>
        <a:p>
          <a:endParaRPr lang="es-ES_tradnl"/>
        </a:p>
      </dgm:t>
    </dgm:pt>
  </dgm:ptLst>
  <dgm:cxnLst>
    <dgm:cxn modelId="{FEBC5B82-7BA5-4BFE-83DB-A84CDE22E582}" srcId="{F2633871-FE09-43C6-A7A9-553F0007AE9F}" destId="{EEAACD04-7F16-465E-B9B8-486697BAE2A1}" srcOrd="3" destOrd="0" parTransId="{D32FF067-987A-42E8-83E7-1D5F0C1A3DF6}" sibTransId="{26725C78-E930-4097-B1EA-C5026E57921E}"/>
    <dgm:cxn modelId="{6A3AE46A-BAB5-46C2-B1D9-86ABB27F0351}" srcId="{F2633871-FE09-43C6-A7A9-553F0007AE9F}" destId="{5CEDB68C-1D2D-43AC-BDB3-9FFBBE515C32}" srcOrd="1" destOrd="0" parTransId="{BBBBAE19-799F-45B4-864A-8EE37742071F}" sibTransId="{74AB5071-4885-44A5-B782-9EA54DFBECB6}"/>
    <dgm:cxn modelId="{F4B8CEC6-C184-431C-BC46-6A5D9825CFD4}" type="presOf" srcId="{0AB4416E-C8AF-4E84-91B0-501B21942B01}" destId="{FB49E2A9-741A-4077-A7CE-71AE8EBE0FB6}" srcOrd="0" destOrd="0" presId="urn:microsoft.com/office/officeart/2005/8/layout/process5"/>
    <dgm:cxn modelId="{909D78EB-5272-4A1C-AE28-030DD3AD9167}" type="presOf" srcId="{FD9E4328-3F20-477B-818C-30E2DE7FC1C1}" destId="{A002DD9C-8266-46EB-8DF3-960E32FFEB1D}" srcOrd="1" destOrd="0" presId="urn:microsoft.com/office/officeart/2005/8/layout/process5"/>
    <dgm:cxn modelId="{C12A1ECF-6F77-4E36-AC2A-3DEBB8D691D0}" type="presOf" srcId="{EEAACD04-7F16-465E-B9B8-486697BAE2A1}" destId="{2863C853-987A-44D2-85B6-2452D9926547}" srcOrd="0" destOrd="0" presId="urn:microsoft.com/office/officeart/2005/8/layout/process5"/>
    <dgm:cxn modelId="{7D00C5D9-327D-43E9-B9EB-71533AE2A97F}" type="presOf" srcId="{26725C78-E930-4097-B1EA-C5026E57921E}" destId="{296C0060-D00B-4CEE-A023-E3952576F696}" srcOrd="0" destOrd="0" presId="urn:microsoft.com/office/officeart/2005/8/layout/process5"/>
    <dgm:cxn modelId="{839AB065-A437-48C0-B3EB-5A37CE0477CF}" type="presOf" srcId="{74AB5071-4885-44A5-B782-9EA54DFBECB6}" destId="{FFE7EDF9-049D-4287-8C8F-0F2DB412F2B3}" srcOrd="1" destOrd="0" presId="urn:microsoft.com/office/officeart/2005/8/layout/process5"/>
    <dgm:cxn modelId="{400D44C9-5A07-4142-91AF-BAE6F7C66201}" type="presOf" srcId="{9C37C25B-30FD-4182-9505-074C92807BC1}" destId="{284F41A6-66A5-4270-B631-F8C7F75F1805}" srcOrd="0" destOrd="0" presId="urn:microsoft.com/office/officeart/2005/8/layout/process5"/>
    <dgm:cxn modelId="{27C8CDD4-ACD4-4CD9-A2F5-E5AC92005666}" type="presOf" srcId="{9B0B5CBF-0D9E-4FA2-A46F-B6717A1EA287}" destId="{6A215EF3-7F5E-4B09-9960-15D79426E23E}" srcOrd="1" destOrd="0" presId="urn:microsoft.com/office/officeart/2005/8/layout/process5"/>
    <dgm:cxn modelId="{CC19A280-7ABF-43F2-BE77-B5DDDB23A9AD}" type="presOf" srcId="{DF5265D3-E933-4CBF-9A42-F66E9E8A2B3C}" destId="{C700B5C7-4DB8-4CF1-A730-1B17BB3F95EF}" srcOrd="1" destOrd="0" presId="urn:microsoft.com/office/officeart/2005/8/layout/process5"/>
    <dgm:cxn modelId="{77509069-1A10-4ED9-B5E3-0859F2C41E58}" type="presOf" srcId="{AB3DE711-6D4E-4A22-AEFF-F47A28639106}" destId="{3B1AF0CA-53CB-44C0-855F-C677CA7347D3}" srcOrd="1" destOrd="0" presId="urn:microsoft.com/office/officeart/2005/8/layout/process5"/>
    <dgm:cxn modelId="{DCDB12C9-E784-4B3D-8A8E-90E1F9E2D8DD}" type="presOf" srcId="{9D6B6F02-E34B-435F-93F7-E1D65C885110}" destId="{B5856296-C8D7-4ECA-BB58-7A6DC061474A}" srcOrd="0" destOrd="0" presId="urn:microsoft.com/office/officeart/2005/8/layout/process5"/>
    <dgm:cxn modelId="{AA865FA2-C0D1-410F-A504-EBEF99C2303E}" type="presOf" srcId="{F2633871-FE09-43C6-A7A9-553F0007AE9F}" destId="{95B1F0DD-FAC5-45C4-BA5E-CE11075E6F9D}" srcOrd="0" destOrd="0" presId="urn:microsoft.com/office/officeart/2005/8/layout/process5"/>
    <dgm:cxn modelId="{143D7D85-A35A-4168-B4D8-31A3765C8CF3}" srcId="{F2633871-FE09-43C6-A7A9-553F0007AE9F}" destId="{52865F08-E272-46E4-83AA-08C4F9B67A49}" srcOrd="6" destOrd="0" parTransId="{FC7E127A-B973-492B-B972-82A78EFC7ACA}" sibTransId="{7199547C-145B-4293-8590-8BB23FF6B7F2}"/>
    <dgm:cxn modelId="{0A1A7E36-8A10-4720-8685-BFD23076785A}" type="presOf" srcId="{26725C78-E930-4097-B1EA-C5026E57921E}" destId="{557B3435-C975-49AC-BEAD-5A28D241056F}" srcOrd="1" destOrd="0" presId="urn:microsoft.com/office/officeart/2005/8/layout/process5"/>
    <dgm:cxn modelId="{88F83F7F-1A61-4887-BA5D-25A7D77ABCDF}" srcId="{F2633871-FE09-43C6-A7A9-553F0007AE9F}" destId="{6D2E19F8-B3A7-4AD2-A982-241866D09F8F}" srcOrd="4" destOrd="0" parTransId="{44DC03FA-5323-4F3F-920F-663A44E2877E}" sibTransId="{DF5265D3-E933-4CBF-9A42-F66E9E8A2B3C}"/>
    <dgm:cxn modelId="{E66EAE78-74EA-49AA-A037-1B5707937B4A}" srcId="{F2633871-FE09-43C6-A7A9-553F0007AE9F}" destId="{9D6B6F02-E34B-435F-93F7-E1D65C885110}" srcOrd="0" destOrd="0" parTransId="{1929E1EF-4772-425A-9759-C180A23DD5FC}" sibTransId="{FD9E4328-3F20-477B-818C-30E2DE7FC1C1}"/>
    <dgm:cxn modelId="{DBE34687-06DE-4700-AA2D-84EA3AC5FFA0}" type="presOf" srcId="{AB3DE711-6D4E-4A22-AEFF-F47A28639106}" destId="{45DA4C99-22D4-43BE-A0AE-43D540DCCE0B}" srcOrd="0" destOrd="0" presId="urn:microsoft.com/office/officeart/2005/8/layout/process5"/>
    <dgm:cxn modelId="{4B32CDD9-052B-4F95-B66C-F75671CA086B}" srcId="{F2633871-FE09-43C6-A7A9-553F0007AE9F}" destId="{9C37C25B-30FD-4182-9505-074C92807BC1}" srcOrd="2" destOrd="0" parTransId="{3463885F-2B93-4AB9-ACB7-689F84ABB9B4}" sibTransId="{AB3DE711-6D4E-4A22-AEFF-F47A28639106}"/>
    <dgm:cxn modelId="{E8062962-62AF-415D-8338-F3D11D2EEE92}" type="presOf" srcId="{74AB5071-4885-44A5-B782-9EA54DFBECB6}" destId="{943CEDD7-7805-41A2-8A1E-D49F3A53656C}" srcOrd="0" destOrd="0" presId="urn:microsoft.com/office/officeart/2005/8/layout/process5"/>
    <dgm:cxn modelId="{AEB13272-3C61-4D6B-BCFC-88D97942E473}" type="presOf" srcId="{9B0B5CBF-0D9E-4FA2-A46F-B6717A1EA287}" destId="{373E1F5C-3B60-4E50-8969-C882B176F1CA}" srcOrd="0" destOrd="0" presId="urn:microsoft.com/office/officeart/2005/8/layout/process5"/>
    <dgm:cxn modelId="{6C712805-E7AF-4676-82CE-FE6DE60DB12C}" type="presOf" srcId="{DF5265D3-E933-4CBF-9A42-F66E9E8A2B3C}" destId="{FF5ED6C6-F869-4989-8762-1B549E428466}" srcOrd="0" destOrd="0" presId="urn:microsoft.com/office/officeart/2005/8/layout/process5"/>
    <dgm:cxn modelId="{768E30E6-474B-4C80-979F-53619A6CA6E8}" type="presOf" srcId="{FD9E4328-3F20-477B-818C-30E2DE7FC1C1}" destId="{ED1C6DAD-D1C4-4874-A91C-4207E41782C8}" srcOrd="0" destOrd="0" presId="urn:microsoft.com/office/officeart/2005/8/layout/process5"/>
    <dgm:cxn modelId="{F534A839-2C2F-4049-ACC2-9A87E5809F8F}" type="presOf" srcId="{52865F08-E272-46E4-83AA-08C4F9B67A49}" destId="{451640CE-1B39-4C24-B6E2-7462A4261FDF}" srcOrd="0" destOrd="0" presId="urn:microsoft.com/office/officeart/2005/8/layout/process5"/>
    <dgm:cxn modelId="{046D5CCB-B676-464E-A28A-6F4FDC0CAF7A}" srcId="{F2633871-FE09-43C6-A7A9-553F0007AE9F}" destId="{0AB4416E-C8AF-4E84-91B0-501B21942B01}" srcOrd="5" destOrd="0" parTransId="{9D93D54A-3DFF-46D6-946D-99AD702515FB}" sibTransId="{9B0B5CBF-0D9E-4FA2-A46F-B6717A1EA287}"/>
    <dgm:cxn modelId="{080217D9-C88E-4638-BDB2-D51B9C0C6C79}" type="presOf" srcId="{6D2E19F8-B3A7-4AD2-A982-241866D09F8F}" destId="{C58E2630-1056-4B1E-9DB9-7EBCE008B724}" srcOrd="0" destOrd="0" presId="urn:microsoft.com/office/officeart/2005/8/layout/process5"/>
    <dgm:cxn modelId="{E9A7D82B-8F10-425A-ADCE-D5DF07D6D534}" type="presOf" srcId="{5CEDB68C-1D2D-43AC-BDB3-9FFBBE515C32}" destId="{5399230E-3E14-40F3-B26E-95AC2A4D90DA}" srcOrd="0" destOrd="0" presId="urn:microsoft.com/office/officeart/2005/8/layout/process5"/>
    <dgm:cxn modelId="{BBED2E12-18BD-48F1-BA1E-237A6F8FB211}" type="presParOf" srcId="{95B1F0DD-FAC5-45C4-BA5E-CE11075E6F9D}" destId="{B5856296-C8D7-4ECA-BB58-7A6DC061474A}" srcOrd="0" destOrd="0" presId="urn:microsoft.com/office/officeart/2005/8/layout/process5"/>
    <dgm:cxn modelId="{7BDC49D8-D722-4A7F-919F-4CED3FDC1E1C}" type="presParOf" srcId="{95B1F0DD-FAC5-45C4-BA5E-CE11075E6F9D}" destId="{ED1C6DAD-D1C4-4874-A91C-4207E41782C8}" srcOrd="1" destOrd="0" presId="urn:microsoft.com/office/officeart/2005/8/layout/process5"/>
    <dgm:cxn modelId="{7F639D42-2D15-4A56-BC8A-225DC2B7F8B3}" type="presParOf" srcId="{ED1C6DAD-D1C4-4874-A91C-4207E41782C8}" destId="{A002DD9C-8266-46EB-8DF3-960E32FFEB1D}" srcOrd="0" destOrd="0" presId="urn:microsoft.com/office/officeart/2005/8/layout/process5"/>
    <dgm:cxn modelId="{83531E35-4B67-4C51-BDEA-92B8B9ADEB95}" type="presParOf" srcId="{95B1F0DD-FAC5-45C4-BA5E-CE11075E6F9D}" destId="{5399230E-3E14-40F3-B26E-95AC2A4D90DA}" srcOrd="2" destOrd="0" presId="urn:microsoft.com/office/officeart/2005/8/layout/process5"/>
    <dgm:cxn modelId="{1FABB320-63E0-4E64-A231-AEBECD01894E}" type="presParOf" srcId="{95B1F0DD-FAC5-45C4-BA5E-CE11075E6F9D}" destId="{943CEDD7-7805-41A2-8A1E-D49F3A53656C}" srcOrd="3" destOrd="0" presId="urn:microsoft.com/office/officeart/2005/8/layout/process5"/>
    <dgm:cxn modelId="{58CD22DE-D3F6-41A0-8A27-9F0383569EEA}" type="presParOf" srcId="{943CEDD7-7805-41A2-8A1E-D49F3A53656C}" destId="{FFE7EDF9-049D-4287-8C8F-0F2DB412F2B3}" srcOrd="0" destOrd="0" presId="urn:microsoft.com/office/officeart/2005/8/layout/process5"/>
    <dgm:cxn modelId="{CB0EBE06-5F6A-4F4A-8A29-D4CABA9F7FE0}" type="presParOf" srcId="{95B1F0DD-FAC5-45C4-BA5E-CE11075E6F9D}" destId="{284F41A6-66A5-4270-B631-F8C7F75F1805}" srcOrd="4" destOrd="0" presId="urn:microsoft.com/office/officeart/2005/8/layout/process5"/>
    <dgm:cxn modelId="{0045F07F-0EE1-403A-B7AC-8121736009C9}" type="presParOf" srcId="{95B1F0DD-FAC5-45C4-BA5E-CE11075E6F9D}" destId="{45DA4C99-22D4-43BE-A0AE-43D540DCCE0B}" srcOrd="5" destOrd="0" presId="urn:microsoft.com/office/officeart/2005/8/layout/process5"/>
    <dgm:cxn modelId="{D6ACD3BE-3AA0-47FF-895A-0DE342BEDAA1}" type="presParOf" srcId="{45DA4C99-22D4-43BE-A0AE-43D540DCCE0B}" destId="{3B1AF0CA-53CB-44C0-855F-C677CA7347D3}" srcOrd="0" destOrd="0" presId="urn:microsoft.com/office/officeart/2005/8/layout/process5"/>
    <dgm:cxn modelId="{A630BF04-42D2-4B90-8672-D272E971D259}" type="presParOf" srcId="{95B1F0DD-FAC5-45C4-BA5E-CE11075E6F9D}" destId="{2863C853-987A-44D2-85B6-2452D9926547}" srcOrd="6" destOrd="0" presId="urn:microsoft.com/office/officeart/2005/8/layout/process5"/>
    <dgm:cxn modelId="{B903A94C-187A-4962-9C7A-9DC642FDA4E8}" type="presParOf" srcId="{95B1F0DD-FAC5-45C4-BA5E-CE11075E6F9D}" destId="{296C0060-D00B-4CEE-A023-E3952576F696}" srcOrd="7" destOrd="0" presId="urn:microsoft.com/office/officeart/2005/8/layout/process5"/>
    <dgm:cxn modelId="{01FBD2F1-EC55-46B0-8583-E0425180C617}" type="presParOf" srcId="{296C0060-D00B-4CEE-A023-E3952576F696}" destId="{557B3435-C975-49AC-BEAD-5A28D241056F}" srcOrd="0" destOrd="0" presId="urn:microsoft.com/office/officeart/2005/8/layout/process5"/>
    <dgm:cxn modelId="{1636ECBD-E6A5-46B5-8F8B-1B4DAE4A1740}" type="presParOf" srcId="{95B1F0DD-FAC5-45C4-BA5E-CE11075E6F9D}" destId="{C58E2630-1056-4B1E-9DB9-7EBCE008B724}" srcOrd="8" destOrd="0" presId="urn:microsoft.com/office/officeart/2005/8/layout/process5"/>
    <dgm:cxn modelId="{B4AE2FAB-52A4-43B1-8119-0294B6D95AB9}" type="presParOf" srcId="{95B1F0DD-FAC5-45C4-BA5E-CE11075E6F9D}" destId="{FF5ED6C6-F869-4989-8762-1B549E428466}" srcOrd="9" destOrd="0" presId="urn:microsoft.com/office/officeart/2005/8/layout/process5"/>
    <dgm:cxn modelId="{0E5D2F71-78D3-4AC7-9C91-57A9D3BEC8F1}" type="presParOf" srcId="{FF5ED6C6-F869-4989-8762-1B549E428466}" destId="{C700B5C7-4DB8-4CF1-A730-1B17BB3F95EF}" srcOrd="0" destOrd="0" presId="urn:microsoft.com/office/officeart/2005/8/layout/process5"/>
    <dgm:cxn modelId="{89AC8439-AF25-49BF-8373-91867BF0A245}" type="presParOf" srcId="{95B1F0DD-FAC5-45C4-BA5E-CE11075E6F9D}" destId="{FB49E2A9-741A-4077-A7CE-71AE8EBE0FB6}" srcOrd="10" destOrd="0" presId="urn:microsoft.com/office/officeart/2005/8/layout/process5"/>
    <dgm:cxn modelId="{60714732-B24A-44C2-80FF-E8AA0F8BCDD5}" type="presParOf" srcId="{95B1F0DD-FAC5-45C4-BA5E-CE11075E6F9D}" destId="{373E1F5C-3B60-4E50-8969-C882B176F1CA}" srcOrd="11" destOrd="0" presId="urn:microsoft.com/office/officeart/2005/8/layout/process5"/>
    <dgm:cxn modelId="{A80A8E45-DBA2-454C-AF07-A4653C3FA994}" type="presParOf" srcId="{373E1F5C-3B60-4E50-8969-C882B176F1CA}" destId="{6A215EF3-7F5E-4B09-9960-15D79426E23E}" srcOrd="0" destOrd="0" presId="urn:microsoft.com/office/officeart/2005/8/layout/process5"/>
    <dgm:cxn modelId="{24229CD8-50DF-4A13-A999-8D8F1827BAF0}" type="presParOf" srcId="{95B1F0DD-FAC5-45C4-BA5E-CE11075E6F9D}" destId="{451640CE-1B39-4C24-B6E2-7462A4261FDF}" srcOrd="12" destOrd="0" presId="urn:microsoft.com/office/officeart/2005/8/layout/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E7E17B-622D-4778-BEE0-4D4661CC35E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S_tradnl"/>
        </a:p>
      </dgm:t>
    </dgm:pt>
    <dgm:pt modelId="{3DBB66ED-E989-4014-BB30-D18F9739498E}">
      <dgm:prSet phldrT="[Texto]">
        <dgm:style>
          <a:lnRef idx="0">
            <a:schemeClr val="accent2"/>
          </a:lnRef>
          <a:fillRef idx="3">
            <a:schemeClr val="accent2"/>
          </a:fillRef>
          <a:effectRef idx="3">
            <a:schemeClr val="accent2"/>
          </a:effectRef>
          <a:fontRef idx="minor">
            <a:schemeClr val="lt1"/>
          </a:fontRef>
        </dgm:style>
      </dgm:prSet>
      <dgm:spPr/>
      <dgm:t>
        <a:bodyPr/>
        <a:lstStyle/>
        <a:p>
          <a:r>
            <a:rPr lang="es-ES_tradnl"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Activo Tangible</a:t>
          </a:r>
          <a:endParaRPr lang="es-ES_trad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843A4EE-F2A0-4A25-8AA0-824EB0118BF9}" type="parTrans" cxnId="{DC604027-0CC1-4A85-BE0D-21B97D767C5C}">
      <dgm:prSet/>
      <dgm:spPr/>
      <dgm:t>
        <a:bodyPr/>
        <a:lstStyle/>
        <a:p>
          <a:endParaRPr lang="es-ES_tradnl"/>
        </a:p>
      </dgm:t>
    </dgm:pt>
    <dgm:pt modelId="{7C69F90B-73D3-41D1-80CB-DDCCC18409A3}" type="sibTrans" cxnId="{DC604027-0CC1-4A85-BE0D-21B97D767C5C}">
      <dgm:prSet/>
      <dgm:spPr/>
      <dgm:t>
        <a:bodyPr/>
        <a:lstStyle/>
        <a:p>
          <a:endParaRPr lang="es-ES_tradnl"/>
        </a:p>
      </dgm:t>
    </dgm:pt>
    <dgm:pt modelId="{3BC47A22-883C-49F1-A5E5-362A09A043A4}">
      <dgm:prSet phldrT="[Texto]" custT="1">
        <dgm:style>
          <a:lnRef idx="1">
            <a:schemeClr val="dk1"/>
          </a:lnRef>
          <a:fillRef idx="3">
            <a:schemeClr val="dk1"/>
          </a:fillRef>
          <a:effectRef idx="2">
            <a:schemeClr val="dk1"/>
          </a:effectRef>
          <a:fontRef idx="minor">
            <a:schemeClr val="lt1"/>
          </a:fontRef>
        </dgm:style>
      </dgm:prSet>
      <dgm:spPr/>
      <dgm:t>
        <a:bodyPr/>
        <a:lstStyle/>
        <a:p>
          <a:pPr algn="ctr"/>
          <a:r>
            <a:rPr lang="es-ES" sz="16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Son los bienes propiedad de la empresa, tales como terrenos, edificios, maquinaria, equipo, mobiliario, vehículos de transporte, herramientas, y otros</a:t>
          </a:r>
          <a:r>
            <a:rPr lang="es-ES" sz="12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s-ES_tradnl"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A25325D-1A41-486C-93E3-B2183347D0AD}" type="parTrans" cxnId="{780E04A1-07A9-4196-A4C4-7867FC45D50D}">
      <dgm:prSet/>
      <dgm:spPr/>
      <dgm:t>
        <a:bodyPr/>
        <a:lstStyle/>
        <a:p>
          <a:endParaRPr lang="es-ES_tradnl"/>
        </a:p>
      </dgm:t>
    </dgm:pt>
    <dgm:pt modelId="{CD301A12-E9D5-40FD-807B-506965598F75}" type="sibTrans" cxnId="{780E04A1-07A9-4196-A4C4-7867FC45D50D}">
      <dgm:prSet/>
      <dgm:spPr/>
      <dgm:t>
        <a:bodyPr/>
        <a:lstStyle/>
        <a:p>
          <a:endParaRPr lang="es-ES_tradnl"/>
        </a:p>
      </dgm:t>
    </dgm:pt>
    <dgm:pt modelId="{3A2B0A5C-7F17-43F4-BECD-F3026E2FCF6B}">
      <dgm:prSet phldrT="[Texto]" custT="1">
        <dgm:style>
          <a:lnRef idx="1">
            <a:schemeClr val="accent1"/>
          </a:lnRef>
          <a:fillRef idx="3">
            <a:schemeClr val="accent1"/>
          </a:fillRef>
          <a:effectRef idx="2">
            <a:schemeClr val="accent1"/>
          </a:effectRef>
          <a:fontRef idx="minor">
            <a:schemeClr val="lt1"/>
          </a:fontRef>
        </dgm:style>
      </dgm:prSet>
      <dgm:spPr/>
      <dgm:t>
        <a:bodyPr/>
        <a:lstStyle/>
        <a:p>
          <a:pPr algn="ctr"/>
          <a:r>
            <a:rPr lang="es-ES" sz="16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Se le llama "fijo", porque la empresa no puede desprenderse fácilmente de el sin que con ello ocasione problemas a sus actividades productivas.</a:t>
          </a:r>
          <a:endParaRPr lang="es-ES_tradnl"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17A9C89-D9B9-4D08-BBDF-5B4D195764F0}" type="parTrans" cxnId="{85E442B0-FC36-4E7B-9C2E-D0BDDF8A0C00}">
      <dgm:prSet/>
      <dgm:spPr/>
      <dgm:t>
        <a:bodyPr/>
        <a:lstStyle/>
        <a:p>
          <a:endParaRPr lang="es-ES_tradnl"/>
        </a:p>
      </dgm:t>
    </dgm:pt>
    <dgm:pt modelId="{311FA9AA-9076-49E9-8AC7-FF1CFAB2C64F}" type="sibTrans" cxnId="{85E442B0-FC36-4E7B-9C2E-D0BDDF8A0C00}">
      <dgm:prSet/>
      <dgm:spPr/>
      <dgm:t>
        <a:bodyPr/>
        <a:lstStyle/>
        <a:p>
          <a:endParaRPr lang="es-ES_tradnl"/>
        </a:p>
      </dgm:t>
    </dgm:pt>
    <dgm:pt modelId="{C51C9328-3AFC-4DC9-B5DB-A4C39DD8F1F5}">
      <dgm:prSet phldrT="[Texto]">
        <dgm:style>
          <a:lnRef idx="0">
            <a:schemeClr val="accent3"/>
          </a:lnRef>
          <a:fillRef idx="3">
            <a:schemeClr val="accent3"/>
          </a:fillRef>
          <a:effectRef idx="3">
            <a:schemeClr val="accent3"/>
          </a:effectRef>
          <a:fontRef idx="minor">
            <a:schemeClr val="lt1"/>
          </a:fontRef>
        </dgm:style>
      </dgm:prSet>
      <dgm:spPr/>
      <dgm:t>
        <a:bodyPr/>
        <a:lstStyle/>
        <a:p>
          <a:r>
            <a:rPr lang="es-ES_tradnl"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Activo Intangible</a:t>
          </a:r>
          <a:endParaRPr lang="es-ES_trad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105C115-DCFE-46CE-ACAA-6A0AF012D025}" type="parTrans" cxnId="{2C3A7A0C-1EFC-4179-BA57-9504EA105FFE}">
      <dgm:prSet/>
      <dgm:spPr/>
      <dgm:t>
        <a:bodyPr/>
        <a:lstStyle/>
        <a:p>
          <a:endParaRPr lang="es-ES_tradnl"/>
        </a:p>
      </dgm:t>
    </dgm:pt>
    <dgm:pt modelId="{7C1FDA4D-18ED-4F49-BB0F-ABC44F11B5A5}" type="sibTrans" cxnId="{2C3A7A0C-1EFC-4179-BA57-9504EA105FFE}">
      <dgm:prSet/>
      <dgm:spPr/>
      <dgm:t>
        <a:bodyPr/>
        <a:lstStyle/>
        <a:p>
          <a:endParaRPr lang="es-ES_tradnl"/>
        </a:p>
      </dgm:t>
    </dgm:pt>
    <dgm:pt modelId="{4910B450-A54E-44B7-BDE2-9035E0ECE9AA}">
      <dgm:prSet phldrT="[Texto]" custT="1">
        <dgm:style>
          <a:lnRef idx="1">
            <a:schemeClr val="dk1"/>
          </a:lnRef>
          <a:fillRef idx="3">
            <a:schemeClr val="dk1"/>
          </a:fillRef>
          <a:effectRef idx="2">
            <a:schemeClr val="dk1"/>
          </a:effectRef>
          <a:fontRef idx="minor">
            <a:schemeClr val="lt1"/>
          </a:fontRef>
        </dgm:style>
      </dgm:prSet>
      <dgm:spPr/>
      <dgm:t>
        <a:bodyPr/>
        <a:lstStyle/>
        <a:p>
          <a:pPr algn="ctr"/>
          <a:r>
            <a:rPr lang="es-ES" sz="16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El conjunto de bienes propiedad de la empresa necesarios para su funcionamiento, y que incluyen; patentes de inversión, marcas, diseños comerciales o industriales, nombres comerciales, asistencia técnica o transferencia de tecnología, gastos pre operativos y de instalación y puesta en marcha, contratos de servicios </a:t>
          </a:r>
          <a:endParaRPr lang="es-ES_tradnl"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0C16B7B-B4CF-4F4E-8193-9AA875631737}" type="parTrans" cxnId="{0FCEA84D-044D-420B-8412-A93784E029DD}">
      <dgm:prSet/>
      <dgm:spPr/>
      <dgm:t>
        <a:bodyPr/>
        <a:lstStyle/>
        <a:p>
          <a:endParaRPr lang="es-ES_tradnl"/>
        </a:p>
      </dgm:t>
    </dgm:pt>
    <dgm:pt modelId="{E348EB57-A7ED-40D8-A24C-C3A9BBA63AA8}" type="sibTrans" cxnId="{0FCEA84D-044D-420B-8412-A93784E029DD}">
      <dgm:prSet/>
      <dgm:spPr/>
      <dgm:t>
        <a:bodyPr/>
        <a:lstStyle/>
        <a:p>
          <a:endParaRPr lang="es-ES_tradnl"/>
        </a:p>
      </dgm:t>
    </dgm:pt>
    <dgm:pt modelId="{79C6C779-64DE-4BC7-96E7-127A9B4E5CF6}">
      <dgm:prSet phldrT="[Texto]" custT="1">
        <dgm:style>
          <a:lnRef idx="1">
            <a:schemeClr val="accent1"/>
          </a:lnRef>
          <a:fillRef idx="3">
            <a:schemeClr val="accent1"/>
          </a:fillRef>
          <a:effectRef idx="2">
            <a:schemeClr val="accent1"/>
          </a:effectRef>
          <a:fontRef idx="minor">
            <a:schemeClr val="lt1"/>
          </a:fontRef>
        </dgm:style>
      </dgm:prSet>
      <dgm:spPr/>
      <dgm:t>
        <a:bodyPr/>
        <a:lstStyle/>
        <a:p>
          <a:pPr algn="ctr"/>
          <a:r>
            <a:rPr lang="es-ES_tradnl" sz="16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Se le llama “intangibles” porque son cosas que no pueden son palpables, es decir no se sienten o tocan físicamente.</a:t>
          </a:r>
          <a:endParaRPr lang="es-ES_tradnl"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31CE5C6-42CB-4F76-81DE-A70451DCB83D}" type="parTrans" cxnId="{A6FA630A-EDE1-4E58-85CE-2B3E62D4CA8B}">
      <dgm:prSet/>
      <dgm:spPr/>
      <dgm:t>
        <a:bodyPr/>
        <a:lstStyle/>
        <a:p>
          <a:endParaRPr lang="es-ES_tradnl"/>
        </a:p>
      </dgm:t>
    </dgm:pt>
    <dgm:pt modelId="{C3226AFC-E530-49F3-8157-ED5C76D2EEE1}" type="sibTrans" cxnId="{A6FA630A-EDE1-4E58-85CE-2B3E62D4CA8B}">
      <dgm:prSet/>
      <dgm:spPr/>
      <dgm:t>
        <a:bodyPr/>
        <a:lstStyle/>
        <a:p>
          <a:endParaRPr lang="es-ES_tradnl"/>
        </a:p>
      </dgm:t>
    </dgm:pt>
    <dgm:pt modelId="{CE575284-E8A3-40AB-B1A4-6F3D075AA3D6}" type="pres">
      <dgm:prSet presAssocID="{5BE7E17B-622D-4778-BEE0-4D4661CC35EA}" presName="list" presStyleCnt="0">
        <dgm:presLayoutVars>
          <dgm:dir/>
          <dgm:animLvl val="lvl"/>
        </dgm:presLayoutVars>
      </dgm:prSet>
      <dgm:spPr/>
      <dgm:t>
        <a:bodyPr/>
        <a:lstStyle/>
        <a:p>
          <a:endParaRPr lang="es-MX"/>
        </a:p>
      </dgm:t>
    </dgm:pt>
    <dgm:pt modelId="{66B6E89A-C009-44E6-8805-6E6806F3190C}" type="pres">
      <dgm:prSet presAssocID="{3DBB66ED-E989-4014-BB30-D18F9739498E}" presName="posSpace" presStyleCnt="0"/>
      <dgm:spPr/>
    </dgm:pt>
    <dgm:pt modelId="{B7477F56-C24F-4290-94FC-347FFE38451B}" type="pres">
      <dgm:prSet presAssocID="{3DBB66ED-E989-4014-BB30-D18F9739498E}" presName="vertFlow" presStyleCnt="0"/>
      <dgm:spPr/>
    </dgm:pt>
    <dgm:pt modelId="{6F13CBB2-0AC4-422B-83A5-88BCD5C4DD9A}" type="pres">
      <dgm:prSet presAssocID="{3DBB66ED-E989-4014-BB30-D18F9739498E}" presName="topSpace" presStyleCnt="0"/>
      <dgm:spPr/>
    </dgm:pt>
    <dgm:pt modelId="{81EBD76A-066A-4B5E-B208-A1893A93DC48}" type="pres">
      <dgm:prSet presAssocID="{3DBB66ED-E989-4014-BB30-D18F9739498E}" presName="firstComp" presStyleCnt="0"/>
      <dgm:spPr/>
    </dgm:pt>
    <dgm:pt modelId="{4A58BE96-A57F-49ED-A4AF-10E876F60AF2}" type="pres">
      <dgm:prSet presAssocID="{3DBB66ED-E989-4014-BB30-D18F9739498E}" presName="firstChild" presStyleLbl="bgAccFollowNode1" presStyleIdx="0" presStyleCnt="4" custScaleX="107025" custScaleY="140650" custLinFactNeighborX="2356" custLinFactNeighborY="1174"/>
      <dgm:spPr/>
      <dgm:t>
        <a:bodyPr/>
        <a:lstStyle/>
        <a:p>
          <a:endParaRPr lang="es-ES_tradnl"/>
        </a:p>
      </dgm:t>
    </dgm:pt>
    <dgm:pt modelId="{F69326EC-F6D9-4F28-9349-0D5E7408F9B0}" type="pres">
      <dgm:prSet presAssocID="{3DBB66ED-E989-4014-BB30-D18F9739498E}" presName="firstChildTx" presStyleLbl="bgAccFollowNode1" presStyleIdx="0" presStyleCnt="4">
        <dgm:presLayoutVars>
          <dgm:bulletEnabled val="1"/>
        </dgm:presLayoutVars>
      </dgm:prSet>
      <dgm:spPr/>
      <dgm:t>
        <a:bodyPr/>
        <a:lstStyle/>
        <a:p>
          <a:endParaRPr lang="es-ES_tradnl"/>
        </a:p>
      </dgm:t>
    </dgm:pt>
    <dgm:pt modelId="{5A5A650C-383E-4CCA-8B1D-F0337C1C4249}" type="pres">
      <dgm:prSet presAssocID="{3A2B0A5C-7F17-43F4-BECD-F3026E2FCF6B}" presName="comp" presStyleCnt="0"/>
      <dgm:spPr/>
    </dgm:pt>
    <dgm:pt modelId="{28D020F9-9D0E-4055-907F-6B40B8588293}" type="pres">
      <dgm:prSet presAssocID="{3A2B0A5C-7F17-43F4-BECD-F3026E2FCF6B}" presName="child" presStyleLbl="bgAccFollowNode1" presStyleIdx="1" presStyleCnt="4" custScaleX="106983" custScaleY="137652" custLinFactNeighborX="2335" custLinFactNeighborY="12924"/>
      <dgm:spPr/>
      <dgm:t>
        <a:bodyPr/>
        <a:lstStyle/>
        <a:p>
          <a:endParaRPr lang="es-ES_tradnl"/>
        </a:p>
      </dgm:t>
    </dgm:pt>
    <dgm:pt modelId="{301F631A-EBE4-42E5-9B48-3304C0A384C1}" type="pres">
      <dgm:prSet presAssocID="{3A2B0A5C-7F17-43F4-BECD-F3026E2FCF6B}" presName="childTx" presStyleLbl="bgAccFollowNode1" presStyleIdx="1" presStyleCnt="4">
        <dgm:presLayoutVars>
          <dgm:bulletEnabled val="1"/>
        </dgm:presLayoutVars>
      </dgm:prSet>
      <dgm:spPr/>
      <dgm:t>
        <a:bodyPr/>
        <a:lstStyle/>
        <a:p>
          <a:endParaRPr lang="es-ES_tradnl"/>
        </a:p>
      </dgm:t>
    </dgm:pt>
    <dgm:pt modelId="{CCF09AFE-8D3C-4DD7-90CE-C49196B6323F}" type="pres">
      <dgm:prSet presAssocID="{3DBB66ED-E989-4014-BB30-D18F9739498E}" presName="negSpace" presStyleCnt="0"/>
      <dgm:spPr/>
    </dgm:pt>
    <dgm:pt modelId="{0DB7F158-711F-4F99-BE5B-C135D532CB80}" type="pres">
      <dgm:prSet presAssocID="{3DBB66ED-E989-4014-BB30-D18F9739498E}" presName="circle" presStyleLbl="node1" presStyleIdx="0" presStyleCnt="2" custLinFactNeighborX="13994" custLinFactNeighborY="-32605"/>
      <dgm:spPr/>
      <dgm:t>
        <a:bodyPr/>
        <a:lstStyle/>
        <a:p>
          <a:endParaRPr lang="es-ES_tradnl"/>
        </a:p>
      </dgm:t>
    </dgm:pt>
    <dgm:pt modelId="{8BE300B7-BD77-4FD4-B231-A841168A0AEE}" type="pres">
      <dgm:prSet presAssocID="{7C69F90B-73D3-41D1-80CB-DDCCC18409A3}" presName="transSpace" presStyleCnt="0"/>
      <dgm:spPr/>
    </dgm:pt>
    <dgm:pt modelId="{D9EA3670-C0EF-434F-A6AC-F45A6D3BA86D}" type="pres">
      <dgm:prSet presAssocID="{C51C9328-3AFC-4DC9-B5DB-A4C39DD8F1F5}" presName="posSpace" presStyleCnt="0"/>
      <dgm:spPr/>
    </dgm:pt>
    <dgm:pt modelId="{F0C7FD2E-877A-4D9F-BF8E-CD9ABFBC568F}" type="pres">
      <dgm:prSet presAssocID="{C51C9328-3AFC-4DC9-B5DB-A4C39DD8F1F5}" presName="vertFlow" presStyleCnt="0"/>
      <dgm:spPr/>
    </dgm:pt>
    <dgm:pt modelId="{82575F4D-7127-477A-AFBC-6723E7CA839D}" type="pres">
      <dgm:prSet presAssocID="{C51C9328-3AFC-4DC9-B5DB-A4C39DD8F1F5}" presName="topSpace" presStyleCnt="0"/>
      <dgm:spPr/>
    </dgm:pt>
    <dgm:pt modelId="{285BE99A-3CCB-4EFA-9329-F42C5E3A313F}" type="pres">
      <dgm:prSet presAssocID="{C51C9328-3AFC-4DC9-B5DB-A4C39DD8F1F5}" presName="firstComp" presStyleCnt="0"/>
      <dgm:spPr/>
    </dgm:pt>
    <dgm:pt modelId="{AE0A4EB5-2BE3-47E0-9FD8-7E79F55E10CE}" type="pres">
      <dgm:prSet presAssocID="{C51C9328-3AFC-4DC9-B5DB-A4C39DD8F1F5}" presName="firstChild" presStyleLbl="bgAccFollowNode1" presStyleIdx="2" presStyleCnt="4" custScaleX="130002" custScaleY="162564" custLinFactNeighborX="-21424" custLinFactNeighborY="11006"/>
      <dgm:spPr/>
      <dgm:t>
        <a:bodyPr/>
        <a:lstStyle/>
        <a:p>
          <a:endParaRPr lang="es-ES_tradnl"/>
        </a:p>
      </dgm:t>
    </dgm:pt>
    <dgm:pt modelId="{BD4E2FA7-176E-4A86-89DF-05AFD1B26D1F}" type="pres">
      <dgm:prSet presAssocID="{C51C9328-3AFC-4DC9-B5DB-A4C39DD8F1F5}" presName="firstChildTx" presStyleLbl="bgAccFollowNode1" presStyleIdx="2" presStyleCnt="4">
        <dgm:presLayoutVars>
          <dgm:bulletEnabled val="1"/>
        </dgm:presLayoutVars>
      </dgm:prSet>
      <dgm:spPr/>
      <dgm:t>
        <a:bodyPr/>
        <a:lstStyle/>
        <a:p>
          <a:endParaRPr lang="es-ES_tradnl"/>
        </a:p>
      </dgm:t>
    </dgm:pt>
    <dgm:pt modelId="{1660AAEB-BFC6-4B8C-B066-F6B6801D950D}" type="pres">
      <dgm:prSet presAssocID="{79C6C779-64DE-4BC7-96E7-127A9B4E5CF6}" presName="comp" presStyleCnt="0"/>
      <dgm:spPr/>
    </dgm:pt>
    <dgm:pt modelId="{2C618584-9C47-4150-85F7-5AE47BF8B36D}" type="pres">
      <dgm:prSet presAssocID="{79C6C779-64DE-4BC7-96E7-127A9B4E5CF6}" presName="child" presStyleLbl="bgAccFollowNode1" presStyleIdx="3" presStyleCnt="4" custScaleX="92135" custScaleY="100000" custLinFactNeighborX="-17656" custLinFactNeighborY="25423"/>
      <dgm:spPr/>
      <dgm:t>
        <a:bodyPr/>
        <a:lstStyle/>
        <a:p>
          <a:endParaRPr lang="es-ES_tradnl"/>
        </a:p>
      </dgm:t>
    </dgm:pt>
    <dgm:pt modelId="{96856BF1-D5F0-4356-B956-5680B6A3FC9A}" type="pres">
      <dgm:prSet presAssocID="{79C6C779-64DE-4BC7-96E7-127A9B4E5CF6}" presName="childTx" presStyleLbl="bgAccFollowNode1" presStyleIdx="3" presStyleCnt="4">
        <dgm:presLayoutVars>
          <dgm:bulletEnabled val="1"/>
        </dgm:presLayoutVars>
      </dgm:prSet>
      <dgm:spPr/>
      <dgm:t>
        <a:bodyPr/>
        <a:lstStyle/>
        <a:p>
          <a:endParaRPr lang="es-ES_tradnl"/>
        </a:p>
      </dgm:t>
    </dgm:pt>
    <dgm:pt modelId="{FE71FFF5-DABE-477C-8303-3F7DB357A4E7}" type="pres">
      <dgm:prSet presAssocID="{C51C9328-3AFC-4DC9-B5DB-A4C39DD8F1F5}" presName="negSpace" presStyleCnt="0"/>
      <dgm:spPr/>
    </dgm:pt>
    <dgm:pt modelId="{748B4981-A4F2-4CCC-B757-5742CC40C481}" type="pres">
      <dgm:prSet presAssocID="{C51C9328-3AFC-4DC9-B5DB-A4C39DD8F1F5}" presName="circle" presStyleLbl="node1" presStyleIdx="1" presStyleCnt="2" custLinFactNeighborX="-47631" custLinFactNeighborY="-32605"/>
      <dgm:spPr/>
      <dgm:t>
        <a:bodyPr/>
        <a:lstStyle/>
        <a:p>
          <a:endParaRPr lang="es-ES_tradnl"/>
        </a:p>
      </dgm:t>
    </dgm:pt>
  </dgm:ptLst>
  <dgm:cxnLst>
    <dgm:cxn modelId="{0FCEA84D-044D-420B-8412-A93784E029DD}" srcId="{C51C9328-3AFC-4DC9-B5DB-A4C39DD8F1F5}" destId="{4910B450-A54E-44B7-BDE2-9035E0ECE9AA}" srcOrd="0" destOrd="0" parTransId="{00C16B7B-B4CF-4F4E-8193-9AA875631737}" sibTransId="{E348EB57-A7ED-40D8-A24C-C3A9BBA63AA8}"/>
    <dgm:cxn modelId="{34C4CCFC-E05C-45C9-819A-8A6CAFC8679E}" type="presOf" srcId="{C51C9328-3AFC-4DC9-B5DB-A4C39DD8F1F5}" destId="{748B4981-A4F2-4CCC-B757-5742CC40C481}" srcOrd="0" destOrd="0" presId="urn:microsoft.com/office/officeart/2005/8/layout/hList9"/>
    <dgm:cxn modelId="{FD247F1E-02E5-4C88-9B71-743CB9D4390F}" type="presOf" srcId="{4910B450-A54E-44B7-BDE2-9035E0ECE9AA}" destId="{BD4E2FA7-176E-4A86-89DF-05AFD1B26D1F}" srcOrd="1" destOrd="0" presId="urn:microsoft.com/office/officeart/2005/8/layout/hList9"/>
    <dgm:cxn modelId="{2CD9F3BA-CB99-47CD-B91E-BE6049E7086E}" type="presOf" srcId="{4910B450-A54E-44B7-BDE2-9035E0ECE9AA}" destId="{AE0A4EB5-2BE3-47E0-9FD8-7E79F55E10CE}" srcOrd="0" destOrd="0" presId="urn:microsoft.com/office/officeart/2005/8/layout/hList9"/>
    <dgm:cxn modelId="{41E819F4-514D-4699-8C6E-541F58506732}" type="presOf" srcId="{5BE7E17B-622D-4778-BEE0-4D4661CC35EA}" destId="{CE575284-E8A3-40AB-B1A4-6F3D075AA3D6}" srcOrd="0" destOrd="0" presId="urn:microsoft.com/office/officeart/2005/8/layout/hList9"/>
    <dgm:cxn modelId="{50FE5DF5-6DAC-470F-B6E7-330F2B02459E}" type="presOf" srcId="{3BC47A22-883C-49F1-A5E5-362A09A043A4}" destId="{4A58BE96-A57F-49ED-A4AF-10E876F60AF2}" srcOrd="0" destOrd="0" presId="urn:microsoft.com/office/officeart/2005/8/layout/hList9"/>
    <dgm:cxn modelId="{85E442B0-FC36-4E7B-9C2E-D0BDDF8A0C00}" srcId="{3DBB66ED-E989-4014-BB30-D18F9739498E}" destId="{3A2B0A5C-7F17-43F4-BECD-F3026E2FCF6B}" srcOrd="1" destOrd="0" parTransId="{C17A9C89-D9B9-4D08-BBDF-5B4D195764F0}" sibTransId="{311FA9AA-9076-49E9-8AC7-FF1CFAB2C64F}"/>
    <dgm:cxn modelId="{5CB01ECC-E08B-42EF-A713-ED05E61A953C}" type="presOf" srcId="{3A2B0A5C-7F17-43F4-BECD-F3026E2FCF6B}" destId="{301F631A-EBE4-42E5-9B48-3304C0A384C1}" srcOrd="1" destOrd="0" presId="urn:microsoft.com/office/officeart/2005/8/layout/hList9"/>
    <dgm:cxn modelId="{ED576677-6AF5-4343-B606-B0C1E5D3C17C}" type="presOf" srcId="{79C6C779-64DE-4BC7-96E7-127A9B4E5CF6}" destId="{2C618584-9C47-4150-85F7-5AE47BF8B36D}" srcOrd="0" destOrd="0" presId="urn:microsoft.com/office/officeart/2005/8/layout/hList9"/>
    <dgm:cxn modelId="{DC604027-0CC1-4A85-BE0D-21B97D767C5C}" srcId="{5BE7E17B-622D-4778-BEE0-4D4661CC35EA}" destId="{3DBB66ED-E989-4014-BB30-D18F9739498E}" srcOrd="0" destOrd="0" parTransId="{1843A4EE-F2A0-4A25-8AA0-824EB0118BF9}" sibTransId="{7C69F90B-73D3-41D1-80CB-DDCCC18409A3}"/>
    <dgm:cxn modelId="{2C3A7A0C-1EFC-4179-BA57-9504EA105FFE}" srcId="{5BE7E17B-622D-4778-BEE0-4D4661CC35EA}" destId="{C51C9328-3AFC-4DC9-B5DB-A4C39DD8F1F5}" srcOrd="1" destOrd="0" parTransId="{3105C115-DCFE-46CE-ACAA-6A0AF012D025}" sibTransId="{7C1FDA4D-18ED-4F49-BB0F-ABC44F11B5A5}"/>
    <dgm:cxn modelId="{38782105-9BE2-418D-B85F-9CD551E16679}" type="presOf" srcId="{79C6C779-64DE-4BC7-96E7-127A9B4E5CF6}" destId="{96856BF1-D5F0-4356-B956-5680B6A3FC9A}" srcOrd="1" destOrd="0" presId="urn:microsoft.com/office/officeart/2005/8/layout/hList9"/>
    <dgm:cxn modelId="{FE000138-7149-4B91-BC89-66B615FD98ED}" type="presOf" srcId="{3DBB66ED-E989-4014-BB30-D18F9739498E}" destId="{0DB7F158-711F-4F99-BE5B-C135D532CB80}" srcOrd="0" destOrd="0" presId="urn:microsoft.com/office/officeart/2005/8/layout/hList9"/>
    <dgm:cxn modelId="{780E04A1-07A9-4196-A4C4-7867FC45D50D}" srcId="{3DBB66ED-E989-4014-BB30-D18F9739498E}" destId="{3BC47A22-883C-49F1-A5E5-362A09A043A4}" srcOrd="0" destOrd="0" parTransId="{AA25325D-1A41-486C-93E3-B2183347D0AD}" sibTransId="{CD301A12-E9D5-40FD-807B-506965598F75}"/>
    <dgm:cxn modelId="{A6FA630A-EDE1-4E58-85CE-2B3E62D4CA8B}" srcId="{C51C9328-3AFC-4DC9-B5DB-A4C39DD8F1F5}" destId="{79C6C779-64DE-4BC7-96E7-127A9B4E5CF6}" srcOrd="1" destOrd="0" parTransId="{231CE5C6-42CB-4F76-81DE-A70451DCB83D}" sibTransId="{C3226AFC-E530-49F3-8157-ED5C76D2EEE1}"/>
    <dgm:cxn modelId="{AE215856-56AB-4E4D-8F58-DB113D73B45C}" type="presOf" srcId="{3A2B0A5C-7F17-43F4-BECD-F3026E2FCF6B}" destId="{28D020F9-9D0E-4055-907F-6B40B8588293}" srcOrd="0" destOrd="0" presId="urn:microsoft.com/office/officeart/2005/8/layout/hList9"/>
    <dgm:cxn modelId="{2B3351F8-61B7-453F-976C-5CDF6EFD4BF7}" type="presOf" srcId="{3BC47A22-883C-49F1-A5E5-362A09A043A4}" destId="{F69326EC-F6D9-4F28-9349-0D5E7408F9B0}" srcOrd="1" destOrd="0" presId="urn:microsoft.com/office/officeart/2005/8/layout/hList9"/>
    <dgm:cxn modelId="{BB3EBDFC-BDDA-4915-ADBB-C27710D55580}" type="presParOf" srcId="{CE575284-E8A3-40AB-B1A4-6F3D075AA3D6}" destId="{66B6E89A-C009-44E6-8805-6E6806F3190C}" srcOrd="0" destOrd="0" presId="urn:microsoft.com/office/officeart/2005/8/layout/hList9"/>
    <dgm:cxn modelId="{93F84905-1FD4-4AC1-A9F5-66E858824D94}" type="presParOf" srcId="{CE575284-E8A3-40AB-B1A4-6F3D075AA3D6}" destId="{B7477F56-C24F-4290-94FC-347FFE38451B}" srcOrd="1" destOrd="0" presId="urn:microsoft.com/office/officeart/2005/8/layout/hList9"/>
    <dgm:cxn modelId="{FDDE13C7-28C5-4724-8146-4DD68163F934}" type="presParOf" srcId="{B7477F56-C24F-4290-94FC-347FFE38451B}" destId="{6F13CBB2-0AC4-422B-83A5-88BCD5C4DD9A}" srcOrd="0" destOrd="0" presId="urn:microsoft.com/office/officeart/2005/8/layout/hList9"/>
    <dgm:cxn modelId="{C29BC309-E694-4C8C-884F-06728D444120}" type="presParOf" srcId="{B7477F56-C24F-4290-94FC-347FFE38451B}" destId="{81EBD76A-066A-4B5E-B208-A1893A93DC48}" srcOrd="1" destOrd="0" presId="urn:microsoft.com/office/officeart/2005/8/layout/hList9"/>
    <dgm:cxn modelId="{050F9EB7-521E-4C73-8E1B-A0606C30D8F8}" type="presParOf" srcId="{81EBD76A-066A-4B5E-B208-A1893A93DC48}" destId="{4A58BE96-A57F-49ED-A4AF-10E876F60AF2}" srcOrd="0" destOrd="0" presId="urn:microsoft.com/office/officeart/2005/8/layout/hList9"/>
    <dgm:cxn modelId="{5EF61B5F-E4DD-48AD-8719-6D7E0BCD0061}" type="presParOf" srcId="{81EBD76A-066A-4B5E-B208-A1893A93DC48}" destId="{F69326EC-F6D9-4F28-9349-0D5E7408F9B0}" srcOrd="1" destOrd="0" presId="urn:microsoft.com/office/officeart/2005/8/layout/hList9"/>
    <dgm:cxn modelId="{66DE23AC-BE3E-47B9-9124-532777F1AD51}" type="presParOf" srcId="{B7477F56-C24F-4290-94FC-347FFE38451B}" destId="{5A5A650C-383E-4CCA-8B1D-F0337C1C4249}" srcOrd="2" destOrd="0" presId="urn:microsoft.com/office/officeart/2005/8/layout/hList9"/>
    <dgm:cxn modelId="{BF527C82-33C2-429D-97CB-B12965F2C811}" type="presParOf" srcId="{5A5A650C-383E-4CCA-8B1D-F0337C1C4249}" destId="{28D020F9-9D0E-4055-907F-6B40B8588293}" srcOrd="0" destOrd="0" presId="urn:microsoft.com/office/officeart/2005/8/layout/hList9"/>
    <dgm:cxn modelId="{F9DFF563-C97C-469F-ADBF-1D82010A5FD7}" type="presParOf" srcId="{5A5A650C-383E-4CCA-8B1D-F0337C1C4249}" destId="{301F631A-EBE4-42E5-9B48-3304C0A384C1}" srcOrd="1" destOrd="0" presId="urn:microsoft.com/office/officeart/2005/8/layout/hList9"/>
    <dgm:cxn modelId="{DB7A043C-16A9-4DA3-8495-FC0B3CF562DD}" type="presParOf" srcId="{CE575284-E8A3-40AB-B1A4-6F3D075AA3D6}" destId="{CCF09AFE-8D3C-4DD7-90CE-C49196B6323F}" srcOrd="2" destOrd="0" presId="urn:microsoft.com/office/officeart/2005/8/layout/hList9"/>
    <dgm:cxn modelId="{F403C8E3-837A-4DF0-A2CF-53711E6A6266}" type="presParOf" srcId="{CE575284-E8A3-40AB-B1A4-6F3D075AA3D6}" destId="{0DB7F158-711F-4F99-BE5B-C135D532CB80}" srcOrd="3" destOrd="0" presId="urn:microsoft.com/office/officeart/2005/8/layout/hList9"/>
    <dgm:cxn modelId="{36CE43C3-40CF-4DFF-A614-F6E45B15349E}" type="presParOf" srcId="{CE575284-E8A3-40AB-B1A4-6F3D075AA3D6}" destId="{8BE300B7-BD77-4FD4-B231-A841168A0AEE}" srcOrd="4" destOrd="0" presId="urn:microsoft.com/office/officeart/2005/8/layout/hList9"/>
    <dgm:cxn modelId="{B4324D43-DFC3-4073-A750-D3E3481761A4}" type="presParOf" srcId="{CE575284-E8A3-40AB-B1A4-6F3D075AA3D6}" destId="{D9EA3670-C0EF-434F-A6AC-F45A6D3BA86D}" srcOrd="5" destOrd="0" presId="urn:microsoft.com/office/officeart/2005/8/layout/hList9"/>
    <dgm:cxn modelId="{69836384-8870-4D25-9AAB-40E4326E0A66}" type="presParOf" srcId="{CE575284-E8A3-40AB-B1A4-6F3D075AA3D6}" destId="{F0C7FD2E-877A-4D9F-BF8E-CD9ABFBC568F}" srcOrd="6" destOrd="0" presId="urn:microsoft.com/office/officeart/2005/8/layout/hList9"/>
    <dgm:cxn modelId="{405E00A8-AD3E-4026-9BF5-4287978F80B4}" type="presParOf" srcId="{F0C7FD2E-877A-4D9F-BF8E-CD9ABFBC568F}" destId="{82575F4D-7127-477A-AFBC-6723E7CA839D}" srcOrd="0" destOrd="0" presId="urn:microsoft.com/office/officeart/2005/8/layout/hList9"/>
    <dgm:cxn modelId="{4B148582-3527-4BDE-B603-B75BBF23D456}" type="presParOf" srcId="{F0C7FD2E-877A-4D9F-BF8E-CD9ABFBC568F}" destId="{285BE99A-3CCB-4EFA-9329-F42C5E3A313F}" srcOrd="1" destOrd="0" presId="urn:microsoft.com/office/officeart/2005/8/layout/hList9"/>
    <dgm:cxn modelId="{E1039B8E-ECCE-421E-B5EA-311918BC065C}" type="presParOf" srcId="{285BE99A-3CCB-4EFA-9329-F42C5E3A313F}" destId="{AE0A4EB5-2BE3-47E0-9FD8-7E79F55E10CE}" srcOrd="0" destOrd="0" presId="urn:microsoft.com/office/officeart/2005/8/layout/hList9"/>
    <dgm:cxn modelId="{E1E39961-191D-4246-A6A6-279CD8BD283A}" type="presParOf" srcId="{285BE99A-3CCB-4EFA-9329-F42C5E3A313F}" destId="{BD4E2FA7-176E-4A86-89DF-05AFD1B26D1F}" srcOrd="1" destOrd="0" presId="urn:microsoft.com/office/officeart/2005/8/layout/hList9"/>
    <dgm:cxn modelId="{5AF5DA88-4EE6-4476-BE82-513FA58F7270}" type="presParOf" srcId="{F0C7FD2E-877A-4D9F-BF8E-CD9ABFBC568F}" destId="{1660AAEB-BFC6-4B8C-B066-F6B6801D950D}" srcOrd="2" destOrd="0" presId="urn:microsoft.com/office/officeart/2005/8/layout/hList9"/>
    <dgm:cxn modelId="{AB137FCC-DF1E-4256-B442-766D41190BB4}" type="presParOf" srcId="{1660AAEB-BFC6-4B8C-B066-F6B6801D950D}" destId="{2C618584-9C47-4150-85F7-5AE47BF8B36D}" srcOrd="0" destOrd="0" presId="urn:microsoft.com/office/officeart/2005/8/layout/hList9"/>
    <dgm:cxn modelId="{4645C51D-5975-4959-9B95-8CC984571237}" type="presParOf" srcId="{1660AAEB-BFC6-4B8C-B066-F6B6801D950D}" destId="{96856BF1-D5F0-4356-B956-5680B6A3FC9A}" srcOrd="1" destOrd="0" presId="urn:microsoft.com/office/officeart/2005/8/layout/hList9"/>
    <dgm:cxn modelId="{B59A2F9D-610F-4E82-BA20-52D0262ADDB4}" type="presParOf" srcId="{CE575284-E8A3-40AB-B1A4-6F3D075AA3D6}" destId="{FE71FFF5-DABE-477C-8303-3F7DB357A4E7}" srcOrd="7" destOrd="0" presId="urn:microsoft.com/office/officeart/2005/8/layout/hList9"/>
    <dgm:cxn modelId="{5D27DB75-3F82-48AE-8327-C988D9026C2E}" type="presParOf" srcId="{CE575284-E8A3-40AB-B1A4-6F3D075AA3D6}" destId="{748B4981-A4F2-4CCC-B757-5742CC40C481}" srcOrd="8"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6ABEFD-E5F7-4E93-BC73-460A283DDD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3D900819-1712-4034-A9FD-D1B637E407B8}">
      <dgm:prSet phldrT="[Texto]" custT="1">
        <dgm:style>
          <a:lnRef idx="0">
            <a:schemeClr val="accent1"/>
          </a:lnRef>
          <a:fillRef idx="3">
            <a:schemeClr val="accent1"/>
          </a:fillRef>
          <a:effectRef idx="3">
            <a:schemeClr val="accent1"/>
          </a:effectRef>
          <a:fontRef idx="minor">
            <a:schemeClr val="lt1"/>
          </a:fontRef>
        </dgm:style>
      </dgm:prSet>
      <dgm:spPr/>
      <dgm:t>
        <a:bodyPr/>
        <a:lstStyle/>
        <a:p>
          <a:pPr algn="just"/>
          <a:r>
            <a:rPr lang="es-MX" sz="18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Es la capacidad de una empresa para desarrollar sus actividades de manera normal en el corto plazo. Puede calcularse como el excedente de los activos sobre los pasivos de corto plazo.</a:t>
          </a:r>
          <a:endParaRPr lang="es-ES_tradnl"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C6A5199-F62C-44A5-B317-68CEF614E4A7}" type="parTrans" cxnId="{6C5EFB4B-0040-4521-8381-FB5F90125DA1}">
      <dgm:prSet/>
      <dgm:spPr/>
      <dgm:t>
        <a:bodyPr/>
        <a:lstStyle/>
        <a:p>
          <a:endParaRPr lang="es-ES_tradnl"/>
        </a:p>
      </dgm:t>
    </dgm:pt>
    <dgm:pt modelId="{CE6F4801-2E51-4742-AEB4-9BC33CD9582D}" type="sibTrans" cxnId="{6C5EFB4B-0040-4521-8381-FB5F90125DA1}">
      <dgm:prSet/>
      <dgm:spPr/>
      <dgm:t>
        <a:bodyPr/>
        <a:lstStyle/>
        <a:p>
          <a:endParaRPr lang="es-ES_tradnl"/>
        </a:p>
      </dgm:t>
    </dgm:pt>
    <dgm:pt modelId="{D2D0154F-8837-441B-BA27-D62C6D6813FA}">
      <dgm:prSet phldrT="[Texto]" custT="1">
        <dgm:style>
          <a:lnRef idx="0">
            <a:schemeClr val="accent4"/>
          </a:lnRef>
          <a:fillRef idx="3">
            <a:schemeClr val="accent4"/>
          </a:fillRef>
          <a:effectRef idx="3">
            <a:schemeClr val="accent4"/>
          </a:effectRef>
          <a:fontRef idx="minor">
            <a:schemeClr val="lt1"/>
          </a:fontRef>
        </dgm:style>
      </dgm:prSet>
      <dgm:spPr/>
      <dgm:t>
        <a:bodyPr/>
        <a:lstStyle/>
        <a:p>
          <a:pPr algn="just"/>
          <a:r>
            <a:rPr lang="es-MX" sz="18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El capital de trabajo permite medir el equilibrio patrimonial de la compañía. Se trata de una herramienta muy importante para el análisis interno de la empresa, ya que refleja una relación muy estrecha con las operaciones diarias del negocio.</a:t>
          </a:r>
          <a:endParaRPr lang="es-ES_tradnl"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A0C2CA7-8026-4AD1-B1E1-392EC0C7E09D}" type="parTrans" cxnId="{798039AE-D8FA-4037-B931-609FC7E7E146}">
      <dgm:prSet/>
      <dgm:spPr/>
      <dgm:t>
        <a:bodyPr/>
        <a:lstStyle/>
        <a:p>
          <a:endParaRPr lang="es-ES_tradnl"/>
        </a:p>
      </dgm:t>
    </dgm:pt>
    <dgm:pt modelId="{AB36A86A-D927-4810-A89B-7115FD9E7DCF}" type="sibTrans" cxnId="{798039AE-D8FA-4037-B931-609FC7E7E146}">
      <dgm:prSet/>
      <dgm:spPr/>
      <dgm:t>
        <a:bodyPr/>
        <a:lstStyle/>
        <a:p>
          <a:endParaRPr lang="es-ES_tradnl"/>
        </a:p>
      </dgm:t>
    </dgm:pt>
    <dgm:pt modelId="{002D15DC-5FDD-4FFD-98C0-4B80CEB08AD7}">
      <dgm:prSet phldrT="[Texto]" phldr="1"/>
      <dgm:spPr/>
      <dgm:t>
        <a:bodyPr/>
        <a:lstStyle/>
        <a:p>
          <a:endParaRPr lang="es-ES_tradnl"/>
        </a:p>
      </dgm:t>
    </dgm:pt>
    <dgm:pt modelId="{B5EE9C48-12C7-4827-81D4-226566EEA7AD}" type="sibTrans" cxnId="{C6090611-4A7E-4CC2-989A-8F8406F1FB37}">
      <dgm:prSet/>
      <dgm:spPr/>
      <dgm:t>
        <a:bodyPr/>
        <a:lstStyle/>
        <a:p>
          <a:endParaRPr lang="es-ES_tradnl"/>
        </a:p>
      </dgm:t>
    </dgm:pt>
    <dgm:pt modelId="{185E2F42-BBF3-4D69-8CD4-01BF32579B83}" type="parTrans" cxnId="{C6090611-4A7E-4CC2-989A-8F8406F1FB37}">
      <dgm:prSet/>
      <dgm:spPr/>
      <dgm:t>
        <a:bodyPr/>
        <a:lstStyle/>
        <a:p>
          <a:endParaRPr lang="es-ES_tradnl"/>
        </a:p>
      </dgm:t>
    </dgm:pt>
    <dgm:pt modelId="{DB64EBA8-3937-457F-9AB4-7ECCAF4234E5}" type="pres">
      <dgm:prSet presAssocID="{8C6ABEFD-E5F7-4E93-BC73-460A283DDD74}" presName="linear" presStyleCnt="0">
        <dgm:presLayoutVars>
          <dgm:animLvl val="lvl"/>
          <dgm:resizeHandles val="exact"/>
        </dgm:presLayoutVars>
      </dgm:prSet>
      <dgm:spPr/>
      <dgm:t>
        <a:bodyPr/>
        <a:lstStyle/>
        <a:p>
          <a:endParaRPr lang="es-MX"/>
        </a:p>
      </dgm:t>
    </dgm:pt>
    <dgm:pt modelId="{4587C141-554F-4096-97A5-84011B05BE41}" type="pres">
      <dgm:prSet presAssocID="{3D900819-1712-4034-A9FD-D1B637E407B8}" presName="parentText" presStyleLbl="node1" presStyleIdx="0" presStyleCnt="2">
        <dgm:presLayoutVars>
          <dgm:chMax val="0"/>
          <dgm:bulletEnabled val="1"/>
        </dgm:presLayoutVars>
      </dgm:prSet>
      <dgm:spPr/>
      <dgm:t>
        <a:bodyPr/>
        <a:lstStyle/>
        <a:p>
          <a:endParaRPr lang="es-ES_tradnl"/>
        </a:p>
      </dgm:t>
    </dgm:pt>
    <dgm:pt modelId="{A84D9CBF-20AB-4410-933B-02617D597771}" type="pres">
      <dgm:prSet presAssocID="{3D900819-1712-4034-A9FD-D1B637E407B8}" presName="childText" presStyleLbl="revTx" presStyleIdx="0" presStyleCnt="1">
        <dgm:presLayoutVars>
          <dgm:bulletEnabled val="1"/>
        </dgm:presLayoutVars>
      </dgm:prSet>
      <dgm:spPr/>
      <dgm:t>
        <a:bodyPr/>
        <a:lstStyle/>
        <a:p>
          <a:endParaRPr lang="es-ES_tradnl"/>
        </a:p>
      </dgm:t>
    </dgm:pt>
    <dgm:pt modelId="{775CDE14-7E00-4CC5-893B-093BB613C578}" type="pres">
      <dgm:prSet presAssocID="{D2D0154F-8837-441B-BA27-D62C6D6813FA}" presName="parentText" presStyleLbl="node1" presStyleIdx="1" presStyleCnt="2">
        <dgm:presLayoutVars>
          <dgm:chMax val="0"/>
          <dgm:bulletEnabled val="1"/>
        </dgm:presLayoutVars>
      </dgm:prSet>
      <dgm:spPr/>
      <dgm:t>
        <a:bodyPr/>
        <a:lstStyle/>
        <a:p>
          <a:endParaRPr lang="es-ES_tradnl"/>
        </a:p>
      </dgm:t>
    </dgm:pt>
  </dgm:ptLst>
  <dgm:cxnLst>
    <dgm:cxn modelId="{798039AE-D8FA-4037-B931-609FC7E7E146}" srcId="{8C6ABEFD-E5F7-4E93-BC73-460A283DDD74}" destId="{D2D0154F-8837-441B-BA27-D62C6D6813FA}" srcOrd="1" destOrd="0" parTransId="{1A0C2CA7-8026-4AD1-B1E1-392EC0C7E09D}" sibTransId="{AB36A86A-D927-4810-A89B-7115FD9E7DCF}"/>
    <dgm:cxn modelId="{82C4E0B2-7393-414E-83E9-D982D31ACB59}" type="presOf" srcId="{8C6ABEFD-E5F7-4E93-BC73-460A283DDD74}" destId="{DB64EBA8-3937-457F-9AB4-7ECCAF4234E5}" srcOrd="0" destOrd="0" presId="urn:microsoft.com/office/officeart/2005/8/layout/vList2"/>
    <dgm:cxn modelId="{F6366746-8CD5-4428-90CC-BBE29D1BD487}" type="presOf" srcId="{D2D0154F-8837-441B-BA27-D62C6D6813FA}" destId="{775CDE14-7E00-4CC5-893B-093BB613C578}" srcOrd="0" destOrd="0" presId="urn:microsoft.com/office/officeart/2005/8/layout/vList2"/>
    <dgm:cxn modelId="{5C36011A-7C72-46E3-A798-A879DE0AC1E7}" type="presOf" srcId="{3D900819-1712-4034-A9FD-D1B637E407B8}" destId="{4587C141-554F-4096-97A5-84011B05BE41}" srcOrd="0" destOrd="0" presId="urn:microsoft.com/office/officeart/2005/8/layout/vList2"/>
    <dgm:cxn modelId="{C6090611-4A7E-4CC2-989A-8F8406F1FB37}" srcId="{3D900819-1712-4034-A9FD-D1B637E407B8}" destId="{002D15DC-5FDD-4FFD-98C0-4B80CEB08AD7}" srcOrd="0" destOrd="0" parTransId="{185E2F42-BBF3-4D69-8CD4-01BF32579B83}" sibTransId="{B5EE9C48-12C7-4827-81D4-226566EEA7AD}"/>
    <dgm:cxn modelId="{6C5EFB4B-0040-4521-8381-FB5F90125DA1}" srcId="{8C6ABEFD-E5F7-4E93-BC73-460A283DDD74}" destId="{3D900819-1712-4034-A9FD-D1B637E407B8}" srcOrd="0" destOrd="0" parTransId="{3C6A5199-F62C-44A5-B317-68CEF614E4A7}" sibTransId="{CE6F4801-2E51-4742-AEB4-9BC33CD9582D}"/>
    <dgm:cxn modelId="{B4BB68CD-30CB-430B-B676-46CFD2049DF4}" type="presOf" srcId="{002D15DC-5FDD-4FFD-98C0-4B80CEB08AD7}" destId="{A84D9CBF-20AB-4410-933B-02617D597771}" srcOrd="0" destOrd="0" presId="urn:microsoft.com/office/officeart/2005/8/layout/vList2"/>
    <dgm:cxn modelId="{C325581A-C728-43EC-829E-42BED6508164}" type="presParOf" srcId="{DB64EBA8-3937-457F-9AB4-7ECCAF4234E5}" destId="{4587C141-554F-4096-97A5-84011B05BE41}" srcOrd="0" destOrd="0" presId="urn:microsoft.com/office/officeart/2005/8/layout/vList2"/>
    <dgm:cxn modelId="{25F32372-55F0-48C4-AD06-DEBF46ADC4CE}" type="presParOf" srcId="{DB64EBA8-3937-457F-9AB4-7ECCAF4234E5}" destId="{A84D9CBF-20AB-4410-933B-02617D597771}" srcOrd="1" destOrd="0" presId="urn:microsoft.com/office/officeart/2005/8/layout/vList2"/>
    <dgm:cxn modelId="{E70918AF-A17D-456A-AB73-8D107653450B}" type="presParOf" srcId="{DB64EBA8-3937-457F-9AB4-7ECCAF4234E5}" destId="{775CDE14-7E00-4CC5-893B-093BB613C578}" srcOrd="2"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8E2974-2276-4A10-BC31-685E09101AEB}"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s-MX"/>
        </a:p>
      </dgm:t>
    </dgm:pt>
    <dgm:pt modelId="{BB922218-F584-4DA3-9FB2-D8E687BF62A4}">
      <dgm:prSet phldrT="[Texto]" custT="1">
        <dgm:style>
          <a:lnRef idx="1">
            <a:schemeClr val="accent4"/>
          </a:lnRef>
          <a:fillRef idx="3">
            <a:schemeClr val="accent4"/>
          </a:fillRef>
          <a:effectRef idx="2">
            <a:schemeClr val="accent4"/>
          </a:effectRef>
          <a:fontRef idx="minor">
            <a:schemeClr val="lt1"/>
          </a:fontRef>
        </dgm:style>
      </dgm:prSet>
      <dgm:spPr/>
      <dgm:t>
        <a:bodyPr/>
        <a:lstStyle/>
        <a:p>
          <a:pPr algn="just"/>
          <a:r>
            <a:rPr lang="es-MX" sz="18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En los métodos de evaluación se toma en cuenta el valor del dinero a través del tiempo, como son la Tasa Interna de Rendimiento (TIR)</a:t>
          </a:r>
          <a:endParaRPr lang="es-MX"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6CB3C89-EB92-4769-9592-461439E8228D}" type="parTrans" cxnId="{052B6CC0-E647-461D-B161-06858EAE7D95}">
      <dgm:prSet/>
      <dgm:spPr/>
      <dgm:t>
        <a:bodyPr/>
        <a:lstStyle/>
        <a:p>
          <a:endParaRPr lang="es-MX"/>
        </a:p>
      </dgm:t>
    </dgm:pt>
    <dgm:pt modelId="{F4BB6361-164C-42D3-A771-02AD16F76550}" type="sibTrans" cxnId="{052B6CC0-E647-461D-B161-06858EAE7D95}">
      <dgm:prSet/>
      <dgm:spPr/>
      <dgm:t>
        <a:bodyPr/>
        <a:lstStyle/>
        <a:p>
          <a:endParaRPr lang="es-MX"/>
        </a:p>
      </dgm:t>
    </dgm:pt>
    <dgm:pt modelId="{1410903E-E766-474D-A27B-BE56BE5CA9D4}">
      <dgm:prSet phldrT="[Texto]" custT="1">
        <dgm:style>
          <a:lnRef idx="1">
            <a:schemeClr val="accent1"/>
          </a:lnRef>
          <a:fillRef idx="3">
            <a:schemeClr val="accent1"/>
          </a:fillRef>
          <a:effectRef idx="2">
            <a:schemeClr val="accent1"/>
          </a:effectRef>
          <a:fontRef idx="minor">
            <a:schemeClr val="lt1"/>
          </a:fontRef>
        </dgm:style>
      </dgm:prSet>
      <dgm:spPr/>
      <dgm:t>
        <a:bodyPr/>
        <a:lstStyle/>
        <a:p>
          <a:pPr algn="just"/>
          <a:r>
            <a:rPr lang="es-MX" sz="18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Normalmente no se encuentran problemas en relación con el mercado o la tecnología disponible que se empleará en la fabricación del producto por tanto la decisión de inversión casi siempre recae en la evaluación económica.</a:t>
          </a:r>
          <a:endParaRPr lang="es-MX"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33B5734-8E68-4F0D-A33F-7EF6F743A047}" type="parTrans" cxnId="{258E5A5F-6047-4456-8FA4-930DCA70AFE3}">
      <dgm:prSet/>
      <dgm:spPr/>
      <dgm:t>
        <a:bodyPr/>
        <a:lstStyle/>
        <a:p>
          <a:endParaRPr lang="es-MX"/>
        </a:p>
      </dgm:t>
    </dgm:pt>
    <dgm:pt modelId="{E7617588-6215-4A2F-A621-E5B0B3A3917C}" type="sibTrans" cxnId="{258E5A5F-6047-4456-8FA4-930DCA70AFE3}">
      <dgm:prSet/>
      <dgm:spPr/>
      <dgm:t>
        <a:bodyPr/>
        <a:lstStyle/>
        <a:p>
          <a:endParaRPr lang="es-MX"/>
        </a:p>
      </dgm:t>
    </dgm:pt>
    <dgm:pt modelId="{8AD8363A-52B2-4BDB-AA24-0483F3AFF155}">
      <dgm:prSet phldrT="[Texto]" custT="1">
        <dgm:style>
          <a:lnRef idx="1">
            <a:schemeClr val="accent5"/>
          </a:lnRef>
          <a:fillRef idx="3">
            <a:schemeClr val="accent5"/>
          </a:fillRef>
          <a:effectRef idx="2">
            <a:schemeClr val="accent5"/>
          </a:effectRef>
          <a:fontRef idx="minor">
            <a:schemeClr val="lt1"/>
          </a:fontRef>
        </dgm:style>
      </dgm:prSet>
      <dgm:spPr/>
      <dgm:t>
        <a:bodyPr/>
        <a:lstStyle/>
        <a:p>
          <a:pPr algn="just"/>
          <a:r>
            <a:rPr lang="es-ES" sz="18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La evaluación de proyectos por medio de métodos matemáticos- Financieros es una herramienta de gran utilidad para la toma de decisiones por parte de los administradores financieros, ya que un análisis que se anticipe al futuro puede evitar posibles desviaciones y problemas en el largo plazo.</a:t>
          </a:r>
          <a:endParaRPr lang="es-MX"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4B0B140-8662-463B-92A2-6A719026DAB9}" type="parTrans" cxnId="{A5C8CF76-4C27-495E-A8D3-572DEC298239}">
      <dgm:prSet/>
      <dgm:spPr/>
      <dgm:t>
        <a:bodyPr/>
        <a:lstStyle/>
        <a:p>
          <a:endParaRPr lang="es-MX"/>
        </a:p>
      </dgm:t>
    </dgm:pt>
    <dgm:pt modelId="{B75BDD7F-D30A-4AF3-8248-BAD2F1E6108E}" type="sibTrans" cxnId="{A5C8CF76-4C27-495E-A8D3-572DEC298239}">
      <dgm:prSet/>
      <dgm:spPr/>
      <dgm:t>
        <a:bodyPr/>
        <a:lstStyle/>
        <a:p>
          <a:endParaRPr lang="es-MX"/>
        </a:p>
      </dgm:t>
    </dgm:pt>
    <dgm:pt modelId="{E6BECA25-58E6-410A-AA4E-70281CF5724E}" type="pres">
      <dgm:prSet presAssocID="{D68E2974-2276-4A10-BC31-685E09101AEB}" presName="linear" presStyleCnt="0">
        <dgm:presLayoutVars>
          <dgm:dir/>
          <dgm:animLvl val="lvl"/>
          <dgm:resizeHandles val="exact"/>
        </dgm:presLayoutVars>
      </dgm:prSet>
      <dgm:spPr/>
      <dgm:t>
        <a:bodyPr/>
        <a:lstStyle/>
        <a:p>
          <a:endParaRPr lang="en-US"/>
        </a:p>
      </dgm:t>
    </dgm:pt>
    <dgm:pt modelId="{3AACE867-5E72-423D-8C69-83ECF91685EF}" type="pres">
      <dgm:prSet presAssocID="{BB922218-F584-4DA3-9FB2-D8E687BF62A4}" presName="parentLin" presStyleCnt="0"/>
      <dgm:spPr/>
    </dgm:pt>
    <dgm:pt modelId="{47DE6C60-4242-4F85-831F-0B48F27884EB}" type="pres">
      <dgm:prSet presAssocID="{BB922218-F584-4DA3-9FB2-D8E687BF62A4}" presName="parentLeftMargin" presStyleLbl="node1" presStyleIdx="0" presStyleCnt="3"/>
      <dgm:spPr/>
      <dgm:t>
        <a:bodyPr/>
        <a:lstStyle/>
        <a:p>
          <a:endParaRPr lang="en-US"/>
        </a:p>
      </dgm:t>
    </dgm:pt>
    <dgm:pt modelId="{E2256762-7537-4030-9D11-CEFAED4C5523}" type="pres">
      <dgm:prSet presAssocID="{BB922218-F584-4DA3-9FB2-D8E687BF62A4}" presName="parentText" presStyleLbl="node1" presStyleIdx="0" presStyleCnt="3" custScaleX="142997" custScaleY="97427">
        <dgm:presLayoutVars>
          <dgm:chMax val="0"/>
          <dgm:bulletEnabled val="1"/>
        </dgm:presLayoutVars>
      </dgm:prSet>
      <dgm:spPr/>
      <dgm:t>
        <a:bodyPr/>
        <a:lstStyle/>
        <a:p>
          <a:endParaRPr lang="es-MX"/>
        </a:p>
      </dgm:t>
    </dgm:pt>
    <dgm:pt modelId="{C4053E2C-B19A-45B5-A594-A16747AD55F9}" type="pres">
      <dgm:prSet presAssocID="{BB922218-F584-4DA3-9FB2-D8E687BF62A4}" presName="negativeSpace" presStyleCnt="0"/>
      <dgm:spPr/>
    </dgm:pt>
    <dgm:pt modelId="{5A1CB9B7-7ADC-4B89-8277-DA411EF7CEA0}" type="pres">
      <dgm:prSet presAssocID="{BB922218-F584-4DA3-9FB2-D8E687BF62A4}" presName="childText" presStyleLbl="conFgAcc1" presStyleIdx="0" presStyleCnt="3">
        <dgm:presLayoutVars>
          <dgm:bulletEnabled val="1"/>
        </dgm:presLayoutVars>
        <dgm:style>
          <a:lnRef idx="0">
            <a:schemeClr val="dk1"/>
          </a:lnRef>
          <a:fillRef idx="3">
            <a:schemeClr val="dk1"/>
          </a:fillRef>
          <a:effectRef idx="3">
            <a:schemeClr val="dk1"/>
          </a:effectRef>
          <a:fontRef idx="minor">
            <a:schemeClr val="lt1"/>
          </a:fontRef>
        </dgm:style>
      </dgm:prSet>
      <dgm:spPr/>
    </dgm:pt>
    <dgm:pt modelId="{E52515CC-41D3-4BBB-A9E1-316315BE01C6}" type="pres">
      <dgm:prSet presAssocID="{F4BB6361-164C-42D3-A771-02AD16F76550}" presName="spaceBetweenRectangles" presStyleCnt="0"/>
      <dgm:spPr/>
    </dgm:pt>
    <dgm:pt modelId="{85CA6F27-6335-4FA9-A382-3421B2E9F36D}" type="pres">
      <dgm:prSet presAssocID="{1410903E-E766-474D-A27B-BE56BE5CA9D4}" presName="parentLin" presStyleCnt="0"/>
      <dgm:spPr/>
    </dgm:pt>
    <dgm:pt modelId="{EF8865B3-28D1-4BFA-A76B-0408FD24AF3F}" type="pres">
      <dgm:prSet presAssocID="{1410903E-E766-474D-A27B-BE56BE5CA9D4}" presName="parentLeftMargin" presStyleLbl="node1" presStyleIdx="0" presStyleCnt="3"/>
      <dgm:spPr/>
      <dgm:t>
        <a:bodyPr/>
        <a:lstStyle/>
        <a:p>
          <a:endParaRPr lang="en-US"/>
        </a:p>
      </dgm:t>
    </dgm:pt>
    <dgm:pt modelId="{A6856D14-3488-4F86-99BF-7BF12FE6FC47}" type="pres">
      <dgm:prSet presAssocID="{1410903E-E766-474D-A27B-BE56BE5CA9D4}" presName="parentText" presStyleLbl="node1" presStyleIdx="1" presStyleCnt="3" custScaleX="142031" custScaleY="121711">
        <dgm:presLayoutVars>
          <dgm:chMax val="0"/>
          <dgm:bulletEnabled val="1"/>
        </dgm:presLayoutVars>
      </dgm:prSet>
      <dgm:spPr/>
      <dgm:t>
        <a:bodyPr/>
        <a:lstStyle/>
        <a:p>
          <a:endParaRPr lang="es-MX"/>
        </a:p>
      </dgm:t>
    </dgm:pt>
    <dgm:pt modelId="{8CD2CB47-91FF-4418-A1B8-70A9652A1044}" type="pres">
      <dgm:prSet presAssocID="{1410903E-E766-474D-A27B-BE56BE5CA9D4}" presName="negativeSpace" presStyleCnt="0"/>
      <dgm:spPr/>
    </dgm:pt>
    <dgm:pt modelId="{B96BD8FB-5FDA-4140-BFED-991542A1D4F4}" type="pres">
      <dgm:prSet presAssocID="{1410903E-E766-474D-A27B-BE56BE5CA9D4}" presName="childText" presStyleLbl="conFgAcc1" presStyleIdx="1" presStyleCnt="3">
        <dgm:presLayoutVars>
          <dgm:bulletEnabled val="1"/>
        </dgm:presLayoutVars>
        <dgm:style>
          <a:lnRef idx="0">
            <a:schemeClr val="dk1"/>
          </a:lnRef>
          <a:fillRef idx="3">
            <a:schemeClr val="dk1"/>
          </a:fillRef>
          <a:effectRef idx="3">
            <a:schemeClr val="dk1"/>
          </a:effectRef>
          <a:fontRef idx="minor">
            <a:schemeClr val="lt1"/>
          </a:fontRef>
        </dgm:style>
      </dgm:prSet>
      <dgm:spPr/>
    </dgm:pt>
    <dgm:pt modelId="{57D2430E-CA91-41AD-B3C3-6E738F0554CE}" type="pres">
      <dgm:prSet presAssocID="{E7617588-6215-4A2F-A621-E5B0B3A3917C}" presName="spaceBetweenRectangles" presStyleCnt="0"/>
      <dgm:spPr/>
    </dgm:pt>
    <dgm:pt modelId="{DDB281FF-B263-49B7-ABFA-063C8053729A}" type="pres">
      <dgm:prSet presAssocID="{8AD8363A-52B2-4BDB-AA24-0483F3AFF155}" presName="parentLin" presStyleCnt="0"/>
      <dgm:spPr/>
    </dgm:pt>
    <dgm:pt modelId="{BD60E676-0E15-4E60-BDF4-9C24E2947A1B}" type="pres">
      <dgm:prSet presAssocID="{8AD8363A-52B2-4BDB-AA24-0483F3AFF155}" presName="parentLeftMargin" presStyleLbl="node1" presStyleIdx="1" presStyleCnt="3"/>
      <dgm:spPr/>
      <dgm:t>
        <a:bodyPr/>
        <a:lstStyle/>
        <a:p>
          <a:endParaRPr lang="en-US"/>
        </a:p>
      </dgm:t>
    </dgm:pt>
    <dgm:pt modelId="{618BEB8F-B753-4A9D-9682-7F5D274DABB4}" type="pres">
      <dgm:prSet presAssocID="{8AD8363A-52B2-4BDB-AA24-0483F3AFF155}" presName="parentText" presStyleLbl="node1" presStyleIdx="2" presStyleCnt="3" custScaleX="142857" custScaleY="149319">
        <dgm:presLayoutVars>
          <dgm:chMax val="0"/>
          <dgm:bulletEnabled val="1"/>
        </dgm:presLayoutVars>
      </dgm:prSet>
      <dgm:spPr/>
      <dgm:t>
        <a:bodyPr/>
        <a:lstStyle/>
        <a:p>
          <a:endParaRPr lang="es-MX"/>
        </a:p>
      </dgm:t>
    </dgm:pt>
    <dgm:pt modelId="{A490008B-693E-4740-9DB4-04691B011172}" type="pres">
      <dgm:prSet presAssocID="{8AD8363A-52B2-4BDB-AA24-0483F3AFF155}" presName="negativeSpace" presStyleCnt="0"/>
      <dgm:spPr/>
    </dgm:pt>
    <dgm:pt modelId="{A2A924E8-0F5F-4863-8369-27DBF824335C}" type="pres">
      <dgm:prSet presAssocID="{8AD8363A-52B2-4BDB-AA24-0483F3AFF155}" presName="childText" presStyleLbl="conFgAcc1" presStyleIdx="2" presStyleCnt="3">
        <dgm:presLayoutVars>
          <dgm:bulletEnabled val="1"/>
        </dgm:presLayoutVars>
        <dgm:style>
          <a:lnRef idx="0">
            <a:schemeClr val="dk1"/>
          </a:lnRef>
          <a:fillRef idx="3">
            <a:schemeClr val="dk1"/>
          </a:fillRef>
          <a:effectRef idx="3">
            <a:schemeClr val="dk1"/>
          </a:effectRef>
          <a:fontRef idx="minor">
            <a:schemeClr val="lt1"/>
          </a:fontRef>
        </dgm:style>
      </dgm:prSet>
      <dgm:spPr/>
    </dgm:pt>
  </dgm:ptLst>
  <dgm:cxnLst>
    <dgm:cxn modelId="{258E5A5F-6047-4456-8FA4-930DCA70AFE3}" srcId="{D68E2974-2276-4A10-BC31-685E09101AEB}" destId="{1410903E-E766-474D-A27B-BE56BE5CA9D4}" srcOrd="1" destOrd="0" parTransId="{D33B5734-8E68-4F0D-A33F-7EF6F743A047}" sibTransId="{E7617588-6215-4A2F-A621-E5B0B3A3917C}"/>
    <dgm:cxn modelId="{B6361422-FF6F-4641-80DE-97FD1CED59A5}" type="presOf" srcId="{8AD8363A-52B2-4BDB-AA24-0483F3AFF155}" destId="{BD60E676-0E15-4E60-BDF4-9C24E2947A1B}" srcOrd="0" destOrd="0" presId="urn:microsoft.com/office/officeart/2005/8/layout/list1"/>
    <dgm:cxn modelId="{409240C4-297B-458A-B61C-5620A4D844CD}" type="presOf" srcId="{1410903E-E766-474D-A27B-BE56BE5CA9D4}" destId="{A6856D14-3488-4F86-99BF-7BF12FE6FC47}" srcOrd="1" destOrd="0" presId="urn:microsoft.com/office/officeart/2005/8/layout/list1"/>
    <dgm:cxn modelId="{15F7BE17-42BB-485F-A6A4-390D772595B6}" type="presOf" srcId="{D68E2974-2276-4A10-BC31-685E09101AEB}" destId="{E6BECA25-58E6-410A-AA4E-70281CF5724E}" srcOrd="0" destOrd="0" presId="urn:microsoft.com/office/officeart/2005/8/layout/list1"/>
    <dgm:cxn modelId="{49DC64A8-2582-4F4E-BAA9-9E15740A4174}" type="presOf" srcId="{1410903E-E766-474D-A27B-BE56BE5CA9D4}" destId="{EF8865B3-28D1-4BFA-A76B-0408FD24AF3F}" srcOrd="0" destOrd="0" presId="urn:microsoft.com/office/officeart/2005/8/layout/list1"/>
    <dgm:cxn modelId="{A5C8CF76-4C27-495E-A8D3-572DEC298239}" srcId="{D68E2974-2276-4A10-BC31-685E09101AEB}" destId="{8AD8363A-52B2-4BDB-AA24-0483F3AFF155}" srcOrd="2" destOrd="0" parTransId="{44B0B140-8662-463B-92A2-6A719026DAB9}" sibTransId="{B75BDD7F-D30A-4AF3-8248-BAD2F1E6108E}"/>
    <dgm:cxn modelId="{F0FD00CA-829D-4CB0-B30E-D3554416BB0E}" type="presOf" srcId="{8AD8363A-52B2-4BDB-AA24-0483F3AFF155}" destId="{618BEB8F-B753-4A9D-9682-7F5D274DABB4}" srcOrd="1" destOrd="0" presId="urn:microsoft.com/office/officeart/2005/8/layout/list1"/>
    <dgm:cxn modelId="{71A8A666-845C-4AA4-9E0C-EDF852DE3DE1}" type="presOf" srcId="{BB922218-F584-4DA3-9FB2-D8E687BF62A4}" destId="{E2256762-7537-4030-9D11-CEFAED4C5523}" srcOrd="1" destOrd="0" presId="urn:microsoft.com/office/officeart/2005/8/layout/list1"/>
    <dgm:cxn modelId="{052B6CC0-E647-461D-B161-06858EAE7D95}" srcId="{D68E2974-2276-4A10-BC31-685E09101AEB}" destId="{BB922218-F584-4DA3-9FB2-D8E687BF62A4}" srcOrd="0" destOrd="0" parTransId="{96CB3C89-EB92-4769-9592-461439E8228D}" sibTransId="{F4BB6361-164C-42D3-A771-02AD16F76550}"/>
    <dgm:cxn modelId="{4DA5083C-17D0-45DD-9A67-D69AFF67229D}" type="presOf" srcId="{BB922218-F584-4DA3-9FB2-D8E687BF62A4}" destId="{47DE6C60-4242-4F85-831F-0B48F27884EB}" srcOrd="0" destOrd="0" presId="urn:microsoft.com/office/officeart/2005/8/layout/list1"/>
    <dgm:cxn modelId="{402E2384-3063-45CF-8E15-1F3AFD9E34E9}" type="presParOf" srcId="{E6BECA25-58E6-410A-AA4E-70281CF5724E}" destId="{3AACE867-5E72-423D-8C69-83ECF91685EF}" srcOrd="0" destOrd="0" presId="urn:microsoft.com/office/officeart/2005/8/layout/list1"/>
    <dgm:cxn modelId="{B6769A52-D0D3-419A-ACEF-FC07648F6897}" type="presParOf" srcId="{3AACE867-5E72-423D-8C69-83ECF91685EF}" destId="{47DE6C60-4242-4F85-831F-0B48F27884EB}" srcOrd="0" destOrd="0" presId="urn:microsoft.com/office/officeart/2005/8/layout/list1"/>
    <dgm:cxn modelId="{054ED36E-33D2-432E-B602-4185CCC3BA9D}" type="presParOf" srcId="{3AACE867-5E72-423D-8C69-83ECF91685EF}" destId="{E2256762-7537-4030-9D11-CEFAED4C5523}" srcOrd="1" destOrd="0" presId="urn:microsoft.com/office/officeart/2005/8/layout/list1"/>
    <dgm:cxn modelId="{2184EFA8-8F04-4747-8661-22EFBA348AC3}" type="presParOf" srcId="{E6BECA25-58E6-410A-AA4E-70281CF5724E}" destId="{C4053E2C-B19A-45B5-A594-A16747AD55F9}" srcOrd="1" destOrd="0" presId="urn:microsoft.com/office/officeart/2005/8/layout/list1"/>
    <dgm:cxn modelId="{46E9EE7A-E53A-469B-811E-9FE7521A4F95}" type="presParOf" srcId="{E6BECA25-58E6-410A-AA4E-70281CF5724E}" destId="{5A1CB9B7-7ADC-4B89-8277-DA411EF7CEA0}" srcOrd="2" destOrd="0" presId="urn:microsoft.com/office/officeart/2005/8/layout/list1"/>
    <dgm:cxn modelId="{7D4889EC-7DC2-4C37-A6FE-2F6AA2AC49F7}" type="presParOf" srcId="{E6BECA25-58E6-410A-AA4E-70281CF5724E}" destId="{E52515CC-41D3-4BBB-A9E1-316315BE01C6}" srcOrd="3" destOrd="0" presId="urn:microsoft.com/office/officeart/2005/8/layout/list1"/>
    <dgm:cxn modelId="{76E1C8AB-1B71-4C59-A3D2-C08F4EDCA6B8}" type="presParOf" srcId="{E6BECA25-58E6-410A-AA4E-70281CF5724E}" destId="{85CA6F27-6335-4FA9-A382-3421B2E9F36D}" srcOrd="4" destOrd="0" presId="urn:microsoft.com/office/officeart/2005/8/layout/list1"/>
    <dgm:cxn modelId="{FF3EB382-283C-4D19-9201-9581E81DA2CD}" type="presParOf" srcId="{85CA6F27-6335-4FA9-A382-3421B2E9F36D}" destId="{EF8865B3-28D1-4BFA-A76B-0408FD24AF3F}" srcOrd="0" destOrd="0" presId="urn:microsoft.com/office/officeart/2005/8/layout/list1"/>
    <dgm:cxn modelId="{B8B3CFF2-537C-496E-BD70-C6759413CFE0}" type="presParOf" srcId="{85CA6F27-6335-4FA9-A382-3421B2E9F36D}" destId="{A6856D14-3488-4F86-99BF-7BF12FE6FC47}" srcOrd="1" destOrd="0" presId="urn:microsoft.com/office/officeart/2005/8/layout/list1"/>
    <dgm:cxn modelId="{1CF1E5E0-4AB8-41CE-85D6-3D63620BA6CE}" type="presParOf" srcId="{E6BECA25-58E6-410A-AA4E-70281CF5724E}" destId="{8CD2CB47-91FF-4418-A1B8-70A9652A1044}" srcOrd="5" destOrd="0" presId="urn:microsoft.com/office/officeart/2005/8/layout/list1"/>
    <dgm:cxn modelId="{F25042E6-D203-4928-B7F1-29E21ABBD549}" type="presParOf" srcId="{E6BECA25-58E6-410A-AA4E-70281CF5724E}" destId="{B96BD8FB-5FDA-4140-BFED-991542A1D4F4}" srcOrd="6" destOrd="0" presId="urn:microsoft.com/office/officeart/2005/8/layout/list1"/>
    <dgm:cxn modelId="{6B013837-BB38-4B07-AD56-74E8DA11AFBF}" type="presParOf" srcId="{E6BECA25-58E6-410A-AA4E-70281CF5724E}" destId="{57D2430E-CA91-41AD-B3C3-6E738F0554CE}" srcOrd="7" destOrd="0" presId="urn:microsoft.com/office/officeart/2005/8/layout/list1"/>
    <dgm:cxn modelId="{8CE2275E-4005-4957-9256-F04FE33157AB}" type="presParOf" srcId="{E6BECA25-58E6-410A-AA4E-70281CF5724E}" destId="{DDB281FF-B263-49B7-ABFA-063C8053729A}" srcOrd="8" destOrd="0" presId="urn:microsoft.com/office/officeart/2005/8/layout/list1"/>
    <dgm:cxn modelId="{B74AD283-DF10-4A9C-B629-7D056501C742}" type="presParOf" srcId="{DDB281FF-B263-49B7-ABFA-063C8053729A}" destId="{BD60E676-0E15-4E60-BDF4-9C24E2947A1B}" srcOrd="0" destOrd="0" presId="urn:microsoft.com/office/officeart/2005/8/layout/list1"/>
    <dgm:cxn modelId="{8376C625-4502-4601-BF9C-73E5897FC84D}" type="presParOf" srcId="{DDB281FF-B263-49B7-ABFA-063C8053729A}" destId="{618BEB8F-B753-4A9D-9682-7F5D274DABB4}" srcOrd="1" destOrd="0" presId="urn:microsoft.com/office/officeart/2005/8/layout/list1"/>
    <dgm:cxn modelId="{16CDE6D1-710B-45A2-AA82-3ECC3549578B}" type="presParOf" srcId="{E6BECA25-58E6-410A-AA4E-70281CF5724E}" destId="{A490008B-693E-4740-9DB4-04691B011172}" srcOrd="9" destOrd="0" presId="urn:microsoft.com/office/officeart/2005/8/layout/list1"/>
    <dgm:cxn modelId="{B74111F0-AE11-4B6E-B01C-377D5E551EF8}" type="presParOf" srcId="{E6BECA25-58E6-410A-AA4E-70281CF5724E}" destId="{A2A924E8-0F5F-4863-8369-27DBF824335C}"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BCEDBF-D375-4FB3-B60C-585943E0609A}"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MX"/>
        </a:p>
      </dgm:t>
    </dgm:pt>
    <dgm:pt modelId="{515EAFB6-0C0A-4A73-828F-D63D57007614}">
      <dgm:prSet phldrT="[Texto]"/>
      <dgm:spPr/>
      <dgm:t>
        <a:bodyPr/>
        <a:lstStyle/>
        <a:p>
          <a:r>
            <a:rPr lang="es-E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1. Identificar los beneficios para los usuarios que se esperan del proyecto. </a:t>
          </a:r>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DC7C0C5-F475-43E2-A92B-579FB639F4E2}" type="parTrans" cxnId="{50956024-66DD-442C-BCA2-F95356C401B6}">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49DC45A-99A1-4B6A-935E-230310CE319C}" type="sibTrans" cxnId="{50956024-66DD-442C-BCA2-F95356C401B6}">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904D81-58DC-455E-ABE9-C8936DE66FDD}">
      <dgm:prSet phldrT="[Texto]"/>
      <dgm:spPr/>
      <dgm:t>
        <a:bodyPr/>
        <a:lstStyle/>
        <a:p>
          <a:r>
            <a:rPr lang="es-E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2. Cuantificar en la medida de lo posible, estos beneficios en términos monetarios.</a:t>
          </a:r>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8E90CDD-1452-4CE1-9F18-9C93199A0A25}" type="parTrans" cxnId="{302145C5-2072-4833-9964-5F91EC7EC097}">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C18D9D1-813D-4801-B483-0602C161E348}" type="sibTrans" cxnId="{302145C5-2072-4833-9964-5F91EC7EC097}">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FE3B58C-8B1C-46A5-82EB-D3E4B3677C57}">
      <dgm:prSet phldrT="[Texto]"/>
      <dgm:spPr/>
      <dgm:t>
        <a:bodyPr/>
        <a:lstStyle/>
        <a:p>
          <a:r>
            <a:rPr lang="es-E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3. Identificar los costos del patrocinador. </a:t>
          </a:r>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B795740-FB75-49ED-BFEB-517D608472CA}" type="parTrans" cxnId="{B4890A69-0E40-40BA-A64B-F31E1B38D51E}">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2957EBD-5AF6-4C62-A078-8C216BC63C99}" type="sibTrans" cxnId="{B4890A69-0E40-40BA-A64B-F31E1B38D51E}">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2D8D8AC-040C-4058-B2F6-D5BDF83CFA6A}">
      <dgm:prSet phldrT="[Texto]"/>
      <dgm:spPr/>
      <dgm:t>
        <a:bodyPr/>
        <a:lstStyle/>
        <a:p>
          <a:r>
            <a:rPr lang="es-E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4. Cuantificar, en la medida de lo posible, estos costos en términos monetarios para permitir comparaciones. </a:t>
          </a:r>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41D75B6-9BC5-40CE-8EFC-A541AC349FAC}" type="parTrans" cxnId="{4CE2F304-022E-40CD-AC97-ABC104AF6A6D}">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FA06089-53C9-414D-B9FB-F7B1CAFDA939}" type="sibTrans" cxnId="{4CE2F304-022E-40CD-AC97-ABC104AF6A6D}">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6E8533A-CB9C-4A14-B420-F91A82BB6029}">
      <dgm:prSet phldrT="[Texto]"/>
      <dgm:spPr/>
      <dgm:t>
        <a:bodyPr/>
        <a:lstStyle/>
        <a:p>
          <a:r>
            <a:rPr lang="es-E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5. Determinar los beneficios y los costos equivalentes en el período base, usando la tasa de interés apropiada para el proyecto. </a:t>
          </a:r>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E643648-4BD4-4E65-87E7-352A885431B9}" type="parTrans" cxnId="{72F4D5E7-5DDA-4AF4-A80F-11BEE4716386}">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71A9CA9-59CB-41B9-B093-0D5DF95B60E0}" type="sibTrans" cxnId="{72F4D5E7-5DDA-4AF4-A80F-11BEE4716386}">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A479294-0976-489D-9ED1-421187D18D57}">
      <dgm:prSet phldrT="[Texto]"/>
      <dgm:spPr/>
      <dgm:t>
        <a:bodyPr/>
        <a:lstStyle/>
        <a:p>
          <a:r>
            <a:rPr lang="es-E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6. Aceptar el proyecto si los beneficios equivalentes de los usuarios exceden los costos equivalentes de los promotores (B&gt;C). </a:t>
          </a:r>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02A8615-D034-444B-A220-904CA1EA9CBD}" type="parTrans" cxnId="{CC7F1421-62CF-49B4-AFAE-B7983D37478D}">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7C1DE30-0E84-4F1E-AC48-A7E3C6E20A6B}" type="sibTrans" cxnId="{CC7F1421-62CF-49B4-AFAE-B7983D37478D}">
      <dgm:prSet/>
      <dgm:spPr/>
      <dgm:t>
        <a:bodyPr/>
        <a:lstStyle/>
        <a:p>
          <a:endParaRPr lang="es-MX"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9818704-3DBD-46FF-A948-72D6AA3DF0D6}" type="pres">
      <dgm:prSet presAssocID="{D1BCEDBF-D375-4FB3-B60C-585943E0609A}" presName="diagram" presStyleCnt="0">
        <dgm:presLayoutVars>
          <dgm:dir/>
          <dgm:resizeHandles val="exact"/>
        </dgm:presLayoutVars>
      </dgm:prSet>
      <dgm:spPr/>
      <dgm:t>
        <a:bodyPr/>
        <a:lstStyle/>
        <a:p>
          <a:endParaRPr lang="en-US"/>
        </a:p>
      </dgm:t>
    </dgm:pt>
    <dgm:pt modelId="{F70E1882-E130-45EC-9B96-FD580E13E11C}" type="pres">
      <dgm:prSet presAssocID="{515EAFB6-0C0A-4A73-828F-D63D57007614}" presName="node" presStyleLbl="node1" presStyleIdx="0" presStyleCnt="6">
        <dgm:presLayoutVars>
          <dgm:bulletEnabled val="1"/>
        </dgm:presLayoutVars>
      </dgm:prSet>
      <dgm:spPr/>
      <dgm:t>
        <a:bodyPr/>
        <a:lstStyle/>
        <a:p>
          <a:endParaRPr lang="es-MX"/>
        </a:p>
      </dgm:t>
    </dgm:pt>
    <dgm:pt modelId="{7F57920F-56A6-49F4-ACA8-FF7D40736406}" type="pres">
      <dgm:prSet presAssocID="{449DC45A-99A1-4B6A-935E-230310CE319C}" presName="sibTrans" presStyleCnt="0"/>
      <dgm:spPr/>
    </dgm:pt>
    <dgm:pt modelId="{E0E8C18A-04B8-4FC9-A17A-11EA94D37479}" type="pres">
      <dgm:prSet presAssocID="{47904D81-58DC-455E-ABE9-C8936DE66FDD}" presName="node" presStyleLbl="node1" presStyleIdx="1" presStyleCnt="6">
        <dgm:presLayoutVars>
          <dgm:bulletEnabled val="1"/>
        </dgm:presLayoutVars>
      </dgm:prSet>
      <dgm:spPr/>
      <dgm:t>
        <a:bodyPr/>
        <a:lstStyle/>
        <a:p>
          <a:endParaRPr lang="es-MX"/>
        </a:p>
      </dgm:t>
    </dgm:pt>
    <dgm:pt modelId="{C22B16E1-6CAA-4B89-B2B6-2E7EB702DE42}" type="pres">
      <dgm:prSet presAssocID="{3C18D9D1-813D-4801-B483-0602C161E348}" presName="sibTrans" presStyleCnt="0"/>
      <dgm:spPr/>
    </dgm:pt>
    <dgm:pt modelId="{3A867120-E24E-4759-BF14-3D5C0F8E8767}" type="pres">
      <dgm:prSet presAssocID="{FFE3B58C-8B1C-46A5-82EB-D3E4B3677C57}" presName="node" presStyleLbl="node1" presStyleIdx="2" presStyleCnt="6">
        <dgm:presLayoutVars>
          <dgm:bulletEnabled val="1"/>
        </dgm:presLayoutVars>
      </dgm:prSet>
      <dgm:spPr/>
      <dgm:t>
        <a:bodyPr/>
        <a:lstStyle/>
        <a:p>
          <a:endParaRPr lang="es-MX"/>
        </a:p>
      </dgm:t>
    </dgm:pt>
    <dgm:pt modelId="{541411E7-B82E-49A5-9BB0-C8C85EFA4A56}" type="pres">
      <dgm:prSet presAssocID="{02957EBD-5AF6-4C62-A078-8C216BC63C99}" presName="sibTrans" presStyleCnt="0"/>
      <dgm:spPr/>
    </dgm:pt>
    <dgm:pt modelId="{C0067152-0676-4969-A8F2-C06DB83B24DE}" type="pres">
      <dgm:prSet presAssocID="{C2D8D8AC-040C-4058-B2F6-D5BDF83CFA6A}" presName="node" presStyleLbl="node1" presStyleIdx="3" presStyleCnt="6">
        <dgm:presLayoutVars>
          <dgm:bulletEnabled val="1"/>
        </dgm:presLayoutVars>
      </dgm:prSet>
      <dgm:spPr/>
      <dgm:t>
        <a:bodyPr/>
        <a:lstStyle/>
        <a:p>
          <a:endParaRPr lang="es-MX"/>
        </a:p>
      </dgm:t>
    </dgm:pt>
    <dgm:pt modelId="{1799B961-0C43-4F4F-A8FE-0ABE768CB4D0}" type="pres">
      <dgm:prSet presAssocID="{2FA06089-53C9-414D-B9FB-F7B1CAFDA939}" presName="sibTrans" presStyleCnt="0"/>
      <dgm:spPr/>
    </dgm:pt>
    <dgm:pt modelId="{64E0F7E0-25F7-42EC-9F0B-419D962A220E}" type="pres">
      <dgm:prSet presAssocID="{E6E8533A-CB9C-4A14-B420-F91A82BB6029}" presName="node" presStyleLbl="node1" presStyleIdx="4" presStyleCnt="6">
        <dgm:presLayoutVars>
          <dgm:bulletEnabled val="1"/>
        </dgm:presLayoutVars>
      </dgm:prSet>
      <dgm:spPr/>
      <dgm:t>
        <a:bodyPr/>
        <a:lstStyle/>
        <a:p>
          <a:endParaRPr lang="es-MX"/>
        </a:p>
      </dgm:t>
    </dgm:pt>
    <dgm:pt modelId="{3E45AE2B-F9A3-4D74-9B2F-0A33F7444665}" type="pres">
      <dgm:prSet presAssocID="{071A9CA9-59CB-41B9-B093-0D5DF95B60E0}" presName="sibTrans" presStyleCnt="0"/>
      <dgm:spPr/>
    </dgm:pt>
    <dgm:pt modelId="{8D41BA35-7D6D-4448-8DE0-C92B640726F0}" type="pres">
      <dgm:prSet presAssocID="{6A479294-0976-489D-9ED1-421187D18D57}" presName="node" presStyleLbl="node1" presStyleIdx="5" presStyleCnt="6">
        <dgm:presLayoutVars>
          <dgm:bulletEnabled val="1"/>
        </dgm:presLayoutVars>
      </dgm:prSet>
      <dgm:spPr/>
      <dgm:t>
        <a:bodyPr/>
        <a:lstStyle/>
        <a:p>
          <a:endParaRPr lang="es-MX"/>
        </a:p>
      </dgm:t>
    </dgm:pt>
  </dgm:ptLst>
  <dgm:cxnLst>
    <dgm:cxn modelId="{72F4D5E7-5DDA-4AF4-A80F-11BEE4716386}" srcId="{D1BCEDBF-D375-4FB3-B60C-585943E0609A}" destId="{E6E8533A-CB9C-4A14-B420-F91A82BB6029}" srcOrd="4" destOrd="0" parTransId="{4E643648-4BD4-4E65-87E7-352A885431B9}" sibTransId="{071A9CA9-59CB-41B9-B093-0D5DF95B60E0}"/>
    <dgm:cxn modelId="{D9D23C7D-B67A-4B2C-A76B-70E9BBEEB402}" type="presOf" srcId="{6A479294-0976-489D-9ED1-421187D18D57}" destId="{8D41BA35-7D6D-4448-8DE0-C92B640726F0}" srcOrd="0" destOrd="0" presId="urn:microsoft.com/office/officeart/2005/8/layout/default"/>
    <dgm:cxn modelId="{3CB831C0-ACBC-4FA7-8D77-2BDF6D82721B}" type="presOf" srcId="{47904D81-58DC-455E-ABE9-C8936DE66FDD}" destId="{E0E8C18A-04B8-4FC9-A17A-11EA94D37479}" srcOrd="0" destOrd="0" presId="urn:microsoft.com/office/officeart/2005/8/layout/default"/>
    <dgm:cxn modelId="{CC7F1421-62CF-49B4-AFAE-B7983D37478D}" srcId="{D1BCEDBF-D375-4FB3-B60C-585943E0609A}" destId="{6A479294-0976-489D-9ED1-421187D18D57}" srcOrd="5" destOrd="0" parTransId="{A02A8615-D034-444B-A220-904CA1EA9CBD}" sibTransId="{D7C1DE30-0E84-4F1E-AC48-A7E3C6E20A6B}"/>
    <dgm:cxn modelId="{F8412331-0A8D-4B04-997E-2815FC5A979C}" type="presOf" srcId="{E6E8533A-CB9C-4A14-B420-F91A82BB6029}" destId="{64E0F7E0-25F7-42EC-9F0B-419D962A220E}" srcOrd="0" destOrd="0" presId="urn:microsoft.com/office/officeart/2005/8/layout/default"/>
    <dgm:cxn modelId="{50956024-66DD-442C-BCA2-F95356C401B6}" srcId="{D1BCEDBF-D375-4FB3-B60C-585943E0609A}" destId="{515EAFB6-0C0A-4A73-828F-D63D57007614}" srcOrd="0" destOrd="0" parTransId="{EDC7C0C5-F475-43E2-A92B-579FB639F4E2}" sibTransId="{449DC45A-99A1-4B6A-935E-230310CE319C}"/>
    <dgm:cxn modelId="{0ED4B211-C539-4362-9DAA-C5DB53B32FC9}" type="presOf" srcId="{FFE3B58C-8B1C-46A5-82EB-D3E4B3677C57}" destId="{3A867120-E24E-4759-BF14-3D5C0F8E8767}" srcOrd="0" destOrd="0" presId="urn:microsoft.com/office/officeart/2005/8/layout/default"/>
    <dgm:cxn modelId="{F06E69FD-F3D3-4F01-A925-2436F63AB40A}" type="presOf" srcId="{515EAFB6-0C0A-4A73-828F-D63D57007614}" destId="{F70E1882-E130-45EC-9B96-FD580E13E11C}" srcOrd="0" destOrd="0" presId="urn:microsoft.com/office/officeart/2005/8/layout/default"/>
    <dgm:cxn modelId="{2250A556-000B-481B-BEC1-A312FEB41C33}" type="presOf" srcId="{C2D8D8AC-040C-4058-B2F6-D5BDF83CFA6A}" destId="{C0067152-0676-4969-A8F2-C06DB83B24DE}" srcOrd="0" destOrd="0" presId="urn:microsoft.com/office/officeart/2005/8/layout/default"/>
    <dgm:cxn modelId="{4CE2F304-022E-40CD-AC97-ABC104AF6A6D}" srcId="{D1BCEDBF-D375-4FB3-B60C-585943E0609A}" destId="{C2D8D8AC-040C-4058-B2F6-D5BDF83CFA6A}" srcOrd="3" destOrd="0" parTransId="{E41D75B6-9BC5-40CE-8EFC-A541AC349FAC}" sibTransId="{2FA06089-53C9-414D-B9FB-F7B1CAFDA939}"/>
    <dgm:cxn modelId="{7B5931A0-8BFB-4B9F-A417-EA0CEB48FE55}" type="presOf" srcId="{D1BCEDBF-D375-4FB3-B60C-585943E0609A}" destId="{49818704-3DBD-46FF-A948-72D6AA3DF0D6}" srcOrd="0" destOrd="0" presId="urn:microsoft.com/office/officeart/2005/8/layout/default"/>
    <dgm:cxn modelId="{B4890A69-0E40-40BA-A64B-F31E1B38D51E}" srcId="{D1BCEDBF-D375-4FB3-B60C-585943E0609A}" destId="{FFE3B58C-8B1C-46A5-82EB-D3E4B3677C57}" srcOrd="2" destOrd="0" parTransId="{6B795740-FB75-49ED-BFEB-517D608472CA}" sibTransId="{02957EBD-5AF6-4C62-A078-8C216BC63C99}"/>
    <dgm:cxn modelId="{302145C5-2072-4833-9964-5F91EC7EC097}" srcId="{D1BCEDBF-D375-4FB3-B60C-585943E0609A}" destId="{47904D81-58DC-455E-ABE9-C8936DE66FDD}" srcOrd="1" destOrd="0" parTransId="{88E90CDD-1452-4CE1-9F18-9C93199A0A25}" sibTransId="{3C18D9D1-813D-4801-B483-0602C161E348}"/>
    <dgm:cxn modelId="{1B5FD32F-DB52-492F-AF70-9A52456F7141}" type="presParOf" srcId="{49818704-3DBD-46FF-A948-72D6AA3DF0D6}" destId="{F70E1882-E130-45EC-9B96-FD580E13E11C}" srcOrd="0" destOrd="0" presId="urn:microsoft.com/office/officeart/2005/8/layout/default"/>
    <dgm:cxn modelId="{A9C67475-3FD4-43DD-AA64-83ECA394A402}" type="presParOf" srcId="{49818704-3DBD-46FF-A948-72D6AA3DF0D6}" destId="{7F57920F-56A6-49F4-ACA8-FF7D40736406}" srcOrd="1" destOrd="0" presId="urn:microsoft.com/office/officeart/2005/8/layout/default"/>
    <dgm:cxn modelId="{772D9FB8-DFE6-4CD1-B5BE-7596239C9319}" type="presParOf" srcId="{49818704-3DBD-46FF-A948-72D6AA3DF0D6}" destId="{E0E8C18A-04B8-4FC9-A17A-11EA94D37479}" srcOrd="2" destOrd="0" presId="urn:microsoft.com/office/officeart/2005/8/layout/default"/>
    <dgm:cxn modelId="{3EC75696-0F35-462F-BD19-86CF286CA068}" type="presParOf" srcId="{49818704-3DBD-46FF-A948-72D6AA3DF0D6}" destId="{C22B16E1-6CAA-4B89-B2B6-2E7EB702DE42}" srcOrd="3" destOrd="0" presId="urn:microsoft.com/office/officeart/2005/8/layout/default"/>
    <dgm:cxn modelId="{8A448A95-C5BD-468B-90AD-A24E574A7DE8}" type="presParOf" srcId="{49818704-3DBD-46FF-A948-72D6AA3DF0D6}" destId="{3A867120-E24E-4759-BF14-3D5C0F8E8767}" srcOrd="4" destOrd="0" presId="urn:microsoft.com/office/officeart/2005/8/layout/default"/>
    <dgm:cxn modelId="{A5ADABDC-6350-4D4B-8B8C-5B2F465B462C}" type="presParOf" srcId="{49818704-3DBD-46FF-A948-72D6AA3DF0D6}" destId="{541411E7-B82E-49A5-9BB0-C8C85EFA4A56}" srcOrd="5" destOrd="0" presId="urn:microsoft.com/office/officeart/2005/8/layout/default"/>
    <dgm:cxn modelId="{E728161B-E618-4C4A-BE1C-FF219ED93219}" type="presParOf" srcId="{49818704-3DBD-46FF-A948-72D6AA3DF0D6}" destId="{C0067152-0676-4969-A8F2-C06DB83B24DE}" srcOrd="6" destOrd="0" presId="urn:microsoft.com/office/officeart/2005/8/layout/default"/>
    <dgm:cxn modelId="{571F08C2-AA03-44E6-85C9-0FB58278BBE8}" type="presParOf" srcId="{49818704-3DBD-46FF-A948-72D6AA3DF0D6}" destId="{1799B961-0C43-4F4F-A8FE-0ABE768CB4D0}" srcOrd="7" destOrd="0" presId="urn:microsoft.com/office/officeart/2005/8/layout/default"/>
    <dgm:cxn modelId="{1D2B659F-E9C5-4E58-B578-7E2FBC9F9163}" type="presParOf" srcId="{49818704-3DBD-46FF-A948-72D6AA3DF0D6}" destId="{64E0F7E0-25F7-42EC-9F0B-419D962A220E}" srcOrd="8" destOrd="0" presId="urn:microsoft.com/office/officeart/2005/8/layout/default"/>
    <dgm:cxn modelId="{51112D5F-CBFC-479B-9F25-4122A6132B92}" type="presParOf" srcId="{49818704-3DBD-46FF-A948-72D6AA3DF0D6}" destId="{3E45AE2B-F9A3-4D74-9B2F-0A33F7444665}" srcOrd="9" destOrd="0" presId="urn:microsoft.com/office/officeart/2005/8/layout/default"/>
    <dgm:cxn modelId="{5B4AB7E2-A590-4A7F-8EE7-08A56C61801B}" type="presParOf" srcId="{49818704-3DBD-46FF-A948-72D6AA3DF0D6}" destId="{8D41BA35-7D6D-4448-8DE0-C92B640726F0}" srcOrd="10"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9EF525-C5D0-470A-96C0-14672088BC4B}"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9517971F-A20E-4FE3-B528-3C385B167F1D}">
      <dgm:prSet phldrT="[Text]"/>
      <dgm:spPr/>
      <dgm:t>
        <a:bodyPr/>
        <a:lstStyle/>
        <a:p>
          <a:r>
            <a:rPr lang="en-US" b="1" dirty="0" smtClean="0"/>
            <a:t>¿</a:t>
          </a:r>
          <a:r>
            <a:rPr lang="es-ES_tradnl"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Cómo se elabora?</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C1B322E-CE5E-4924-A987-A4B50882F8CF}" type="parTrans" cxnId="{F6BDE6A3-BF93-4ED8-9380-2B53724ED18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863A476-AB3A-485E-A9B7-B2148051E208}" type="sibTrans" cxnId="{F6BDE6A3-BF93-4ED8-9380-2B53724ED18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BC99AE1-34B6-480C-B083-D7AE73E9A7B3}">
      <dgm:prSet phldrT="[Text]"/>
      <dgm:spPr/>
      <dgm:t>
        <a:bodyPr/>
        <a:lstStyle/>
        <a:p>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período de recuperación de la inversión se determina acumulando los sucesivos flujos anuales de un determinado proyecto</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0FEC368-2B2F-4A29-AC75-088D681A9FA8}" type="parTrans" cxnId="{48295F07-FC33-43FD-8540-97A0AC3F131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0300EDF-196A-406F-ADD1-CD01BB584EEB}" type="sibTrans" cxnId="{48295F07-FC33-43FD-8540-97A0AC3F131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B21ACD5-94C6-4F3C-A8E6-E8AEAE37D12F}">
      <dgm:prSet phldrT="[Text]"/>
      <dgm:spPr/>
      <dgm:t>
        <a:bodyPr/>
        <a:lstStyle/>
        <a:p>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 forma matemática se expresa de la siguiente manera:</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107D23F-959B-4828-B0EA-5DFD615AD6C2}" type="parTrans" cxnId="{DE22BC31-758D-464B-ACA4-F228DE32643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EB44464-4304-44E0-B6D6-6BD2C079408D}" type="sibTrans" cxnId="{DE22BC31-758D-464B-ACA4-F228DE32643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E338472-8E64-4989-8D8D-F970BDFACBAD}">
      <dgm:prSet phldrT="[Text]"/>
      <dgm:spPr/>
      <dgm:t>
        <a:bodyPr/>
        <a:lstStyle/>
        <a:p>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 este caso a la diferencia entre los egresos y los egresos de un período dado, también se le conoce como flujo del período.</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4AD77D9-49D5-47EF-BBB8-E804D15BED96}" type="parTrans" cxnId="{264A9220-CDE1-4936-983D-AF1B95421F6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4EC4C56-1328-4481-80EC-C3CC53DD7EC4}" type="sibTrans" cxnId="{264A9220-CDE1-4936-983D-AF1B95421F6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120387F-7245-4B2D-A237-E532A89266B8}">
      <dgm:prSet phldrT="[Text]"/>
      <dgm:spPr/>
      <dgm:t>
        <a:bodyPr/>
        <a:lstStyle/>
        <a:p>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Por el Método de período de recuperación de la inversión se aprecia en la tabla que en el proyecto A, se recuperaría la inversión inicial en 2 años y en el proyecto B en 3 años, en consecuencia la alternativa A será la escogida</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DEFDD3D-980E-4039-B62A-56D9F76465C7}" type="parTrans" cxnId="{D10D726C-F72C-41DC-A63A-A823F8D38F9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080B3B4-9C17-4440-869B-9774B85091E6}" type="sibTrans" cxnId="{D10D726C-F72C-41DC-A63A-A823F8D38F9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2468592-7D5B-4ADC-84D9-6D734DEC84BB}" type="pres">
      <dgm:prSet presAssocID="{149EF525-C5D0-470A-96C0-14672088BC4B}" presName="Name0" presStyleCnt="0">
        <dgm:presLayoutVars>
          <dgm:dir/>
          <dgm:resizeHandles/>
        </dgm:presLayoutVars>
      </dgm:prSet>
      <dgm:spPr/>
    </dgm:pt>
    <dgm:pt modelId="{DF1D108E-7B38-4354-9026-DBDAD67FBCA2}" type="pres">
      <dgm:prSet presAssocID="{9517971F-A20E-4FE3-B528-3C385B167F1D}" presName="compNode" presStyleCnt="0"/>
      <dgm:spPr/>
    </dgm:pt>
    <dgm:pt modelId="{C94A5120-8B74-4958-871C-E2F8ABDCAB03}" type="pres">
      <dgm:prSet presAssocID="{9517971F-A20E-4FE3-B528-3C385B167F1D}" presName="dummyConnPt" presStyleCnt="0"/>
      <dgm:spPr/>
    </dgm:pt>
    <dgm:pt modelId="{B974891D-2921-47DF-8B94-ABA66E99AE1C}" type="pres">
      <dgm:prSet presAssocID="{9517971F-A20E-4FE3-B528-3C385B167F1D}" presName="node" presStyleLbl="node1" presStyleIdx="0" presStyleCnt="5">
        <dgm:presLayoutVars>
          <dgm:bulletEnabled val="1"/>
        </dgm:presLayoutVars>
      </dgm:prSet>
      <dgm:spPr/>
      <dgm:t>
        <a:bodyPr/>
        <a:lstStyle/>
        <a:p>
          <a:endParaRPr lang="en-US"/>
        </a:p>
      </dgm:t>
    </dgm:pt>
    <dgm:pt modelId="{97002EB1-00F5-4B70-943B-D47021DA2BCA}" type="pres">
      <dgm:prSet presAssocID="{0863A476-AB3A-485E-A9B7-B2148051E208}" presName="sibTrans" presStyleLbl="bgSibTrans2D1" presStyleIdx="0" presStyleCnt="4" custAng="0" custLinFactNeighborX="40739" custLinFactNeighborY="71844"/>
      <dgm:spPr/>
    </dgm:pt>
    <dgm:pt modelId="{F0D17ED2-F663-454B-993E-56388E097E17}" type="pres">
      <dgm:prSet presAssocID="{1BC99AE1-34B6-480C-B083-D7AE73E9A7B3}" presName="compNode" presStyleCnt="0"/>
      <dgm:spPr/>
    </dgm:pt>
    <dgm:pt modelId="{AC475310-399D-4D63-A5BD-5571377D9828}" type="pres">
      <dgm:prSet presAssocID="{1BC99AE1-34B6-480C-B083-D7AE73E9A7B3}" presName="dummyConnPt" presStyleCnt="0"/>
      <dgm:spPr/>
    </dgm:pt>
    <dgm:pt modelId="{6A43AF1E-8A63-4536-9C76-6BD30652E1FF}" type="pres">
      <dgm:prSet presAssocID="{1BC99AE1-34B6-480C-B083-D7AE73E9A7B3}" presName="node" presStyleLbl="node1" presStyleIdx="1" presStyleCnt="5">
        <dgm:presLayoutVars>
          <dgm:bulletEnabled val="1"/>
        </dgm:presLayoutVars>
      </dgm:prSet>
      <dgm:spPr/>
      <dgm:t>
        <a:bodyPr/>
        <a:lstStyle/>
        <a:p>
          <a:endParaRPr lang="en-US"/>
        </a:p>
      </dgm:t>
    </dgm:pt>
    <dgm:pt modelId="{BD1AFB18-CC40-44A1-B274-65E4B08E7DF7}" type="pres">
      <dgm:prSet presAssocID="{30300EDF-196A-406F-ADD1-CD01BB584EEB}" presName="sibTrans" presStyleLbl="bgSibTrans2D1" presStyleIdx="1" presStyleCnt="4" custLinFactNeighborX="40739" custLinFactNeighborY="17026"/>
      <dgm:spPr/>
    </dgm:pt>
    <dgm:pt modelId="{21146916-5130-4973-BD0D-8312F7F99B71}" type="pres">
      <dgm:prSet presAssocID="{4B21ACD5-94C6-4F3C-A8E6-E8AEAE37D12F}" presName="compNode" presStyleCnt="0"/>
      <dgm:spPr/>
    </dgm:pt>
    <dgm:pt modelId="{C2C8674F-B02B-4BD0-9802-6ADD35F7458A}" type="pres">
      <dgm:prSet presAssocID="{4B21ACD5-94C6-4F3C-A8E6-E8AEAE37D12F}" presName="dummyConnPt" presStyleCnt="0"/>
      <dgm:spPr/>
    </dgm:pt>
    <dgm:pt modelId="{9A8F843B-D883-484F-A9A2-5C2785F4E32A}" type="pres">
      <dgm:prSet presAssocID="{4B21ACD5-94C6-4F3C-A8E6-E8AEAE37D12F}" presName="node" presStyleLbl="node1" presStyleIdx="2" presStyleCnt="5">
        <dgm:presLayoutVars>
          <dgm:bulletEnabled val="1"/>
        </dgm:presLayoutVars>
      </dgm:prSet>
      <dgm:spPr/>
      <dgm:t>
        <a:bodyPr/>
        <a:lstStyle/>
        <a:p>
          <a:endParaRPr lang="en-US"/>
        </a:p>
      </dgm:t>
    </dgm:pt>
    <dgm:pt modelId="{C04FC488-22F3-413D-B664-5666456363F1}" type="pres">
      <dgm:prSet presAssocID="{0EB44464-4304-44E0-B6D6-6BD2C079408D}" presName="sibTrans" presStyleLbl="bgSibTrans2D1" presStyleIdx="2" presStyleCnt="4" custAng="245587" custLinFactNeighborX="6741" custLinFactNeighborY="71538"/>
      <dgm:spPr/>
    </dgm:pt>
    <dgm:pt modelId="{BAF82156-14CD-44A1-8A20-6B294EFDDB0E}" type="pres">
      <dgm:prSet presAssocID="{DE338472-8E64-4989-8D8D-F970BDFACBAD}" presName="compNode" presStyleCnt="0"/>
      <dgm:spPr/>
    </dgm:pt>
    <dgm:pt modelId="{EF58748D-63C8-42E0-B11E-520B8FB575E7}" type="pres">
      <dgm:prSet presAssocID="{DE338472-8E64-4989-8D8D-F970BDFACBAD}" presName="dummyConnPt" presStyleCnt="0"/>
      <dgm:spPr/>
    </dgm:pt>
    <dgm:pt modelId="{07DDC26C-9315-4D78-8ABB-2403E322FEE5}" type="pres">
      <dgm:prSet presAssocID="{DE338472-8E64-4989-8D8D-F970BDFACBAD}" presName="node" presStyleLbl="node1" presStyleIdx="3" presStyleCnt="5" custScaleX="119082" custScaleY="135763">
        <dgm:presLayoutVars>
          <dgm:bulletEnabled val="1"/>
        </dgm:presLayoutVars>
      </dgm:prSet>
      <dgm:spPr/>
      <dgm:t>
        <a:bodyPr/>
        <a:lstStyle/>
        <a:p>
          <a:endParaRPr lang="en-US"/>
        </a:p>
      </dgm:t>
    </dgm:pt>
    <dgm:pt modelId="{5B180140-1491-4B30-8359-920B29F0F374}" type="pres">
      <dgm:prSet presAssocID="{44EC4C56-1328-4481-80EC-C3CC53DD7EC4}" presName="sibTrans" presStyleLbl="bgSibTrans2D1" presStyleIdx="3" presStyleCnt="4"/>
      <dgm:spPr/>
    </dgm:pt>
    <dgm:pt modelId="{D901FFFA-61B4-463C-B94F-1948779BE631}" type="pres">
      <dgm:prSet presAssocID="{5120387F-7245-4B2D-A237-E532A89266B8}" presName="compNode" presStyleCnt="0"/>
      <dgm:spPr/>
    </dgm:pt>
    <dgm:pt modelId="{DE44A1F7-981E-44EC-88D6-6EA9AA56714C}" type="pres">
      <dgm:prSet presAssocID="{5120387F-7245-4B2D-A237-E532A89266B8}" presName="dummyConnPt" presStyleCnt="0"/>
      <dgm:spPr/>
    </dgm:pt>
    <dgm:pt modelId="{190AB503-F09A-486A-A576-E06F89DB8AEA}" type="pres">
      <dgm:prSet presAssocID="{5120387F-7245-4B2D-A237-E532A89266B8}" presName="node" presStyleLbl="node1" presStyleIdx="4" presStyleCnt="5" custScaleX="118947" custScaleY="141530">
        <dgm:presLayoutVars>
          <dgm:bulletEnabled val="1"/>
        </dgm:presLayoutVars>
      </dgm:prSet>
      <dgm:spPr/>
      <dgm:t>
        <a:bodyPr/>
        <a:lstStyle/>
        <a:p>
          <a:endParaRPr lang="en-US"/>
        </a:p>
      </dgm:t>
    </dgm:pt>
  </dgm:ptLst>
  <dgm:cxnLst>
    <dgm:cxn modelId="{F6BDE6A3-BF93-4ED8-9380-2B53724ED189}" srcId="{149EF525-C5D0-470A-96C0-14672088BC4B}" destId="{9517971F-A20E-4FE3-B528-3C385B167F1D}" srcOrd="0" destOrd="0" parTransId="{3C1B322E-CE5E-4924-A987-A4B50882F8CF}" sibTransId="{0863A476-AB3A-485E-A9B7-B2148051E208}"/>
    <dgm:cxn modelId="{3AD3458D-E7FD-49C3-ADBC-E889DA82563A}" type="presOf" srcId="{DE338472-8E64-4989-8D8D-F970BDFACBAD}" destId="{07DDC26C-9315-4D78-8ABB-2403E322FEE5}" srcOrd="0" destOrd="0" presId="urn:microsoft.com/office/officeart/2005/8/layout/bProcess4"/>
    <dgm:cxn modelId="{264A9220-CDE1-4936-983D-AF1B95421F69}" srcId="{149EF525-C5D0-470A-96C0-14672088BC4B}" destId="{DE338472-8E64-4989-8D8D-F970BDFACBAD}" srcOrd="3" destOrd="0" parTransId="{04AD77D9-49D5-47EF-BBB8-E804D15BED96}" sibTransId="{44EC4C56-1328-4481-80EC-C3CC53DD7EC4}"/>
    <dgm:cxn modelId="{D10D726C-F72C-41DC-A63A-A823F8D38F92}" srcId="{149EF525-C5D0-470A-96C0-14672088BC4B}" destId="{5120387F-7245-4B2D-A237-E532A89266B8}" srcOrd="4" destOrd="0" parTransId="{8DEFDD3D-980E-4039-B62A-56D9F76465C7}" sibTransId="{C080B3B4-9C17-4440-869B-9774B85091E6}"/>
    <dgm:cxn modelId="{DE22BC31-758D-464B-ACA4-F228DE32643F}" srcId="{149EF525-C5D0-470A-96C0-14672088BC4B}" destId="{4B21ACD5-94C6-4F3C-A8E6-E8AEAE37D12F}" srcOrd="2" destOrd="0" parTransId="{2107D23F-959B-4828-B0EA-5DFD615AD6C2}" sibTransId="{0EB44464-4304-44E0-B6D6-6BD2C079408D}"/>
    <dgm:cxn modelId="{46C8941F-708D-4F62-BAFC-A6DDAF0B4E07}" type="presOf" srcId="{0863A476-AB3A-485E-A9B7-B2148051E208}" destId="{97002EB1-00F5-4B70-943B-D47021DA2BCA}" srcOrd="0" destOrd="0" presId="urn:microsoft.com/office/officeart/2005/8/layout/bProcess4"/>
    <dgm:cxn modelId="{3627BC84-6268-4E6F-AC5C-B8CCEC8F2E0B}" type="presOf" srcId="{149EF525-C5D0-470A-96C0-14672088BC4B}" destId="{C2468592-7D5B-4ADC-84D9-6D734DEC84BB}" srcOrd="0" destOrd="0" presId="urn:microsoft.com/office/officeart/2005/8/layout/bProcess4"/>
    <dgm:cxn modelId="{BAE78B31-B312-4CD7-8FC1-9FCFEB9AC258}" type="presOf" srcId="{0EB44464-4304-44E0-B6D6-6BD2C079408D}" destId="{C04FC488-22F3-413D-B664-5666456363F1}" srcOrd="0" destOrd="0" presId="urn:microsoft.com/office/officeart/2005/8/layout/bProcess4"/>
    <dgm:cxn modelId="{04C1E040-C4FD-4850-B541-0D6233AFEDA1}" type="presOf" srcId="{1BC99AE1-34B6-480C-B083-D7AE73E9A7B3}" destId="{6A43AF1E-8A63-4536-9C76-6BD30652E1FF}" srcOrd="0" destOrd="0" presId="urn:microsoft.com/office/officeart/2005/8/layout/bProcess4"/>
    <dgm:cxn modelId="{BF1585FB-A720-4A98-A840-45D7F14A1BFE}" type="presOf" srcId="{9517971F-A20E-4FE3-B528-3C385B167F1D}" destId="{B974891D-2921-47DF-8B94-ABA66E99AE1C}" srcOrd="0" destOrd="0" presId="urn:microsoft.com/office/officeart/2005/8/layout/bProcess4"/>
    <dgm:cxn modelId="{BBD2513F-451A-426C-B1A4-3EBA8CCDFE40}" type="presOf" srcId="{30300EDF-196A-406F-ADD1-CD01BB584EEB}" destId="{BD1AFB18-CC40-44A1-B274-65E4B08E7DF7}" srcOrd="0" destOrd="0" presId="urn:microsoft.com/office/officeart/2005/8/layout/bProcess4"/>
    <dgm:cxn modelId="{8DF75D78-70CD-4594-BA3D-36D6601B5846}" type="presOf" srcId="{4B21ACD5-94C6-4F3C-A8E6-E8AEAE37D12F}" destId="{9A8F843B-D883-484F-A9A2-5C2785F4E32A}" srcOrd="0" destOrd="0" presId="urn:microsoft.com/office/officeart/2005/8/layout/bProcess4"/>
    <dgm:cxn modelId="{48295F07-FC33-43FD-8540-97A0AC3F131D}" srcId="{149EF525-C5D0-470A-96C0-14672088BC4B}" destId="{1BC99AE1-34B6-480C-B083-D7AE73E9A7B3}" srcOrd="1" destOrd="0" parTransId="{10FEC368-2B2F-4A29-AC75-088D681A9FA8}" sibTransId="{30300EDF-196A-406F-ADD1-CD01BB584EEB}"/>
    <dgm:cxn modelId="{CC392AEA-0C8C-4BE5-8359-5251EAFB9CD4}" type="presOf" srcId="{5120387F-7245-4B2D-A237-E532A89266B8}" destId="{190AB503-F09A-486A-A576-E06F89DB8AEA}" srcOrd="0" destOrd="0" presId="urn:microsoft.com/office/officeart/2005/8/layout/bProcess4"/>
    <dgm:cxn modelId="{AEF64743-4396-400A-8E6F-3BFF39CE289C}" type="presOf" srcId="{44EC4C56-1328-4481-80EC-C3CC53DD7EC4}" destId="{5B180140-1491-4B30-8359-920B29F0F374}" srcOrd="0" destOrd="0" presId="urn:microsoft.com/office/officeart/2005/8/layout/bProcess4"/>
    <dgm:cxn modelId="{D487667C-8FD6-44E1-97D4-46CB7AB6C4C7}" type="presParOf" srcId="{C2468592-7D5B-4ADC-84D9-6D734DEC84BB}" destId="{DF1D108E-7B38-4354-9026-DBDAD67FBCA2}" srcOrd="0" destOrd="0" presId="urn:microsoft.com/office/officeart/2005/8/layout/bProcess4"/>
    <dgm:cxn modelId="{07503C89-5E09-4D3E-A3E0-27BB342F19FC}" type="presParOf" srcId="{DF1D108E-7B38-4354-9026-DBDAD67FBCA2}" destId="{C94A5120-8B74-4958-871C-E2F8ABDCAB03}" srcOrd="0" destOrd="0" presId="urn:microsoft.com/office/officeart/2005/8/layout/bProcess4"/>
    <dgm:cxn modelId="{345A6151-2DED-4C7C-A60A-B97DCC289357}" type="presParOf" srcId="{DF1D108E-7B38-4354-9026-DBDAD67FBCA2}" destId="{B974891D-2921-47DF-8B94-ABA66E99AE1C}" srcOrd="1" destOrd="0" presId="urn:microsoft.com/office/officeart/2005/8/layout/bProcess4"/>
    <dgm:cxn modelId="{8C42AB9B-0867-4EA5-91C9-D28CB882FFA7}" type="presParOf" srcId="{C2468592-7D5B-4ADC-84D9-6D734DEC84BB}" destId="{97002EB1-00F5-4B70-943B-D47021DA2BCA}" srcOrd="1" destOrd="0" presId="urn:microsoft.com/office/officeart/2005/8/layout/bProcess4"/>
    <dgm:cxn modelId="{D9504011-D193-4928-B379-9ED4B5901432}" type="presParOf" srcId="{C2468592-7D5B-4ADC-84D9-6D734DEC84BB}" destId="{F0D17ED2-F663-454B-993E-56388E097E17}" srcOrd="2" destOrd="0" presId="urn:microsoft.com/office/officeart/2005/8/layout/bProcess4"/>
    <dgm:cxn modelId="{F226FE66-C9D8-4E85-A1C2-D712FD85C56E}" type="presParOf" srcId="{F0D17ED2-F663-454B-993E-56388E097E17}" destId="{AC475310-399D-4D63-A5BD-5571377D9828}" srcOrd="0" destOrd="0" presId="urn:microsoft.com/office/officeart/2005/8/layout/bProcess4"/>
    <dgm:cxn modelId="{196F014B-8BC2-40D9-9578-14BC51784ED2}" type="presParOf" srcId="{F0D17ED2-F663-454B-993E-56388E097E17}" destId="{6A43AF1E-8A63-4536-9C76-6BD30652E1FF}" srcOrd="1" destOrd="0" presId="urn:microsoft.com/office/officeart/2005/8/layout/bProcess4"/>
    <dgm:cxn modelId="{3C537EFC-02FB-431E-A350-05EC77B596E7}" type="presParOf" srcId="{C2468592-7D5B-4ADC-84D9-6D734DEC84BB}" destId="{BD1AFB18-CC40-44A1-B274-65E4B08E7DF7}" srcOrd="3" destOrd="0" presId="urn:microsoft.com/office/officeart/2005/8/layout/bProcess4"/>
    <dgm:cxn modelId="{F3005833-FDE3-4561-AC28-F40117F6A1D4}" type="presParOf" srcId="{C2468592-7D5B-4ADC-84D9-6D734DEC84BB}" destId="{21146916-5130-4973-BD0D-8312F7F99B71}" srcOrd="4" destOrd="0" presId="urn:microsoft.com/office/officeart/2005/8/layout/bProcess4"/>
    <dgm:cxn modelId="{C7E85A47-DBC2-4CDE-927D-46933C0B9D0E}" type="presParOf" srcId="{21146916-5130-4973-BD0D-8312F7F99B71}" destId="{C2C8674F-B02B-4BD0-9802-6ADD35F7458A}" srcOrd="0" destOrd="0" presId="urn:microsoft.com/office/officeart/2005/8/layout/bProcess4"/>
    <dgm:cxn modelId="{E7175453-EF4C-4241-AE14-2B43179B19AF}" type="presParOf" srcId="{21146916-5130-4973-BD0D-8312F7F99B71}" destId="{9A8F843B-D883-484F-A9A2-5C2785F4E32A}" srcOrd="1" destOrd="0" presId="urn:microsoft.com/office/officeart/2005/8/layout/bProcess4"/>
    <dgm:cxn modelId="{863CCC53-1F94-4E4A-8B52-A299BB9A6576}" type="presParOf" srcId="{C2468592-7D5B-4ADC-84D9-6D734DEC84BB}" destId="{C04FC488-22F3-413D-B664-5666456363F1}" srcOrd="5" destOrd="0" presId="urn:microsoft.com/office/officeart/2005/8/layout/bProcess4"/>
    <dgm:cxn modelId="{AAD612D3-9E83-4E5D-BAD2-1FB520ACE287}" type="presParOf" srcId="{C2468592-7D5B-4ADC-84D9-6D734DEC84BB}" destId="{BAF82156-14CD-44A1-8A20-6B294EFDDB0E}" srcOrd="6" destOrd="0" presId="urn:microsoft.com/office/officeart/2005/8/layout/bProcess4"/>
    <dgm:cxn modelId="{D302D234-F534-415F-8355-95C3B155E36D}" type="presParOf" srcId="{BAF82156-14CD-44A1-8A20-6B294EFDDB0E}" destId="{EF58748D-63C8-42E0-B11E-520B8FB575E7}" srcOrd="0" destOrd="0" presId="urn:microsoft.com/office/officeart/2005/8/layout/bProcess4"/>
    <dgm:cxn modelId="{5E0C4316-36CE-4C4B-8B84-75B7B51EB21D}" type="presParOf" srcId="{BAF82156-14CD-44A1-8A20-6B294EFDDB0E}" destId="{07DDC26C-9315-4D78-8ABB-2403E322FEE5}" srcOrd="1" destOrd="0" presId="urn:microsoft.com/office/officeart/2005/8/layout/bProcess4"/>
    <dgm:cxn modelId="{3A6ECAE0-0AEA-4444-9E41-E44E8BCD9E35}" type="presParOf" srcId="{C2468592-7D5B-4ADC-84D9-6D734DEC84BB}" destId="{5B180140-1491-4B30-8359-920B29F0F374}" srcOrd="7" destOrd="0" presId="urn:microsoft.com/office/officeart/2005/8/layout/bProcess4"/>
    <dgm:cxn modelId="{B57E0F79-8600-4F6E-BAA5-B4A0C0EE18F7}" type="presParOf" srcId="{C2468592-7D5B-4ADC-84D9-6D734DEC84BB}" destId="{D901FFFA-61B4-463C-B94F-1948779BE631}" srcOrd="8" destOrd="0" presId="urn:microsoft.com/office/officeart/2005/8/layout/bProcess4"/>
    <dgm:cxn modelId="{56F3D75E-236E-4A75-914A-4AD2A37668EE}" type="presParOf" srcId="{D901FFFA-61B4-463C-B94F-1948779BE631}" destId="{DE44A1F7-981E-44EC-88D6-6EA9AA56714C}" srcOrd="0" destOrd="0" presId="urn:microsoft.com/office/officeart/2005/8/layout/bProcess4"/>
    <dgm:cxn modelId="{ED268AFA-9645-4F18-8F39-3FE1F6948535}" type="presParOf" srcId="{D901FFFA-61B4-463C-B94F-1948779BE631}" destId="{190AB503-F09A-486A-A576-E06F89DB8AEA}" srcOrd="1" destOrd="0" presId="urn:microsoft.com/office/officeart/2005/8/layout/b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6A121C-DE4D-4744-B6A5-08D1E2E52927}" type="doc">
      <dgm:prSet loTypeId="urn:microsoft.com/office/officeart/2005/8/layout/hProcess7" loCatId="process" qsTypeId="urn:microsoft.com/office/officeart/2005/8/quickstyle/simple1" qsCatId="simple" csTypeId="urn:microsoft.com/office/officeart/2005/8/colors/colorful4" csCatId="colorful" phldr="1"/>
      <dgm:spPr/>
      <dgm:t>
        <a:bodyPr/>
        <a:lstStyle/>
        <a:p>
          <a:endParaRPr lang="en-US"/>
        </a:p>
      </dgm:t>
    </dgm:pt>
    <dgm:pt modelId="{C580775B-AC48-4927-9BB6-2A7E26F48DF8}">
      <dgm:prSet phldrT="[Text]" phldr="1"/>
      <dgm:spPr/>
      <dgm:t>
        <a:bodyPr/>
        <a:lstStyle/>
        <a:p>
          <a:endParaRPr lang="en-US" dirty="0"/>
        </a:p>
      </dgm:t>
    </dgm:pt>
    <dgm:pt modelId="{ADC594B2-57FE-4963-8FFF-C0C0C9448AB1}" type="parTrans" cxnId="{B571756E-343D-4AD9-B6C1-BACCEDFA7475}">
      <dgm:prSet/>
      <dgm:spPr/>
      <dgm:t>
        <a:bodyPr/>
        <a:lstStyle/>
        <a:p>
          <a:endParaRPr lang="en-US"/>
        </a:p>
      </dgm:t>
    </dgm:pt>
    <dgm:pt modelId="{87FA8146-9D97-4BD4-B52F-DFA192DA26C9}" type="sibTrans" cxnId="{B571756E-343D-4AD9-B6C1-BACCEDFA7475}">
      <dgm:prSet/>
      <dgm:spPr/>
      <dgm:t>
        <a:bodyPr/>
        <a:lstStyle/>
        <a:p>
          <a:endParaRPr lang="en-US"/>
        </a:p>
      </dgm:t>
    </dgm:pt>
    <dgm:pt modelId="{BC5731EE-9D77-4476-A9CC-2A59A20EA3BF}">
      <dgm:prSet phldrT="[Text]" custT="1"/>
      <dgm:spPr/>
      <dgm:t>
        <a:bodyPr/>
        <a:lstStyle/>
        <a:p>
          <a:r>
            <a:rPr lang="es-ES" sz="1600" b="1" dirty="0" smtClean="0">
              <a:effectLst>
                <a:outerShdw blurRad="38100" dist="38100" dir="2700000" algn="tl">
                  <a:srgbClr val="000000">
                    <a:alpha val="43137"/>
                  </a:srgbClr>
                </a:outerShdw>
              </a:effectLst>
            </a:rPr>
            <a:t>Cuando estos parámetros (inversión y horizonte de planeación) entre las alternativas, son:</a:t>
          </a:r>
          <a:endParaRPr lang="en-US" sz="1600" b="1" dirty="0">
            <a:effectLst>
              <a:outerShdw blurRad="38100" dist="38100" dir="2700000" algn="tl">
                <a:srgbClr val="000000">
                  <a:alpha val="43137"/>
                </a:srgbClr>
              </a:outerShdw>
            </a:effectLst>
          </a:endParaRPr>
        </a:p>
      </dgm:t>
    </dgm:pt>
    <dgm:pt modelId="{1FA071ED-30F3-4B5E-80D4-2F5CBD5EB855}" type="parTrans" cxnId="{33DD4F73-6733-4B5C-B82F-725CE8548DAB}">
      <dgm:prSet/>
      <dgm:spPr/>
      <dgm:t>
        <a:bodyPr/>
        <a:lstStyle/>
        <a:p>
          <a:endParaRPr lang="en-US"/>
        </a:p>
      </dgm:t>
    </dgm:pt>
    <dgm:pt modelId="{892FCB54-110B-406E-9B6D-7ACF3728694D}" type="sibTrans" cxnId="{33DD4F73-6733-4B5C-B82F-725CE8548DAB}">
      <dgm:prSet/>
      <dgm:spPr/>
      <dgm:t>
        <a:bodyPr/>
        <a:lstStyle/>
        <a:p>
          <a:endParaRPr lang="en-US"/>
        </a:p>
      </dgm:t>
    </dgm:pt>
    <dgm:pt modelId="{1E3142A3-2CC2-4AD4-B3B4-C4DF8E2D89CC}">
      <dgm:prSet phldrT="[Text]"/>
      <dgm:spPr/>
      <dgm:t>
        <a:bodyPr/>
        <a:lstStyle/>
        <a:p>
          <a:r>
            <a:rPr lang="es-ES_tradnl"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IGUALES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A941522-1974-4DD6-A684-EF5846FBE7BC}" type="parTrans" cxnId="{C2642C3C-7BAB-4481-9F24-54FF7BD7AC2F}">
      <dgm:prSet/>
      <dgm:spPr/>
      <dgm:t>
        <a:bodyPr/>
        <a:lstStyle/>
        <a:p>
          <a:endParaRPr lang="en-US"/>
        </a:p>
      </dgm:t>
    </dgm:pt>
    <dgm:pt modelId="{115C801A-CEB8-4E20-AA59-55EB07BB4DDA}" type="sibTrans" cxnId="{C2642C3C-7BAB-4481-9F24-54FF7BD7AC2F}">
      <dgm:prSet/>
      <dgm:spPr/>
      <dgm:t>
        <a:bodyPr/>
        <a:lstStyle/>
        <a:p>
          <a:endParaRPr lang="en-US"/>
        </a:p>
      </dgm:t>
    </dgm:pt>
    <dgm:pt modelId="{097075F6-06C1-48ED-98B3-D2193C7903E9}">
      <dgm:prSet phldrT="[Text]" custT="1"/>
      <dgm:spPr/>
      <dgm:t>
        <a:bodyPr/>
        <a:lstStyle/>
        <a:p>
          <a:pPr algn="l"/>
          <a:r>
            <a:rPr lang="es-ES" sz="1600" b="1" dirty="0" smtClean="0">
              <a:effectLst>
                <a:outerShdw blurRad="38100" dist="38100" dir="2700000" algn="tl">
                  <a:srgbClr val="000000">
                    <a:alpha val="43137"/>
                  </a:srgbClr>
                </a:outerShdw>
              </a:effectLst>
            </a:rPr>
            <a:t>La decisión se toma comparando los resultados de las evaluaciones de cada alternativa.</a:t>
          </a:r>
          <a:endParaRPr lang="en-US" sz="1600" b="1" dirty="0">
            <a:effectLst>
              <a:outerShdw blurRad="38100" dist="38100" dir="2700000" algn="tl">
                <a:srgbClr val="000000">
                  <a:alpha val="43137"/>
                </a:srgbClr>
              </a:outerShdw>
            </a:effectLst>
          </a:endParaRPr>
        </a:p>
      </dgm:t>
    </dgm:pt>
    <dgm:pt modelId="{727EB0DB-D77A-44C6-9D15-D2085FB73C38}" type="parTrans" cxnId="{8CB82198-D8F8-4A1D-A2ED-9B893B980C7C}">
      <dgm:prSet/>
      <dgm:spPr/>
      <dgm:t>
        <a:bodyPr/>
        <a:lstStyle/>
        <a:p>
          <a:endParaRPr lang="en-US"/>
        </a:p>
      </dgm:t>
    </dgm:pt>
    <dgm:pt modelId="{F9606A79-99F1-4116-9536-AFE4F3644CFD}" type="sibTrans" cxnId="{8CB82198-D8F8-4A1D-A2ED-9B893B980C7C}">
      <dgm:prSet/>
      <dgm:spPr/>
      <dgm:t>
        <a:bodyPr/>
        <a:lstStyle/>
        <a:p>
          <a:endParaRPr lang="en-US"/>
        </a:p>
      </dgm:t>
    </dgm:pt>
    <dgm:pt modelId="{F7BB6406-C2D3-4A56-9F7D-7DD5DD6D6083}">
      <dgm:prSet phldrT="[Text]" custT="1"/>
      <dgm:spPr/>
      <dgm:t>
        <a:bodyPr/>
        <a:lstStyle/>
        <a:p>
          <a:r>
            <a:rPr lang="es-ES_tradnl"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DIFERENTES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120833A-818C-478E-8E67-501F7B6F062F}" type="parTrans" cxnId="{D2A3B768-506D-428C-84C2-43F0F4D740E5}">
      <dgm:prSet/>
      <dgm:spPr/>
      <dgm:t>
        <a:bodyPr/>
        <a:lstStyle/>
        <a:p>
          <a:endParaRPr lang="en-US"/>
        </a:p>
      </dgm:t>
    </dgm:pt>
    <dgm:pt modelId="{8623626D-5818-4611-88C6-E8582612026B}" type="sibTrans" cxnId="{D2A3B768-506D-428C-84C2-43F0F4D740E5}">
      <dgm:prSet/>
      <dgm:spPr/>
      <dgm:t>
        <a:bodyPr/>
        <a:lstStyle/>
        <a:p>
          <a:endParaRPr lang="en-US"/>
        </a:p>
      </dgm:t>
    </dgm:pt>
    <dgm:pt modelId="{4932F6F1-1634-45BE-BED0-718AB442D051}">
      <dgm:prSet phldrT="[Text]"/>
      <dgm:spPr/>
      <dgm:t>
        <a:bodyPr/>
        <a:lstStyle/>
        <a:p>
          <a:pPr algn="l"/>
          <a:r>
            <a:rPr lang="es-ES" b="1" dirty="0" smtClean="0">
              <a:effectLst>
                <a:outerShdw blurRad="38100" dist="38100" dir="2700000" algn="tl">
                  <a:srgbClr val="000000">
                    <a:alpha val="43137"/>
                  </a:srgbClr>
                </a:outerShdw>
              </a:effectLst>
            </a:rPr>
            <a:t>La toma de decisiones mediante la comparación de los resultados de las evaluaciones de cada alternativa, genera la incertidumbre, de si se está tomado la mejor decisión, debido a que normalmente los proyectos que requieren una inversión inicial mayor, genera flujos de efectivo mayores</a:t>
          </a:r>
          <a:endParaRPr lang="en-US" b="1" dirty="0">
            <a:effectLst>
              <a:outerShdw blurRad="38100" dist="38100" dir="2700000" algn="tl">
                <a:srgbClr val="000000">
                  <a:alpha val="43137"/>
                </a:srgbClr>
              </a:outerShdw>
            </a:effectLst>
          </a:endParaRPr>
        </a:p>
      </dgm:t>
    </dgm:pt>
    <dgm:pt modelId="{70387B90-7B99-40D6-BE54-66743ACE079C}" type="parTrans" cxnId="{03884063-49B5-4B76-813B-FBD72D9457D1}">
      <dgm:prSet/>
      <dgm:spPr/>
      <dgm:t>
        <a:bodyPr/>
        <a:lstStyle/>
        <a:p>
          <a:endParaRPr lang="en-US"/>
        </a:p>
      </dgm:t>
    </dgm:pt>
    <dgm:pt modelId="{CB893D20-40C5-440F-8209-5105BCEA7594}" type="sibTrans" cxnId="{03884063-49B5-4B76-813B-FBD72D9457D1}">
      <dgm:prSet/>
      <dgm:spPr/>
      <dgm:t>
        <a:bodyPr/>
        <a:lstStyle/>
        <a:p>
          <a:endParaRPr lang="en-US"/>
        </a:p>
      </dgm:t>
    </dgm:pt>
    <dgm:pt modelId="{D16125ED-E64F-41B1-BED7-32B6BFA53635}" type="pres">
      <dgm:prSet presAssocID="{EA6A121C-DE4D-4744-B6A5-08D1E2E52927}" presName="Name0" presStyleCnt="0">
        <dgm:presLayoutVars>
          <dgm:dir/>
          <dgm:animLvl val="lvl"/>
          <dgm:resizeHandles val="exact"/>
        </dgm:presLayoutVars>
      </dgm:prSet>
      <dgm:spPr/>
    </dgm:pt>
    <dgm:pt modelId="{FA68ECD2-608B-43D9-99EC-A77D12E028FC}" type="pres">
      <dgm:prSet presAssocID="{C580775B-AC48-4927-9BB6-2A7E26F48DF8}" presName="compositeNode" presStyleCnt="0">
        <dgm:presLayoutVars>
          <dgm:bulletEnabled val="1"/>
        </dgm:presLayoutVars>
      </dgm:prSet>
      <dgm:spPr/>
    </dgm:pt>
    <dgm:pt modelId="{467E6503-F6A9-4704-9125-CD1B5E62B1A5}" type="pres">
      <dgm:prSet presAssocID="{C580775B-AC48-4927-9BB6-2A7E26F48DF8}" presName="bgRect" presStyleLbl="node1" presStyleIdx="0" presStyleCnt="3" custScaleY="75743"/>
      <dgm:spPr/>
    </dgm:pt>
    <dgm:pt modelId="{B6489DD4-FEB3-483D-BBBD-B10245772086}" type="pres">
      <dgm:prSet presAssocID="{C580775B-AC48-4927-9BB6-2A7E26F48DF8}" presName="parentNode" presStyleLbl="node1" presStyleIdx="0" presStyleCnt="3">
        <dgm:presLayoutVars>
          <dgm:chMax val="0"/>
          <dgm:bulletEnabled val="1"/>
        </dgm:presLayoutVars>
      </dgm:prSet>
      <dgm:spPr/>
    </dgm:pt>
    <dgm:pt modelId="{311B624B-F924-4816-B3CC-3ECE2ACB14CC}" type="pres">
      <dgm:prSet presAssocID="{C580775B-AC48-4927-9BB6-2A7E26F48DF8}" presName="childNode" presStyleLbl="node1" presStyleIdx="0" presStyleCnt="3">
        <dgm:presLayoutVars>
          <dgm:bulletEnabled val="1"/>
        </dgm:presLayoutVars>
      </dgm:prSet>
      <dgm:spPr/>
      <dgm:t>
        <a:bodyPr/>
        <a:lstStyle/>
        <a:p>
          <a:endParaRPr lang="en-US"/>
        </a:p>
      </dgm:t>
    </dgm:pt>
    <dgm:pt modelId="{D232AE57-F3F2-4DBB-A79C-1BA463E636E5}" type="pres">
      <dgm:prSet presAssocID="{87FA8146-9D97-4BD4-B52F-DFA192DA26C9}" presName="hSp" presStyleCnt="0"/>
      <dgm:spPr/>
    </dgm:pt>
    <dgm:pt modelId="{AECBBA42-CE3F-4CBB-8B31-353B9DCF99CD}" type="pres">
      <dgm:prSet presAssocID="{87FA8146-9D97-4BD4-B52F-DFA192DA26C9}" presName="vProcSp" presStyleCnt="0"/>
      <dgm:spPr/>
    </dgm:pt>
    <dgm:pt modelId="{344B27F4-DE00-461F-AE6A-BD727D866973}" type="pres">
      <dgm:prSet presAssocID="{87FA8146-9D97-4BD4-B52F-DFA192DA26C9}" presName="vSp1" presStyleCnt="0"/>
      <dgm:spPr/>
    </dgm:pt>
    <dgm:pt modelId="{606EFAE7-FF4B-49B1-9B43-F1CE7B53B45A}" type="pres">
      <dgm:prSet presAssocID="{87FA8146-9D97-4BD4-B52F-DFA192DA26C9}" presName="simulatedConn" presStyleLbl="solidFgAcc1" presStyleIdx="0" presStyleCnt="2" custLinFactY="-89334" custLinFactNeighborX="11216" custLinFactNeighborY="-100000"/>
      <dgm:spPr/>
    </dgm:pt>
    <dgm:pt modelId="{99EBB205-6C35-43A9-87A9-F4F653F93E90}" type="pres">
      <dgm:prSet presAssocID="{87FA8146-9D97-4BD4-B52F-DFA192DA26C9}" presName="vSp2" presStyleCnt="0"/>
      <dgm:spPr/>
    </dgm:pt>
    <dgm:pt modelId="{49BF7226-2FF1-4344-B956-740C0C44683B}" type="pres">
      <dgm:prSet presAssocID="{87FA8146-9D97-4BD4-B52F-DFA192DA26C9}" presName="sibTrans" presStyleCnt="0"/>
      <dgm:spPr/>
    </dgm:pt>
    <dgm:pt modelId="{6C0690BC-9C0D-46BD-95C2-E4EADA186992}" type="pres">
      <dgm:prSet presAssocID="{1E3142A3-2CC2-4AD4-B3B4-C4DF8E2D89CC}" presName="compositeNode" presStyleCnt="0">
        <dgm:presLayoutVars>
          <dgm:bulletEnabled val="1"/>
        </dgm:presLayoutVars>
      </dgm:prSet>
      <dgm:spPr/>
    </dgm:pt>
    <dgm:pt modelId="{144B7531-43C7-490F-8035-1A5C7EB598BC}" type="pres">
      <dgm:prSet presAssocID="{1E3142A3-2CC2-4AD4-B3B4-C4DF8E2D89CC}" presName="bgRect" presStyleLbl="node1" presStyleIdx="1" presStyleCnt="3" custScaleX="129081" custScaleY="62224"/>
      <dgm:spPr/>
    </dgm:pt>
    <dgm:pt modelId="{26BBEF13-717D-424A-86BB-7A2E621076A6}" type="pres">
      <dgm:prSet presAssocID="{1E3142A3-2CC2-4AD4-B3B4-C4DF8E2D89CC}" presName="parentNode" presStyleLbl="node1" presStyleIdx="1" presStyleCnt="3">
        <dgm:presLayoutVars>
          <dgm:chMax val="0"/>
          <dgm:bulletEnabled val="1"/>
        </dgm:presLayoutVars>
      </dgm:prSet>
      <dgm:spPr/>
    </dgm:pt>
    <dgm:pt modelId="{9CD309C3-37AC-42F4-8D66-5440F91AE377}" type="pres">
      <dgm:prSet presAssocID="{1E3142A3-2CC2-4AD4-B3B4-C4DF8E2D89CC}" presName="childNode" presStyleLbl="node1" presStyleIdx="1" presStyleCnt="3">
        <dgm:presLayoutVars>
          <dgm:bulletEnabled val="1"/>
        </dgm:presLayoutVars>
      </dgm:prSet>
      <dgm:spPr/>
      <dgm:t>
        <a:bodyPr/>
        <a:lstStyle/>
        <a:p>
          <a:endParaRPr lang="en-US"/>
        </a:p>
      </dgm:t>
    </dgm:pt>
    <dgm:pt modelId="{794F10D5-B139-452F-82C7-F76C5B032C35}" type="pres">
      <dgm:prSet presAssocID="{115C801A-CEB8-4E20-AA59-55EB07BB4DDA}" presName="hSp" presStyleCnt="0"/>
      <dgm:spPr/>
    </dgm:pt>
    <dgm:pt modelId="{1677388E-45F3-4069-A826-5025390BB7FB}" type="pres">
      <dgm:prSet presAssocID="{115C801A-CEB8-4E20-AA59-55EB07BB4DDA}" presName="vProcSp" presStyleCnt="0"/>
      <dgm:spPr/>
    </dgm:pt>
    <dgm:pt modelId="{9F1AFF3B-C19E-4B13-901D-81F1979F242B}" type="pres">
      <dgm:prSet presAssocID="{115C801A-CEB8-4E20-AA59-55EB07BB4DDA}" presName="vSp1" presStyleCnt="0"/>
      <dgm:spPr/>
    </dgm:pt>
    <dgm:pt modelId="{B1C47B19-EB41-476F-BC4C-7A382206F2C4}" type="pres">
      <dgm:prSet presAssocID="{115C801A-CEB8-4E20-AA59-55EB07BB4DDA}" presName="simulatedConn" presStyleLbl="solidFgAcc1" presStyleIdx="1" presStyleCnt="2" custLinFactY="-125180" custLinFactNeighborX="-23660" custLinFactNeighborY="-200000"/>
      <dgm:spPr/>
    </dgm:pt>
    <dgm:pt modelId="{FAC13C63-AD71-4CB0-8B9E-DFA1BF27FEE1}" type="pres">
      <dgm:prSet presAssocID="{115C801A-CEB8-4E20-AA59-55EB07BB4DDA}" presName="vSp2" presStyleCnt="0"/>
      <dgm:spPr/>
    </dgm:pt>
    <dgm:pt modelId="{907B05BB-6274-48D3-869A-3EA01A44CFFD}" type="pres">
      <dgm:prSet presAssocID="{115C801A-CEB8-4E20-AA59-55EB07BB4DDA}" presName="sibTrans" presStyleCnt="0"/>
      <dgm:spPr/>
    </dgm:pt>
    <dgm:pt modelId="{2CFCEBAE-DCB7-4101-8FF6-912F5A020777}" type="pres">
      <dgm:prSet presAssocID="{F7BB6406-C2D3-4A56-9F7D-7DD5DD6D6083}" presName="compositeNode" presStyleCnt="0">
        <dgm:presLayoutVars>
          <dgm:bulletEnabled val="1"/>
        </dgm:presLayoutVars>
      </dgm:prSet>
      <dgm:spPr/>
    </dgm:pt>
    <dgm:pt modelId="{951A83C5-E77F-4BBD-BEB4-6F9DE2A8B5A9}" type="pres">
      <dgm:prSet presAssocID="{F7BB6406-C2D3-4A56-9F7D-7DD5DD6D6083}" presName="bgRect" presStyleLbl="node1" presStyleIdx="2" presStyleCnt="3" custScaleX="149489" custScaleY="142943"/>
      <dgm:spPr/>
    </dgm:pt>
    <dgm:pt modelId="{CC9B6C05-1169-4602-9A7C-19EBBCCDE110}" type="pres">
      <dgm:prSet presAssocID="{F7BB6406-C2D3-4A56-9F7D-7DD5DD6D6083}" presName="parentNode" presStyleLbl="node1" presStyleIdx="2" presStyleCnt="3">
        <dgm:presLayoutVars>
          <dgm:chMax val="0"/>
          <dgm:bulletEnabled val="1"/>
        </dgm:presLayoutVars>
      </dgm:prSet>
      <dgm:spPr/>
    </dgm:pt>
    <dgm:pt modelId="{008FB2CA-A08E-4F44-8BE4-3D6E8D3B3711}" type="pres">
      <dgm:prSet presAssocID="{F7BB6406-C2D3-4A56-9F7D-7DD5DD6D6083}" presName="childNode" presStyleLbl="node1" presStyleIdx="2" presStyleCnt="3">
        <dgm:presLayoutVars>
          <dgm:bulletEnabled val="1"/>
        </dgm:presLayoutVars>
      </dgm:prSet>
      <dgm:spPr/>
      <dgm:t>
        <a:bodyPr/>
        <a:lstStyle/>
        <a:p>
          <a:endParaRPr lang="en-US"/>
        </a:p>
      </dgm:t>
    </dgm:pt>
  </dgm:ptLst>
  <dgm:cxnLst>
    <dgm:cxn modelId="{33DD4F73-6733-4B5C-B82F-725CE8548DAB}" srcId="{C580775B-AC48-4927-9BB6-2A7E26F48DF8}" destId="{BC5731EE-9D77-4476-A9CC-2A59A20EA3BF}" srcOrd="0" destOrd="0" parTransId="{1FA071ED-30F3-4B5E-80D4-2F5CBD5EB855}" sibTransId="{892FCB54-110B-406E-9B6D-7ACF3728694D}"/>
    <dgm:cxn modelId="{DA19154C-D4C5-4E28-AE3D-11BB5C7122B6}" type="presOf" srcId="{097075F6-06C1-48ED-98B3-D2193C7903E9}" destId="{9CD309C3-37AC-42F4-8D66-5440F91AE377}" srcOrd="0" destOrd="0" presId="urn:microsoft.com/office/officeart/2005/8/layout/hProcess7"/>
    <dgm:cxn modelId="{64AC9985-97D9-4FAF-B1A3-732BE03AEEFF}" type="presOf" srcId="{C580775B-AC48-4927-9BB6-2A7E26F48DF8}" destId="{B6489DD4-FEB3-483D-BBBD-B10245772086}" srcOrd="1" destOrd="0" presId="urn:microsoft.com/office/officeart/2005/8/layout/hProcess7"/>
    <dgm:cxn modelId="{8CB82198-D8F8-4A1D-A2ED-9B893B980C7C}" srcId="{1E3142A3-2CC2-4AD4-B3B4-C4DF8E2D89CC}" destId="{097075F6-06C1-48ED-98B3-D2193C7903E9}" srcOrd="0" destOrd="0" parTransId="{727EB0DB-D77A-44C6-9D15-D2085FB73C38}" sibTransId="{F9606A79-99F1-4116-9536-AFE4F3644CFD}"/>
    <dgm:cxn modelId="{7A1A19D0-3E43-4DC0-A19A-9346ECE1527A}" type="presOf" srcId="{EA6A121C-DE4D-4744-B6A5-08D1E2E52927}" destId="{D16125ED-E64F-41B1-BED7-32B6BFA53635}" srcOrd="0" destOrd="0" presId="urn:microsoft.com/office/officeart/2005/8/layout/hProcess7"/>
    <dgm:cxn modelId="{5E88889A-CFC6-4A04-9570-E39CB4AB3652}" type="presOf" srcId="{F7BB6406-C2D3-4A56-9F7D-7DD5DD6D6083}" destId="{CC9B6C05-1169-4602-9A7C-19EBBCCDE110}" srcOrd="1" destOrd="0" presId="urn:microsoft.com/office/officeart/2005/8/layout/hProcess7"/>
    <dgm:cxn modelId="{B571756E-343D-4AD9-B6C1-BACCEDFA7475}" srcId="{EA6A121C-DE4D-4744-B6A5-08D1E2E52927}" destId="{C580775B-AC48-4927-9BB6-2A7E26F48DF8}" srcOrd="0" destOrd="0" parTransId="{ADC594B2-57FE-4963-8FFF-C0C0C9448AB1}" sibTransId="{87FA8146-9D97-4BD4-B52F-DFA192DA26C9}"/>
    <dgm:cxn modelId="{07F73BC9-9E78-48FC-BF72-5028A5303BB9}" type="presOf" srcId="{1E3142A3-2CC2-4AD4-B3B4-C4DF8E2D89CC}" destId="{144B7531-43C7-490F-8035-1A5C7EB598BC}" srcOrd="0" destOrd="0" presId="urn:microsoft.com/office/officeart/2005/8/layout/hProcess7"/>
    <dgm:cxn modelId="{5FB6880F-AEAB-4897-BA56-A949997B503B}" type="presOf" srcId="{F7BB6406-C2D3-4A56-9F7D-7DD5DD6D6083}" destId="{951A83C5-E77F-4BBD-BEB4-6F9DE2A8B5A9}" srcOrd="0" destOrd="0" presId="urn:microsoft.com/office/officeart/2005/8/layout/hProcess7"/>
    <dgm:cxn modelId="{B738CD1A-EDD9-409A-9559-CB439CF21BFB}" type="presOf" srcId="{1E3142A3-2CC2-4AD4-B3B4-C4DF8E2D89CC}" destId="{26BBEF13-717D-424A-86BB-7A2E621076A6}" srcOrd="1" destOrd="0" presId="urn:microsoft.com/office/officeart/2005/8/layout/hProcess7"/>
    <dgm:cxn modelId="{D2A3B768-506D-428C-84C2-43F0F4D740E5}" srcId="{EA6A121C-DE4D-4744-B6A5-08D1E2E52927}" destId="{F7BB6406-C2D3-4A56-9F7D-7DD5DD6D6083}" srcOrd="2" destOrd="0" parTransId="{0120833A-818C-478E-8E67-501F7B6F062F}" sibTransId="{8623626D-5818-4611-88C6-E8582612026B}"/>
    <dgm:cxn modelId="{9FBCF564-6C5A-4C59-BD55-28FB01875A54}" type="presOf" srcId="{BC5731EE-9D77-4476-A9CC-2A59A20EA3BF}" destId="{311B624B-F924-4816-B3CC-3ECE2ACB14CC}" srcOrd="0" destOrd="0" presId="urn:microsoft.com/office/officeart/2005/8/layout/hProcess7"/>
    <dgm:cxn modelId="{C2642C3C-7BAB-4481-9F24-54FF7BD7AC2F}" srcId="{EA6A121C-DE4D-4744-B6A5-08D1E2E52927}" destId="{1E3142A3-2CC2-4AD4-B3B4-C4DF8E2D89CC}" srcOrd="1" destOrd="0" parTransId="{9A941522-1974-4DD6-A684-EF5846FBE7BC}" sibTransId="{115C801A-CEB8-4E20-AA59-55EB07BB4DDA}"/>
    <dgm:cxn modelId="{DFE58CD3-37A3-469A-BD8C-1FD93CCFF15F}" type="presOf" srcId="{4932F6F1-1634-45BE-BED0-718AB442D051}" destId="{008FB2CA-A08E-4F44-8BE4-3D6E8D3B3711}" srcOrd="0" destOrd="0" presId="urn:microsoft.com/office/officeart/2005/8/layout/hProcess7"/>
    <dgm:cxn modelId="{03884063-49B5-4B76-813B-FBD72D9457D1}" srcId="{F7BB6406-C2D3-4A56-9F7D-7DD5DD6D6083}" destId="{4932F6F1-1634-45BE-BED0-718AB442D051}" srcOrd="0" destOrd="0" parTransId="{70387B90-7B99-40D6-BE54-66743ACE079C}" sibTransId="{CB893D20-40C5-440F-8209-5105BCEA7594}"/>
    <dgm:cxn modelId="{1B6E94F8-B826-4B67-BFC1-705F0948B4B7}" type="presOf" srcId="{C580775B-AC48-4927-9BB6-2A7E26F48DF8}" destId="{467E6503-F6A9-4704-9125-CD1B5E62B1A5}" srcOrd="0" destOrd="0" presId="urn:microsoft.com/office/officeart/2005/8/layout/hProcess7"/>
    <dgm:cxn modelId="{8BDB7D35-C395-4774-BED5-1B0457025B87}" type="presParOf" srcId="{D16125ED-E64F-41B1-BED7-32B6BFA53635}" destId="{FA68ECD2-608B-43D9-99EC-A77D12E028FC}" srcOrd="0" destOrd="0" presId="urn:microsoft.com/office/officeart/2005/8/layout/hProcess7"/>
    <dgm:cxn modelId="{3A5F07C8-A5BD-494C-AA9C-DFA11A38B386}" type="presParOf" srcId="{FA68ECD2-608B-43D9-99EC-A77D12E028FC}" destId="{467E6503-F6A9-4704-9125-CD1B5E62B1A5}" srcOrd="0" destOrd="0" presId="urn:microsoft.com/office/officeart/2005/8/layout/hProcess7"/>
    <dgm:cxn modelId="{5791DD90-E2FA-45D7-BF5B-9DF276A0DC29}" type="presParOf" srcId="{FA68ECD2-608B-43D9-99EC-A77D12E028FC}" destId="{B6489DD4-FEB3-483D-BBBD-B10245772086}" srcOrd="1" destOrd="0" presId="urn:microsoft.com/office/officeart/2005/8/layout/hProcess7"/>
    <dgm:cxn modelId="{F2692FC8-72B3-4CDA-BAAD-053ED13988EB}" type="presParOf" srcId="{FA68ECD2-608B-43D9-99EC-A77D12E028FC}" destId="{311B624B-F924-4816-B3CC-3ECE2ACB14CC}" srcOrd="2" destOrd="0" presId="urn:microsoft.com/office/officeart/2005/8/layout/hProcess7"/>
    <dgm:cxn modelId="{58FEC670-E1C8-4ED4-AC12-0585BAA85DB6}" type="presParOf" srcId="{D16125ED-E64F-41B1-BED7-32B6BFA53635}" destId="{D232AE57-F3F2-4DBB-A79C-1BA463E636E5}" srcOrd="1" destOrd="0" presId="urn:microsoft.com/office/officeart/2005/8/layout/hProcess7"/>
    <dgm:cxn modelId="{080A6167-D752-4686-AC90-19FBCF1F0591}" type="presParOf" srcId="{D16125ED-E64F-41B1-BED7-32B6BFA53635}" destId="{AECBBA42-CE3F-4CBB-8B31-353B9DCF99CD}" srcOrd="2" destOrd="0" presId="urn:microsoft.com/office/officeart/2005/8/layout/hProcess7"/>
    <dgm:cxn modelId="{6E6FFC01-5643-4587-83F0-391D3A47A2A3}" type="presParOf" srcId="{AECBBA42-CE3F-4CBB-8B31-353B9DCF99CD}" destId="{344B27F4-DE00-461F-AE6A-BD727D866973}" srcOrd="0" destOrd="0" presId="urn:microsoft.com/office/officeart/2005/8/layout/hProcess7"/>
    <dgm:cxn modelId="{DFCF4DE2-A5B8-43DE-8809-282D9969CA3A}" type="presParOf" srcId="{AECBBA42-CE3F-4CBB-8B31-353B9DCF99CD}" destId="{606EFAE7-FF4B-49B1-9B43-F1CE7B53B45A}" srcOrd="1" destOrd="0" presId="urn:microsoft.com/office/officeart/2005/8/layout/hProcess7"/>
    <dgm:cxn modelId="{E83551C4-6ACC-41B1-8247-0D2CD8BD2FF2}" type="presParOf" srcId="{AECBBA42-CE3F-4CBB-8B31-353B9DCF99CD}" destId="{99EBB205-6C35-43A9-87A9-F4F653F93E90}" srcOrd="2" destOrd="0" presId="urn:microsoft.com/office/officeart/2005/8/layout/hProcess7"/>
    <dgm:cxn modelId="{91AD3EC6-9D4B-4F46-A6C3-C2F5AB47AA18}" type="presParOf" srcId="{D16125ED-E64F-41B1-BED7-32B6BFA53635}" destId="{49BF7226-2FF1-4344-B956-740C0C44683B}" srcOrd="3" destOrd="0" presId="urn:microsoft.com/office/officeart/2005/8/layout/hProcess7"/>
    <dgm:cxn modelId="{F825CDB6-965B-42E3-9143-495D36816F7C}" type="presParOf" srcId="{D16125ED-E64F-41B1-BED7-32B6BFA53635}" destId="{6C0690BC-9C0D-46BD-95C2-E4EADA186992}" srcOrd="4" destOrd="0" presId="urn:microsoft.com/office/officeart/2005/8/layout/hProcess7"/>
    <dgm:cxn modelId="{A4403AE3-53F5-40A5-B5B3-1A01C39A49DA}" type="presParOf" srcId="{6C0690BC-9C0D-46BD-95C2-E4EADA186992}" destId="{144B7531-43C7-490F-8035-1A5C7EB598BC}" srcOrd="0" destOrd="0" presId="urn:microsoft.com/office/officeart/2005/8/layout/hProcess7"/>
    <dgm:cxn modelId="{AA09FF64-6719-4EA6-848B-335B3DAEFA92}" type="presParOf" srcId="{6C0690BC-9C0D-46BD-95C2-E4EADA186992}" destId="{26BBEF13-717D-424A-86BB-7A2E621076A6}" srcOrd="1" destOrd="0" presId="urn:microsoft.com/office/officeart/2005/8/layout/hProcess7"/>
    <dgm:cxn modelId="{979C66A1-CDB4-44DF-B8C3-0685AEF917DD}" type="presParOf" srcId="{6C0690BC-9C0D-46BD-95C2-E4EADA186992}" destId="{9CD309C3-37AC-42F4-8D66-5440F91AE377}" srcOrd="2" destOrd="0" presId="urn:microsoft.com/office/officeart/2005/8/layout/hProcess7"/>
    <dgm:cxn modelId="{1E30DAB1-1767-4359-8F5E-C4982ED20D59}" type="presParOf" srcId="{D16125ED-E64F-41B1-BED7-32B6BFA53635}" destId="{794F10D5-B139-452F-82C7-F76C5B032C35}" srcOrd="5" destOrd="0" presId="urn:microsoft.com/office/officeart/2005/8/layout/hProcess7"/>
    <dgm:cxn modelId="{106469A0-593C-45C6-8E4F-21E23C0E60BF}" type="presParOf" srcId="{D16125ED-E64F-41B1-BED7-32B6BFA53635}" destId="{1677388E-45F3-4069-A826-5025390BB7FB}" srcOrd="6" destOrd="0" presId="urn:microsoft.com/office/officeart/2005/8/layout/hProcess7"/>
    <dgm:cxn modelId="{52A92BBB-EAEA-49DF-B961-3D00972CDAE3}" type="presParOf" srcId="{1677388E-45F3-4069-A826-5025390BB7FB}" destId="{9F1AFF3B-C19E-4B13-901D-81F1979F242B}" srcOrd="0" destOrd="0" presId="urn:microsoft.com/office/officeart/2005/8/layout/hProcess7"/>
    <dgm:cxn modelId="{7878223E-0E26-4D8D-8CEA-CFB020E555F1}" type="presParOf" srcId="{1677388E-45F3-4069-A826-5025390BB7FB}" destId="{B1C47B19-EB41-476F-BC4C-7A382206F2C4}" srcOrd="1" destOrd="0" presId="urn:microsoft.com/office/officeart/2005/8/layout/hProcess7"/>
    <dgm:cxn modelId="{6B0ACFEC-20BC-4391-85FE-D07F418F87D0}" type="presParOf" srcId="{1677388E-45F3-4069-A826-5025390BB7FB}" destId="{FAC13C63-AD71-4CB0-8B9E-DFA1BF27FEE1}" srcOrd="2" destOrd="0" presId="urn:microsoft.com/office/officeart/2005/8/layout/hProcess7"/>
    <dgm:cxn modelId="{119C320C-AB03-4C4D-9A81-BD769501AF83}" type="presParOf" srcId="{D16125ED-E64F-41B1-BED7-32B6BFA53635}" destId="{907B05BB-6274-48D3-869A-3EA01A44CFFD}" srcOrd="7" destOrd="0" presId="urn:microsoft.com/office/officeart/2005/8/layout/hProcess7"/>
    <dgm:cxn modelId="{10D48F83-7420-4AF4-B066-F4A3DB647910}" type="presParOf" srcId="{D16125ED-E64F-41B1-BED7-32B6BFA53635}" destId="{2CFCEBAE-DCB7-4101-8FF6-912F5A020777}" srcOrd="8" destOrd="0" presId="urn:microsoft.com/office/officeart/2005/8/layout/hProcess7"/>
    <dgm:cxn modelId="{E393C00D-6B80-4FEB-880B-0B9EDC1FBE06}" type="presParOf" srcId="{2CFCEBAE-DCB7-4101-8FF6-912F5A020777}" destId="{951A83C5-E77F-4BBD-BEB4-6F9DE2A8B5A9}" srcOrd="0" destOrd="0" presId="urn:microsoft.com/office/officeart/2005/8/layout/hProcess7"/>
    <dgm:cxn modelId="{D08118E8-F16D-4F76-8BEC-D352FC038A0A}" type="presParOf" srcId="{2CFCEBAE-DCB7-4101-8FF6-912F5A020777}" destId="{CC9B6C05-1169-4602-9A7C-19EBBCCDE110}" srcOrd="1" destOrd="0" presId="urn:microsoft.com/office/officeart/2005/8/layout/hProcess7"/>
    <dgm:cxn modelId="{3F4A1E11-DEB5-4EFE-AF82-BEB022934FED}" type="presParOf" srcId="{2CFCEBAE-DCB7-4101-8FF6-912F5A020777}" destId="{008FB2CA-A08E-4F44-8BE4-3D6E8D3B3711}" srcOrd="2" destOrd="0" presId="urn:microsoft.com/office/officeart/2005/8/layout/hProcess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1E9CA2-A82D-427D-85AF-8025FD482320}"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705ECFAC-CC78-4FFE-A222-58287B19C9DC}">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s-ES_tradnl"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Selección de </a:t>
          </a:r>
        </a:p>
        <a:p>
          <a:r>
            <a:rPr lang="es-ES_tradnl"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Alternativas</a:t>
          </a:r>
          <a:endParaRPr lang="en-U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620E9FB-8690-4C4B-A6FA-4E38E7A4DE87}" type="parTrans" cxnId="{6198E1AA-6772-4B80-AFD3-B2210C6FB62D}">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2FA4709-2711-42C8-AEA2-825C2A8A900F}" type="sibTrans" cxnId="{6198E1AA-6772-4B80-AFD3-B2210C6FB62D}">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6BA765E-1254-47CD-8388-F8758FA984BC}">
      <dgm:prSet phldrT="[Text]" custT="1"/>
      <dgm:spPr/>
      <dgm:t>
        <a:bodyPr/>
        <a:lstStyle/>
        <a:p>
          <a:r>
            <a:rPr lang="es-ES" sz="16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 iguales Horizontes de planeación y montos de Inversión Inicial.-</a:t>
          </a:r>
        </a:p>
        <a:p>
          <a:r>
            <a:rPr lang="es-E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Selecciónese la alternativa que genere el mayor VPN, VF, VAE o C/B.</a:t>
          </a:r>
          <a:endParaRPr lang="en-U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9D85392-A740-4998-82C7-A68C424CD7F0}" type="parTrans" cxnId="{69EE3005-99EE-4FD2-9A2E-9CB4A9FBCB7D}">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0B5613B-3D30-48BF-A021-850BA776C29F}" type="sibTrans" cxnId="{69EE3005-99EE-4FD2-9A2E-9CB4A9FBCB7D}">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2C6CC2E-1B41-4D84-B057-F02C4F864048}">
      <dgm:prSet phldrT="[Text]" custT="1"/>
      <dgm:spPr/>
      <dgm:t>
        <a:bodyPr/>
        <a:lstStyle/>
        <a:p>
          <a:r>
            <a:rPr lang="es-ES" sz="16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 diferentes horizontes de planeación.- </a:t>
          </a:r>
        </a:p>
        <a:p>
          <a:r>
            <a:rPr lang="es-ES" sz="14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Para que la decisión sea confiable, el horizonte de evaluación a seleccionar para comparar todas las alternativas de inversión</a:t>
          </a:r>
          <a:endParaRPr lang="en-US" sz="14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25AC22E-EFFA-44AA-B81B-0DA3237E65D6}" type="parTrans" cxnId="{4A12CA7E-9573-470A-A733-056D7B293526}">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5BAE658-725E-4EEA-A887-033143EF4A9E}" type="sibTrans" cxnId="{4A12CA7E-9573-470A-A733-056D7B293526}">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7CF70D2-1888-4694-AA92-B848A7D5EE7E}">
      <dgm:prSet phldrT="[Text]" custT="1"/>
      <dgm:spPr/>
      <dgm:t>
        <a:bodyPr/>
        <a:lstStyle/>
        <a:p>
          <a:r>
            <a:rPr lang="es-ES" sz="16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 diferentes montos de inversión inicial.-</a:t>
          </a:r>
        </a:p>
        <a:p>
          <a:r>
            <a:rPr lang="es-E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Esta situación en este tipo de alternativas de inversión es eficientemente considerada a través del método del análisis incremental.</a:t>
          </a:r>
        </a:p>
        <a:p>
          <a:endParaRPr lang="es-E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s-E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s-E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695E63-757A-4E18-9AE9-204F7257C7F1}" type="parTrans" cxnId="{9EC446F5-9EAE-43A7-966B-F57A0C62864F}">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C5319C-5C1A-49D8-B264-CD759D0BE414}" type="sibTrans" cxnId="{9EC446F5-9EAE-43A7-966B-F57A0C62864F}">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F1A662A-0A01-4AC6-B5FB-E65C61AA23F6}">
      <dgm:prSet phldrT="[Text]" custT="1"/>
      <dgm:spPr/>
      <dgm:t>
        <a:bodyPr/>
        <a:lstStyle/>
        <a:p>
          <a:r>
            <a:rPr lang="es-ES" sz="16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Diferencias entre los montos de inversión y los horizontes de planeación.-</a:t>
          </a:r>
        </a:p>
        <a:p>
          <a:r>
            <a:rPr lang="es-E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Análisis incremental, ya que este método no solo considera las diferencias entre los montos de inversión, sino que también considera los flujos generados durante los periodos  de diferencia entre los horizontes de planeación de las alternativas y el horizonte de evaluación seleccionado.</a:t>
          </a:r>
        </a:p>
        <a:p>
          <a:endParaRPr lang="en-U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309D67F-FFCE-40AB-8AFB-2936C990E117}" type="parTrans" cxnId="{A46C6E95-FF21-461D-A2A5-C841CBF616A6}">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5D6E7F6-1D3E-4C7B-BF6C-DD24489B513E}" type="sibTrans" cxnId="{A46C6E95-FF21-461D-A2A5-C841CBF616A6}">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1035857-BF40-440B-9512-86CDBF6EA0FA}" type="pres">
      <dgm:prSet presAssocID="{DC1E9CA2-A82D-427D-85AF-8025FD482320}" presName="diagram" presStyleCnt="0">
        <dgm:presLayoutVars>
          <dgm:chMax val="1"/>
          <dgm:dir/>
          <dgm:animLvl val="ctr"/>
          <dgm:resizeHandles val="exact"/>
        </dgm:presLayoutVars>
      </dgm:prSet>
      <dgm:spPr/>
    </dgm:pt>
    <dgm:pt modelId="{678F6024-E660-485E-B4D8-39E45FD45CBD}" type="pres">
      <dgm:prSet presAssocID="{DC1E9CA2-A82D-427D-85AF-8025FD482320}" presName="matrix" presStyleCnt="0"/>
      <dgm:spPr/>
    </dgm:pt>
    <dgm:pt modelId="{0FA593CC-223D-44E4-9968-F809FF01864C}" type="pres">
      <dgm:prSet presAssocID="{DC1E9CA2-A82D-427D-85AF-8025FD482320}" presName="tile1" presStyleLbl="node1" presStyleIdx="0" presStyleCnt="4"/>
      <dgm:spPr/>
      <dgm:t>
        <a:bodyPr/>
        <a:lstStyle/>
        <a:p>
          <a:endParaRPr lang="en-US"/>
        </a:p>
      </dgm:t>
    </dgm:pt>
    <dgm:pt modelId="{423947B5-A2E1-49C5-BADB-14DF7C196193}" type="pres">
      <dgm:prSet presAssocID="{DC1E9CA2-A82D-427D-85AF-8025FD482320}" presName="tile1text" presStyleLbl="node1" presStyleIdx="0" presStyleCnt="4">
        <dgm:presLayoutVars>
          <dgm:chMax val="0"/>
          <dgm:chPref val="0"/>
          <dgm:bulletEnabled val="1"/>
        </dgm:presLayoutVars>
      </dgm:prSet>
      <dgm:spPr/>
      <dgm:t>
        <a:bodyPr/>
        <a:lstStyle/>
        <a:p>
          <a:endParaRPr lang="en-US"/>
        </a:p>
      </dgm:t>
    </dgm:pt>
    <dgm:pt modelId="{2A710CB5-219A-4F9A-93B1-1449A77A0C24}" type="pres">
      <dgm:prSet presAssocID="{DC1E9CA2-A82D-427D-85AF-8025FD482320}" presName="tile2" presStyleLbl="node1" presStyleIdx="1" presStyleCnt="4"/>
      <dgm:spPr/>
      <dgm:t>
        <a:bodyPr/>
        <a:lstStyle/>
        <a:p>
          <a:endParaRPr lang="en-US"/>
        </a:p>
      </dgm:t>
    </dgm:pt>
    <dgm:pt modelId="{E9FDD968-E93D-469D-BFE3-C1488E11679F}" type="pres">
      <dgm:prSet presAssocID="{DC1E9CA2-A82D-427D-85AF-8025FD482320}" presName="tile2text" presStyleLbl="node1" presStyleIdx="1" presStyleCnt="4">
        <dgm:presLayoutVars>
          <dgm:chMax val="0"/>
          <dgm:chPref val="0"/>
          <dgm:bulletEnabled val="1"/>
        </dgm:presLayoutVars>
      </dgm:prSet>
      <dgm:spPr/>
      <dgm:t>
        <a:bodyPr/>
        <a:lstStyle/>
        <a:p>
          <a:endParaRPr lang="en-US"/>
        </a:p>
      </dgm:t>
    </dgm:pt>
    <dgm:pt modelId="{562EF608-4D62-4770-95C8-C7F57012CAE5}" type="pres">
      <dgm:prSet presAssocID="{DC1E9CA2-A82D-427D-85AF-8025FD482320}" presName="tile3" presStyleLbl="node1" presStyleIdx="2" presStyleCnt="4"/>
      <dgm:spPr/>
      <dgm:t>
        <a:bodyPr/>
        <a:lstStyle/>
        <a:p>
          <a:endParaRPr lang="en-US"/>
        </a:p>
      </dgm:t>
    </dgm:pt>
    <dgm:pt modelId="{C252AE02-A2FC-467E-8832-1205A296CB95}" type="pres">
      <dgm:prSet presAssocID="{DC1E9CA2-A82D-427D-85AF-8025FD482320}" presName="tile3text" presStyleLbl="node1" presStyleIdx="2" presStyleCnt="4">
        <dgm:presLayoutVars>
          <dgm:chMax val="0"/>
          <dgm:chPref val="0"/>
          <dgm:bulletEnabled val="1"/>
        </dgm:presLayoutVars>
      </dgm:prSet>
      <dgm:spPr/>
      <dgm:t>
        <a:bodyPr/>
        <a:lstStyle/>
        <a:p>
          <a:endParaRPr lang="en-US"/>
        </a:p>
      </dgm:t>
    </dgm:pt>
    <dgm:pt modelId="{DC637204-B2B0-4B1B-82F1-647165466AE5}" type="pres">
      <dgm:prSet presAssocID="{DC1E9CA2-A82D-427D-85AF-8025FD482320}" presName="tile4" presStyleLbl="node1" presStyleIdx="3" presStyleCnt="4"/>
      <dgm:spPr/>
      <dgm:t>
        <a:bodyPr/>
        <a:lstStyle/>
        <a:p>
          <a:endParaRPr lang="en-US"/>
        </a:p>
      </dgm:t>
    </dgm:pt>
    <dgm:pt modelId="{7C67C800-BF81-4530-805D-D9972AF9B782}" type="pres">
      <dgm:prSet presAssocID="{DC1E9CA2-A82D-427D-85AF-8025FD482320}" presName="tile4text" presStyleLbl="node1" presStyleIdx="3" presStyleCnt="4">
        <dgm:presLayoutVars>
          <dgm:chMax val="0"/>
          <dgm:chPref val="0"/>
          <dgm:bulletEnabled val="1"/>
        </dgm:presLayoutVars>
      </dgm:prSet>
      <dgm:spPr/>
      <dgm:t>
        <a:bodyPr/>
        <a:lstStyle/>
        <a:p>
          <a:endParaRPr lang="en-US"/>
        </a:p>
      </dgm:t>
    </dgm:pt>
    <dgm:pt modelId="{582BF331-D928-47ED-B3F5-90A7134192D3}" type="pres">
      <dgm:prSet presAssocID="{DC1E9CA2-A82D-427D-85AF-8025FD482320}" presName="centerTile" presStyleLbl="fgShp" presStyleIdx="0" presStyleCnt="1" custLinFactNeighborX="-1473" custLinFactNeighborY="-33415">
        <dgm:presLayoutVars>
          <dgm:chMax val="0"/>
          <dgm:chPref val="0"/>
        </dgm:presLayoutVars>
      </dgm:prSet>
      <dgm:spPr/>
    </dgm:pt>
  </dgm:ptLst>
  <dgm:cxnLst>
    <dgm:cxn modelId="{97016619-89E1-4386-9E23-A25529E693EC}" type="presOf" srcId="{62C6CC2E-1B41-4D84-B057-F02C4F864048}" destId="{2A710CB5-219A-4F9A-93B1-1449A77A0C24}" srcOrd="0" destOrd="0" presId="urn:microsoft.com/office/officeart/2005/8/layout/matrix1"/>
    <dgm:cxn modelId="{6198E1AA-6772-4B80-AFD3-B2210C6FB62D}" srcId="{DC1E9CA2-A82D-427D-85AF-8025FD482320}" destId="{705ECFAC-CC78-4FFE-A222-58287B19C9DC}" srcOrd="0" destOrd="0" parTransId="{0620E9FB-8690-4C4B-A6FA-4E38E7A4DE87}" sibTransId="{62FA4709-2711-42C8-AEA2-825C2A8A900F}"/>
    <dgm:cxn modelId="{317C06EE-2852-47E3-9A43-1BB61AC44245}" type="presOf" srcId="{3F1A662A-0A01-4AC6-B5FB-E65C61AA23F6}" destId="{7C67C800-BF81-4530-805D-D9972AF9B782}" srcOrd="1" destOrd="0" presId="urn:microsoft.com/office/officeart/2005/8/layout/matrix1"/>
    <dgm:cxn modelId="{D3C2CC72-FB35-42C5-81F2-E91A93455C21}" type="presOf" srcId="{DC1E9CA2-A82D-427D-85AF-8025FD482320}" destId="{F1035857-BF40-440B-9512-86CDBF6EA0FA}" srcOrd="0" destOrd="0" presId="urn:microsoft.com/office/officeart/2005/8/layout/matrix1"/>
    <dgm:cxn modelId="{D1E3EB25-650A-4B1A-B945-E40146BEA9DC}" type="presOf" srcId="{46BA765E-1254-47CD-8388-F8758FA984BC}" destId="{0FA593CC-223D-44E4-9968-F809FF01864C}" srcOrd="0" destOrd="0" presId="urn:microsoft.com/office/officeart/2005/8/layout/matrix1"/>
    <dgm:cxn modelId="{89279613-7049-4420-8720-8B2889423A34}" type="presOf" srcId="{3F1A662A-0A01-4AC6-B5FB-E65C61AA23F6}" destId="{DC637204-B2B0-4B1B-82F1-647165466AE5}" srcOrd="0" destOrd="0" presId="urn:microsoft.com/office/officeart/2005/8/layout/matrix1"/>
    <dgm:cxn modelId="{A46C6E95-FF21-461D-A2A5-C841CBF616A6}" srcId="{705ECFAC-CC78-4FFE-A222-58287B19C9DC}" destId="{3F1A662A-0A01-4AC6-B5FB-E65C61AA23F6}" srcOrd="3" destOrd="0" parTransId="{E309D67F-FFCE-40AB-8AFB-2936C990E117}" sibTransId="{B5D6E7F6-1D3E-4C7B-BF6C-DD24489B513E}"/>
    <dgm:cxn modelId="{4BBFD477-6150-4829-A411-6FE6817852E6}" type="presOf" srcId="{B7CF70D2-1888-4694-AA92-B848A7D5EE7E}" destId="{562EF608-4D62-4770-95C8-C7F57012CAE5}" srcOrd="0" destOrd="0" presId="urn:microsoft.com/office/officeart/2005/8/layout/matrix1"/>
    <dgm:cxn modelId="{4C8FE98C-D057-4AFE-9444-E6D3E6163AAB}" type="presOf" srcId="{62C6CC2E-1B41-4D84-B057-F02C4F864048}" destId="{E9FDD968-E93D-469D-BFE3-C1488E11679F}" srcOrd="1" destOrd="0" presId="urn:microsoft.com/office/officeart/2005/8/layout/matrix1"/>
    <dgm:cxn modelId="{659F303D-0059-4DCD-9E44-F37043BAC18A}" type="presOf" srcId="{46BA765E-1254-47CD-8388-F8758FA984BC}" destId="{423947B5-A2E1-49C5-BADB-14DF7C196193}" srcOrd="1" destOrd="0" presId="urn:microsoft.com/office/officeart/2005/8/layout/matrix1"/>
    <dgm:cxn modelId="{4A12CA7E-9573-470A-A733-056D7B293526}" srcId="{705ECFAC-CC78-4FFE-A222-58287B19C9DC}" destId="{62C6CC2E-1B41-4D84-B057-F02C4F864048}" srcOrd="1" destOrd="0" parTransId="{D25AC22E-EFFA-44AA-B81B-0DA3237E65D6}" sibTransId="{65BAE658-725E-4EEA-A887-033143EF4A9E}"/>
    <dgm:cxn modelId="{69EE3005-99EE-4FD2-9A2E-9CB4A9FBCB7D}" srcId="{705ECFAC-CC78-4FFE-A222-58287B19C9DC}" destId="{46BA765E-1254-47CD-8388-F8758FA984BC}" srcOrd="0" destOrd="0" parTransId="{39D85392-A740-4998-82C7-A68C424CD7F0}" sibTransId="{10B5613B-3D30-48BF-A021-850BA776C29F}"/>
    <dgm:cxn modelId="{A8F57860-3B4F-4DE0-9EA5-FBC2CED1EF79}" type="presOf" srcId="{B7CF70D2-1888-4694-AA92-B848A7D5EE7E}" destId="{C252AE02-A2FC-467E-8832-1205A296CB95}" srcOrd="1" destOrd="0" presId="urn:microsoft.com/office/officeart/2005/8/layout/matrix1"/>
    <dgm:cxn modelId="{9EC446F5-9EAE-43A7-966B-F57A0C62864F}" srcId="{705ECFAC-CC78-4FFE-A222-58287B19C9DC}" destId="{B7CF70D2-1888-4694-AA92-B848A7D5EE7E}" srcOrd="2" destOrd="0" parTransId="{52695E63-757A-4E18-9AE9-204F7257C7F1}" sibTransId="{1DC5319C-5C1A-49D8-B264-CD759D0BE414}"/>
    <dgm:cxn modelId="{1774FAA0-AB88-4E8D-AC8D-A045189D656E}" type="presOf" srcId="{705ECFAC-CC78-4FFE-A222-58287B19C9DC}" destId="{582BF331-D928-47ED-B3F5-90A7134192D3}" srcOrd="0" destOrd="0" presId="urn:microsoft.com/office/officeart/2005/8/layout/matrix1"/>
    <dgm:cxn modelId="{B28846CA-18FE-4808-AF03-E3165DE668AB}" type="presParOf" srcId="{F1035857-BF40-440B-9512-86CDBF6EA0FA}" destId="{678F6024-E660-485E-B4D8-39E45FD45CBD}" srcOrd="0" destOrd="0" presId="urn:microsoft.com/office/officeart/2005/8/layout/matrix1"/>
    <dgm:cxn modelId="{8CA067CF-B36B-45C2-9F3A-6C5E1CE0DE2A}" type="presParOf" srcId="{678F6024-E660-485E-B4D8-39E45FD45CBD}" destId="{0FA593CC-223D-44E4-9968-F809FF01864C}" srcOrd="0" destOrd="0" presId="urn:microsoft.com/office/officeart/2005/8/layout/matrix1"/>
    <dgm:cxn modelId="{4C0DADF1-16D4-4A3A-85E8-2785BC346F35}" type="presParOf" srcId="{678F6024-E660-485E-B4D8-39E45FD45CBD}" destId="{423947B5-A2E1-49C5-BADB-14DF7C196193}" srcOrd="1" destOrd="0" presId="urn:microsoft.com/office/officeart/2005/8/layout/matrix1"/>
    <dgm:cxn modelId="{14BDAF75-E2E0-4445-94AB-457B9CA2C078}" type="presParOf" srcId="{678F6024-E660-485E-B4D8-39E45FD45CBD}" destId="{2A710CB5-219A-4F9A-93B1-1449A77A0C24}" srcOrd="2" destOrd="0" presId="urn:microsoft.com/office/officeart/2005/8/layout/matrix1"/>
    <dgm:cxn modelId="{393AAC46-5985-4DB8-9326-DCAC1895FB0B}" type="presParOf" srcId="{678F6024-E660-485E-B4D8-39E45FD45CBD}" destId="{E9FDD968-E93D-469D-BFE3-C1488E11679F}" srcOrd="3" destOrd="0" presId="urn:microsoft.com/office/officeart/2005/8/layout/matrix1"/>
    <dgm:cxn modelId="{00B93089-438C-46C1-8524-510395F93403}" type="presParOf" srcId="{678F6024-E660-485E-B4D8-39E45FD45CBD}" destId="{562EF608-4D62-4770-95C8-C7F57012CAE5}" srcOrd="4" destOrd="0" presId="urn:microsoft.com/office/officeart/2005/8/layout/matrix1"/>
    <dgm:cxn modelId="{679C9592-32EA-45C6-B7B2-55D72AEB639F}" type="presParOf" srcId="{678F6024-E660-485E-B4D8-39E45FD45CBD}" destId="{C252AE02-A2FC-467E-8832-1205A296CB95}" srcOrd="5" destOrd="0" presId="urn:microsoft.com/office/officeart/2005/8/layout/matrix1"/>
    <dgm:cxn modelId="{49D20F9E-AC49-4DD1-8650-E0B5A1F5EF18}" type="presParOf" srcId="{678F6024-E660-485E-B4D8-39E45FD45CBD}" destId="{DC637204-B2B0-4B1B-82F1-647165466AE5}" srcOrd="6" destOrd="0" presId="urn:microsoft.com/office/officeart/2005/8/layout/matrix1"/>
    <dgm:cxn modelId="{D47220EE-615C-4F69-A2BC-7E1044235467}" type="presParOf" srcId="{678F6024-E660-485E-B4D8-39E45FD45CBD}" destId="{7C67C800-BF81-4530-805D-D9972AF9B782}" srcOrd="7" destOrd="0" presId="urn:microsoft.com/office/officeart/2005/8/layout/matrix1"/>
    <dgm:cxn modelId="{66249648-19BC-4639-9390-65A6BF55B621}" type="presParOf" srcId="{F1035857-BF40-440B-9512-86CDBF6EA0FA}" destId="{582BF331-D928-47ED-B3F5-90A7134192D3}"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992B45-2D15-431B-8BF3-AE02899602BA}">
      <dsp:nvSpPr>
        <dsp:cNvPr id="0" name=""/>
        <dsp:cNvSpPr/>
      </dsp:nvSpPr>
      <dsp:spPr>
        <a:xfrm>
          <a:off x="0" y="0"/>
          <a:ext cx="4918506" cy="1157295"/>
        </a:xfrm>
        <a:prstGeom prst="roundRect">
          <a:avLst>
            <a:gd name="adj" fmla="val 10000"/>
          </a:avLst>
        </a:prstGeom>
        <a:gradFill rotWithShape="1">
          <a:gsLst>
            <a:gs pos="0">
              <a:schemeClr val="dk1">
                <a:tint val="60000"/>
                <a:satMod val="160000"/>
              </a:schemeClr>
            </a:gs>
            <a:gs pos="46000">
              <a:schemeClr val="dk1">
                <a:tint val="86000"/>
                <a:satMod val="160000"/>
              </a:schemeClr>
            </a:gs>
            <a:gs pos="100000">
              <a:schemeClr val="dk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dk1"/>
          </a:contourClr>
        </a:sp3d>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kern="1200" smtClean="0">
              <a:effectLst>
                <a:outerShdw blurRad="38100" dist="38100" dir="2700000" algn="tl">
                  <a:srgbClr val="000000">
                    <a:alpha val="43137"/>
                  </a:srgbClr>
                </a:outerShdw>
              </a:effectLst>
            </a:rPr>
            <a:t>Características Costos de Producción</a:t>
          </a:r>
          <a:endParaRPr lang="es-ES_tradnl" sz="1800" b="1" kern="1200">
            <a:effectLst>
              <a:outerShdw blurRad="38100" dist="38100" dir="2700000" algn="tl">
                <a:srgbClr val="000000">
                  <a:alpha val="43137"/>
                </a:srgbClr>
              </a:outerShdw>
            </a:effectLst>
          </a:endParaRPr>
        </a:p>
      </dsp:txBody>
      <dsp:txXfrm>
        <a:off x="0" y="0"/>
        <a:ext cx="3737486" cy="1157295"/>
      </dsp:txXfrm>
    </dsp:sp>
    <dsp:sp modelId="{1811E2F5-4F63-466D-B841-DC6042A3636E}">
      <dsp:nvSpPr>
        <dsp:cNvPr id="0" name=""/>
        <dsp:cNvSpPr/>
      </dsp:nvSpPr>
      <dsp:spPr>
        <a:xfrm>
          <a:off x="433985" y="1350178"/>
          <a:ext cx="4918506" cy="1157295"/>
        </a:xfrm>
        <a:prstGeom prst="roundRect">
          <a:avLst>
            <a:gd name="adj" fmla="val 10000"/>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smtClean="0">
              <a:effectLst>
                <a:outerShdw blurRad="38100" dist="38100" dir="2700000" algn="tl">
                  <a:srgbClr val="000000">
                    <a:alpha val="43137"/>
                  </a:srgbClr>
                </a:outerShdw>
              </a:effectLst>
            </a:rPr>
            <a:t>Para producir bienes uno debe gastar; esto significa generar un costo. </a:t>
          </a:r>
          <a:endParaRPr lang="es-ES_tradnl" sz="1800" kern="1200"/>
        </a:p>
      </dsp:txBody>
      <dsp:txXfrm>
        <a:off x="433985" y="1350178"/>
        <a:ext cx="3732278" cy="1157295"/>
      </dsp:txXfrm>
    </dsp:sp>
    <dsp:sp modelId="{AA1B26D2-5506-4B60-A10A-0018EF60F457}">
      <dsp:nvSpPr>
        <dsp:cNvPr id="0" name=""/>
        <dsp:cNvSpPr/>
      </dsp:nvSpPr>
      <dsp:spPr>
        <a:xfrm>
          <a:off x="867971" y="2700356"/>
          <a:ext cx="4918506" cy="1157295"/>
        </a:xfrm>
        <a:prstGeom prst="roundRect">
          <a:avLst>
            <a:gd name="adj" fmla="val 10000"/>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smtClean="0">
              <a:effectLst>
                <a:outerShdw blurRad="38100" dist="38100" dir="2700000" algn="tl">
                  <a:srgbClr val="000000">
                    <a:alpha val="43137"/>
                  </a:srgbClr>
                </a:outerShdw>
              </a:effectLst>
              <a:latin typeface="+mj-lt"/>
              <a:cs typeface="Segoe UI" pitchFamily="34" charset="0"/>
            </a:rPr>
            <a:t>L</a:t>
          </a:r>
          <a:r>
            <a:rPr lang="es-ES" sz="1800" b="1" kern="1200" smtClean="0">
              <a:effectLst>
                <a:outerShdw blurRad="38100" dist="38100" dir="2700000" algn="tl">
                  <a:srgbClr val="000000">
                    <a:alpha val="43137"/>
                  </a:srgbClr>
                </a:outerShdw>
              </a:effectLst>
            </a:rPr>
            <a:t>os costos deberían ser mantenidos tan bajo como sea posible y eliminados los innecesarios. </a:t>
          </a:r>
          <a:endParaRPr lang="es-ES_tradnl" sz="1800" kern="1200"/>
        </a:p>
      </dsp:txBody>
      <dsp:txXfrm>
        <a:off x="867971" y="2700356"/>
        <a:ext cx="3732278" cy="1157295"/>
      </dsp:txXfrm>
    </dsp:sp>
    <dsp:sp modelId="{CC32794E-0D8F-44EB-B1EC-E88B1A291FB4}">
      <dsp:nvSpPr>
        <dsp:cNvPr id="0" name=""/>
        <dsp:cNvSpPr/>
      </dsp:nvSpPr>
      <dsp:spPr>
        <a:xfrm>
          <a:off x="4166264" y="877615"/>
          <a:ext cx="752242" cy="752242"/>
        </a:xfrm>
        <a:prstGeom prst="downArrow">
          <a:avLst>
            <a:gd name="adj1" fmla="val 55000"/>
            <a:gd name="adj2" fmla="val 45000"/>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S_tradnl" sz="3400" kern="1200"/>
        </a:p>
      </dsp:txBody>
      <dsp:txXfrm>
        <a:off x="4166264" y="877615"/>
        <a:ext cx="752242" cy="752242"/>
      </dsp:txXfrm>
    </dsp:sp>
    <dsp:sp modelId="{4E4F297B-36AD-4E6D-8AED-44E9658F997C}">
      <dsp:nvSpPr>
        <dsp:cNvPr id="0" name=""/>
        <dsp:cNvSpPr/>
      </dsp:nvSpPr>
      <dsp:spPr>
        <a:xfrm>
          <a:off x="4600250" y="2220078"/>
          <a:ext cx="752242" cy="752242"/>
        </a:xfrm>
        <a:prstGeom prst="downArrow">
          <a:avLst>
            <a:gd name="adj1" fmla="val 55000"/>
            <a:gd name="adj2" fmla="val 45000"/>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S_tradnl" sz="3400" kern="1200"/>
        </a:p>
      </dsp:txBody>
      <dsp:txXfrm>
        <a:off x="4600250" y="2220078"/>
        <a:ext cx="752242" cy="75224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AEA021-1B9C-4CD3-9C94-293A674B06BF}">
      <dsp:nvSpPr>
        <dsp:cNvPr id="0" name=""/>
        <dsp:cNvSpPr/>
      </dsp:nvSpPr>
      <dsp:spPr>
        <a:xfrm rot="1428103">
          <a:off x="2235199" y="1569382"/>
          <a:ext cx="2965706" cy="33749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6E6225-176A-4DD3-A1B3-7CB0DC6029C7}">
      <dsp:nvSpPr>
        <dsp:cNvPr id="0" name=""/>
        <dsp:cNvSpPr/>
      </dsp:nvSpPr>
      <dsp:spPr>
        <a:xfrm>
          <a:off x="35975" y="0"/>
          <a:ext cx="2603927" cy="17560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Debido a deterioro y/o obsolescencia, activos físicos tales como maquinaria y equipo de transporte deben reemplazarse cada cierto tiempo</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5975" y="0"/>
        <a:ext cx="2603927" cy="1756011"/>
      </dsp:txXfrm>
    </dsp:sp>
    <dsp:sp modelId="{6C0436F3-7562-4972-A7E0-ED175FA6FFD8}">
      <dsp:nvSpPr>
        <dsp:cNvPr id="0" name=""/>
        <dsp:cNvSpPr/>
      </dsp:nvSpPr>
      <dsp:spPr>
        <a:xfrm rot="20550628">
          <a:off x="1743316" y="3915565"/>
          <a:ext cx="2918913" cy="337495"/>
        </a:xfrm>
        <a:prstGeom prst="rect">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27B5CF-EAA0-4B79-9269-5DD58D1F98A0}">
      <dsp:nvSpPr>
        <dsp:cNvPr id="0" name=""/>
        <dsp:cNvSpPr/>
      </dsp:nvSpPr>
      <dsp:spPr>
        <a:xfrm>
          <a:off x="113693" y="2336688"/>
          <a:ext cx="2438591" cy="1586543"/>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Si los activos se reemplazan demasiado pronto, antes del fin de su vida útil, se incurre en costos financieros; </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13693" y="2336688"/>
        <a:ext cx="2438591" cy="1586543"/>
      </dsp:txXfrm>
    </dsp:sp>
    <dsp:sp modelId="{4263C49E-CA02-47E0-B120-5DD32B1ADF51}">
      <dsp:nvSpPr>
        <dsp:cNvPr id="0" name=""/>
        <dsp:cNvSpPr/>
      </dsp:nvSpPr>
      <dsp:spPr>
        <a:xfrm rot="21535797">
          <a:off x="2550648" y="2776161"/>
          <a:ext cx="4506323" cy="337495"/>
        </a:xfrm>
        <a:prstGeom prst="rect">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E84C46-0A5B-4654-9169-11B77AE18B64}">
      <dsp:nvSpPr>
        <dsp:cNvPr id="0" name=""/>
        <dsp:cNvSpPr/>
      </dsp:nvSpPr>
      <dsp:spPr>
        <a:xfrm>
          <a:off x="178942" y="4094724"/>
          <a:ext cx="2465254" cy="1167374"/>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 por el contrario, los activos se reemplazan en forma tardía, se incurre en altos costos de mantenimiento y baja eficiencia de operación. </a:t>
          </a:r>
          <a:endParaRPr lang="en-US"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78942" y="4094724"/>
        <a:ext cx="2465254" cy="1167374"/>
      </dsp:txXfrm>
    </dsp:sp>
    <dsp:sp modelId="{1EE72815-3960-4400-8E02-DA2280E28B5C}">
      <dsp:nvSpPr>
        <dsp:cNvPr id="0" name=""/>
        <dsp:cNvSpPr/>
      </dsp:nvSpPr>
      <dsp:spPr>
        <a:xfrm>
          <a:off x="3696375" y="1797618"/>
          <a:ext cx="3749949" cy="2249969"/>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La ingeniería económica nos ayuda a determinar la estrategia óptima de reemplazo, seleccionando entre dos o más alternativas, el momento del cambio y la vida económica del equipo que minimizan los costos totales.</a:t>
          </a:r>
          <a:endParaRPr lang="en-US" sz="1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696375" y="1797618"/>
        <a:ext cx="3749949" cy="22499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856296-C8D7-4ECA-BB58-7A6DC061474A}">
      <dsp:nvSpPr>
        <dsp:cNvPr id="0" name=""/>
        <dsp:cNvSpPr/>
      </dsp:nvSpPr>
      <dsp:spPr>
        <a:xfrm>
          <a:off x="6697" y="148103"/>
          <a:ext cx="2001738" cy="1201042"/>
        </a:xfrm>
        <a:prstGeom prst="roundRect">
          <a:avLst>
            <a:gd name="adj" fmla="val 10000"/>
          </a:avLst>
        </a:prstGeom>
        <a:gradFill rotWithShape="1">
          <a:gsLst>
            <a:gs pos="0">
              <a:schemeClr val="dk1">
                <a:tint val="60000"/>
                <a:satMod val="160000"/>
              </a:schemeClr>
            </a:gs>
            <a:gs pos="46000">
              <a:schemeClr val="dk1">
                <a:tint val="86000"/>
                <a:satMod val="160000"/>
              </a:schemeClr>
            </a:gs>
            <a:gs pos="100000">
              <a:schemeClr val="dk1">
                <a:shade val="40000"/>
                <a:satMod val="160000"/>
              </a:schemeClr>
            </a:gs>
          </a:gsLst>
          <a:path path="circle">
            <a:fillToRect l="50000" t="155000" r="50000" b="-55000"/>
          </a:path>
        </a:gradFill>
        <a:ln w="9525" cap="flat" cmpd="sng" algn="ctr">
          <a:solidFill>
            <a:schemeClr val="dk1">
              <a:satMod val="120000"/>
            </a:schemeClr>
          </a:solidFill>
          <a:prstDash val="solid"/>
        </a:ln>
        <a:effectLst>
          <a:outerShdw blurRad="50800" dist="38100" dir="14700000" algn="t" rotWithShape="0">
            <a:srgbClr val="000000">
              <a:alpha val="60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Costos de Administración</a:t>
          </a:r>
          <a:endParaRPr lang="es-ES_tradnl" sz="1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697" y="148103"/>
        <a:ext cx="2001738" cy="1201042"/>
      </dsp:txXfrm>
    </dsp:sp>
    <dsp:sp modelId="{ED1C6DAD-D1C4-4874-A91C-4207E41782C8}">
      <dsp:nvSpPr>
        <dsp:cNvPr id="0" name=""/>
        <dsp:cNvSpPr/>
      </dsp:nvSpPr>
      <dsp:spPr>
        <a:xfrm>
          <a:off x="2184588" y="500409"/>
          <a:ext cx="424368" cy="496431"/>
        </a:xfrm>
        <a:prstGeom prst="rightArrow">
          <a:avLst>
            <a:gd name="adj1" fmla="val 60000"/>
            <a:gd name="adj2" fmla="val 50000"/>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a:off x="2184588" y="500409"/>
        <a:ext cx="424368" cy="496431"/>
      </dsp:txXfrm>
    </dsp:sp>
    <dsp:sp modelId="{5399230E-3E14-40F3-B26E-95AC2A4D90DA}">
      <dsp:nvSpPr>
        <dsp:cNvPr id="0" name=""/>
        <dsp:cNvSpPr/>
      </dsp:nvSpPr>
      <dsp:spPr>
        <a:xfrm>
          <a:off x="2809130" y="148103"/>
          <a:ext cx="2001738" cy="1201042"/>
        </a:xfrm>
        <a:prstGeom prst="roundRect">
          <a:avLst>
            <a:gd name="adj" fmla="val 10000"/>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w="9525" cap="flat" cmpd="sng" algn="ctr">
          <a:solidFill>
            <a:schemeClr val="accent1">
              <a:satMod val="120000"/>
            </a:schemeClr>
          </a:solidFill>
          <a:prstDash val="solid"/>
        </a:ln>
        <a:effectLst>
          <a:outerShdw blurRad="50800" dist="38100" dir="14700000" algn="t"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Son aquellos necesarios para la gestión del negocio</a:t>
          </a:r>
          <a:endParaRPr lang="es-ES_tradnl" sz="1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809130" y="148103"/>
        <a:ext cx="2001738" cy="1201042"/>
      </dsp:txXfrm>
    </dsp:sp>
    <dsp:sp modelId="{943CEDD7-7805-41A2-8A1E-D49F3A53656C}">
      <dsp:nvSpPr>
        <dsp:cNvPr id="0" name=""/>
        <dsp:cNvSpPr/>
      </dsp:nvSpPr>
      <dsp:spPr>
        <a:xfrm>
          <a:off x="4987022" y="500409"/>
          <a:ext cx="424368" cy="496431"/>
        </a:xfrm>
        <a:prstGeom prst="rightArrow">
          <a:avLst>
            <a:gd name="adj1" fmla="val 60000"/>
            <a:gd name="adj2" fmla="val 50000"/>
          </a:avLst>
        </a:prstGeom>
        <a:gradFill rotWithShape="1">
          <a:gsLst>
            <a:gs pos="0">
              <a:schemeClr val="accent5">
                <a:tint val="60000"/>
                <a:satMod val="160000"/>
              </a:schemeClr>
            </a:gs>
            <a:gs pos="46000">
              <a:schemeClr val="accent5">
                <a:tint val="86000"/>
                <a:satMod val="160000"/>
              </a:schemeClr>
            </a:gs>
            <a:gs pos="100000">
              <a:schemeClr val="accent5">
                <a:shade val="40000"/>
                <a:satMod val="160000"/>
              </a:schemeClr>
            </a:gs>
          </a:gsLst>
          <a:path path="circle">
            <a:fillToRect l="50000" t="155000" r="50000" b="-55000"/>
          </a:path>
        </a:gradFill>
        <a:ln w="9525" cap="flat" cmpd="sng" algn="ctr">
          <a:solidFill>
            <a:schemeClr val="accent5">
              <a:satMod val="120000"/>
            </a:schemeClr>
          </a:solidFill>
          <a:prstDash val="solid"/>
        </a:ln>
        <a:effectLst>
          <a:outerShdw blurRad="50800" dist="38100" dir="14700000" algn="t" rotWithShape="0">
            <a:srgbClr val="000000">
              <a:alpha val="6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a:off x="4987022" y="500409"/>
        <a:ext cx="424368" cy="496431"/>
      </dsp:txXfrm>
    </dsp:sp>
    <dsp:sp modelId="{284F41A6-66A5-4270-B631-F8C7F75F1805}">
      <dsp:nvSpPr>
        <dsp:cNvPr id="0" name=""/>
        <dsp:cNvSpPr/>
      </dsp:nvSpPr>
      <dsp:spPr>
        <a:xfrm>
          <a:off x="5611564" y="148103"/>
          <a:ext cx="2001738" cy="1201042"/>
        </a:xfrm>
        <a:prstGeom prst="roundRect">
          <a:avLst>
            <a:gd name="adj" fmla="val 10000"/>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Sueldos y cargas sociales del personal del área administrativa y general de la empresa</a:t>
          </a:r>
          <a:endParaRPr lang="es-ES_tradnl" sz="1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611564" y="148103"/>
        <a:ext cx="2001738" cy="1201042"/>
      </dsp:txXfrm>
    </dsp:sp>
    <dsp:sp modelId="{45DA4C99-22D4-43BE-A0AE-43D540DCCE0B}">
      <dsp:nvSpPr>
        <dsp:cNvPr id="0" name=""/>
        <dsp:cNvSpPr/>
      </dsp:nvSpPr>
      <dsp:spPr>
        <a:xfrm rot="5400000">
          <a:off x="6400249" y="1489267"/>
          <a:ext cx="424368" cy="496431"/>
        </a:xfrm>
        <a:prstGeom prst="rightArrow">
          <a:avLst>
            <a:gd name="adj1" fmla="val 60000"/>
            <a:gd name="adj2" fmla="val 50000"/>
          </a:avLst>
        </a:prstGeom>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w="9525" cap="flat" cmpd="sng" algn="ctr">
          <a:solidFill>
            <a:schemeClr val="accent2">
              <a:satMod val="120000"/>
            </a:schemeClr>
          </a:solidFill>
          <a:prstDash val="solid"/>
        </a:ln>
        <a:effectLst>
          <a:outerShdw blurRad="50800" dist="38100" dir="14700000" algn="t"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rot="5400000">
        <a:off x="6400249" y="1489267"/>
        <a:ext cx="424368" cy="496431"/>
      </dsp:txXfrm>
    </dsp:sp>
    <dsp:sp modelId="{2863C853-987A-44D2-85B6-2452D9926547}">
      <dsp:nvSpPr>
        <dsp:cNvPr id="0" name=""/>
        <dsp:cNvSpPr/>
      </dsp:nvSpPr>
      <dsp:spPr>
        <a:xfrm>
          <a:off x="5611564" y="2149841"/>
          <a:ext cx="2001738" cy="1201042"/>
        </a:xfrm>
        <a:prstGeom prst="roundRect">
          <a:avLst>
            <a:gd name="adj" fmla="val 10000"/>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w="9525" cap="flat" cmpd="sng" algn="ctr">
          <a:solidFill>
            <a:schemeClr val="accent4">
              <a:satMod val="120000"/>
            </a:schemeClr>
          </a:solidFill>
          <a:prstDash val="solid"/>
        </a:ln>
        <a:effectLst>
          <a:outerShdw blurRad="50800" dist="38100" dir="14700000" algn="t" rotWithShape="0">
            <a:srgbClr val="000000">
              <a:alpha val="60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cap="none" spc="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Alquiler</a:t>
          </a:r>
          <a:r>
            <a:rPr lang="en-US" sz="16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oficina</a:t>
          </a:r>
          <a:endParaRPr lang="es-ES_tradnl"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611564" y="2149841"/>
        <a:ext cx="2001738" cy="1201042"/>
      </dsp:txXfrm>
    </dsp:sp>
    <dsp:sp modelId="{296C0060-D00B-4CEE-A023-E3952576F696}">
      <dsp:nvSpPr>
        <dsp:cNvPr id="0" name=""/>
        <dsp:cNvSpPr/>
      </dsp:nvSpPr>
      <dsp:spPr>
        <a:xfrm rot="10800000">
          <a:off x="5011042" y="2502147"/>
          <a:ext cx="424368" cy="496431"/>
        </a:xfrm>
        <a:prstGeom prst="rightArrow">
          <a:avLst>
            <a:gd name="adj1" fmla="val 60000"/>
            <a:gd name="adj2" fmla="val 50000"/>
          </a:avLst>
        </a:prstGeom>
        <a:gradFill rotWithShape="1">
          <a:gsLst>
            <a:gs pos="0">
              <a:schemeClr val="accent5">
                <a:tint val="60000"/>
                <a:satMod val="160000"/>
              </a:schemeClr>
            </a:gs>
            <a:gs pos="46000">
              <a:schemeClr val="accent5">
                <a:tint val="86000"/>
                <a:satMod val="160000"/>
              </a:schemeClr>
            </a:gs>
            <a:gs pos="100000">
              <a:schemeClr val="accent5">
                <a:shade val="40000"/>
                <a:satMod val="160000"/>
              </a:schemeClr>
            </a:gs>
          </a:gsLst>
          <a:path path="circle">
            <a:fillToRect l="50000" t="155000" r="50000" b="-55000"/>
          </a:path>
        </a:gradFill>
        <a:ln w="9525" cap="flat" cmpd="sng" algn="ctr">
          <a:solidFill>
            <a:schemeClr val="accent5">
              <a:satMod val="120000"/>
            </a:schemeClr>
          </a:solidFill>
          <a:prstDash val="solid"/>
        </a:ln>
        <a:effectLst>
          <a:outerShdw blurRad="50800" dist="38100" dir="14700000" algn="t" rotWithShape="0">
            <a:srgbClr val="000000">
              <a:alpha val="6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rot="10800000">
        <a:off x="5011042" y="2502147"/>
        <a:ext cx="424368" cy="496431"/>
      </dsp:txXfrm>
    </dsp:sp>
    <dsp:sp modelId="{C58E2630-1056-4B1E-9DB9-7EBCE008B724}">
      <dsp:nvSpPr>
        <dsp:cNvPr id="0" name=""/>
        <dsp:cNvSpPr/>
      </dsp:nvSpPr>
      <dsp:spPr>
        <a:xfrm>
          <a:off x="2809130" y="2149841"/>
          <a:ext cx="2001738" cy="1201042"/>
        </a:xfrm>
        <a:prstGeom prst="roundRect">
          <a:avLst>
            <a:gd name="adj" fmla="val 10000"/>
          </a:avLst>
        </a:prstGeom>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w="9525" cap="flat" cmpd="sng" algn="ctr">
          <a:solidFill>
            <a:schemeClr val="accent2">
              <a:satMod val="120000"/>
            </a:schemeClr>
          </a:solidFill>
          <a:prstDash val="solid"/>
        </a:ln>
        <a:effectLst>
          <a:outerShdw blurRad="50800" dist="38100" dir="14700000" algn="t"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Servicios Públicos correspondientes al área administrativa</a:t>
          </a:r>
          <a:endParaRPr lang="es-ES_tradnl"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809130" y="2149841"/>
        <a:ext cx="2001738" cy="1201042"/>
      </dsp:txXfrm>
    </dsp:sp>
    <dsp:sp modelId="{FF5ED6C6-F869-4989-8762-1B549E428466}">
      <dsp:nvSpPr>
        <dsp:cNvPr id="0" name=""/>
        <dsp:cNvSpPr/>
      </dsp:nvSpPr>
      <dsp:spPr>
        <a:xfrm rot="10800000">
          <a:off x="2208609" y="2502147"/>
          <a:ext cx="424368" cy="496431"/>
        </a:xfrm>
        <a:prstGeom prst="rightArrow">
          <a:avLst>
            <a:gd name="adj1" fmla="val 60000"/>
            <a:gd name="adj2" fmla="val 50000"/>
          </a:avLst>
        </a:prstGeom>
        <a:gradFill rotWithShape="1">
          <a:gsLst>
            <a:gs pos="0">
              <a:schemeClr val="accent6">
                <a:tint val="60000"/>
                <a:satMod val="160000"/>
              </a:schemeClr>
            </a:gs>
            <a:gs pos="46000">
              <a:schemeClr val="accent6">
                <a:tint val="86000"/>
                <a:satMod val="160000"/>
              </a:schemeClr>
            </a:gs>
            <a:gs pos="100000">
              <a:schemeClr val="accent6">
                <a:shade val="40000"/>
                <a:satMod val="160000"/>
              </a:schemeClr>
            </a:gs>
          </a:gsLst>
          <a:path path="circle">
            <a:fillToRect l="50000" t="155000" r="50000" b="-55000"/>
          </a:path>
        </a:gradFill>
        <a:ln w="9525" cap="flat" cmpd="sng" algn="ctr">
          <a:solidFill>
            <a:schemeClr val="accent6">
              <a:satMod val="120000"/>
            </a:schemeClr>
          </a:solidFill>
          <a:prstDash val="solid"/>
        </a:ln>
        <a:effectLst>
          <a:outerShdw blurRad="50800" dist="38100" dir="14700000" algn="t" rotWithShape="0">
            <a:srgbClr val="000000">
              <a:alpha val="6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rot="10800000">
        <a:off x="2208609" y="2502147"/>
        <a:ext cx="424368" cy="496431"/>
      </dsp:txXfrm>
    </dsp:sp>
    <dsp:sp modelId="{FB49E2A9-741A-4077-A7CE-71AE8EBE0FB6}">
      <dsp:nvSpPr>
        <dsp:cNvPr id="0" name=""/>
        <dsp:cNvSpPr/>
      </dsp:nvSpPr>
      <dsp:spPr>
        <a:xfrm>
          <a:off x="6697" y="2149841"/>
          <a:ext cx="2001738" cy="1201042"/>
        </a:xfrm>
        <a:prstGeom prst="roundRect">
          <a:avLst>
            <a:gd name="adj" fmla="val 10000"/>
          </a:avLst>
        </a:prstGeom>
        <a:gradFill rotWithShape="1">
          <a:gsLst>
            <a:gs pos="0">
              <a:schemeClr val="accent5">
                <a:tint val="60000"/>
                <a:satMod val="160000"/>
              </a:schemeClr>
            </a:gs>
            <a:gs pos="46000">
              <a:schemeClr val="accent5">
                <a:tint val="86000"/>
                <a:satMod val="160000"/>
              </a:schemeClr>
            </a:gs>
            <a:gs pos="100000">
              <a:schemeClr val="accent5">
                <a:shade val="40000"/>
                <a:satMod val="160000"/>
              </a:schemeClr>
            </a:gs>
          </a:gsLst>
          <a:path path="circle">
            <a:fillToRect l="50000" t="155000" r="50000" b="-55000"/>
          </a:path>
        </a:gradFill>
        <a:ln w="9525" cap="flat" cmpd="sng" algn="ctr">
          <a:solidFill>
            <a:schemeClr val="accent5">
              <a:satMod val="120000"/>
            </a:schemeClr>
          </a:solidFill>
          <a:prstDash val="solid"/>
        </a:ln>
        <a:effectLst>
          <a:outerShdw blurRad="50800" dist="38100" dir="14700000" algn="t" rotWithShape="0">
            <a:srgbClr val="000000">
              <a:alpha val="6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Honorarios pagados por servicios profesionales</a:t>
          </a:r>
          <a:endParaRPr lang="es-ES_tradnl"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697" y="2149841"/>
        <a:ext cx="2001738" cy="1201042"/>
      </dsp:txXfrm>
    </dsp:sp>
    <dsp:sp modelId="{373E1F5C-3B60-4E50-8969-C882B176F1CA}">
      <dsp:nvSpPr>
        <dsp:cNvPr id="0" name=""/>
        <dsp:cNvSpPr/>
      </dsp:nvSpPr>
      <dsp:spPr>
        <a:xfrm rot="5400000">
          <a:off x="795382" y="3491006"/>
          <a:ext cx="424368" cy="496431"/>
        </a:xfrm>
        <a:prstGeom prst="rightArrow">
          <a:avLst>
            <a:gd name="adj1" fmla="val 60000"/>
            <a:gd name="adj2" fmla="val 50000"/>
          </a:avLst>
        </a:prstGeom>
        <a:gradFill rotWithShape="1">
          <a:gsLst>
            <a:gs pos="0">
              <a:schemeClr val="dk1">
                <a:tint val="60000"/>
                <a:satMod val="160000"/>
              </a:schemeClr>
            </a:gs>
            <a:gs pos="46000">
              <a:schemeClr val="dk1">
                <a:tint val="86000"/>
                <a:satMod val="160000"/>
              </a:schemeClr>
            </a:gs>
            <a:gs pos="100000">
              <a:schemeClr val="dk1">
                <a:shade val="40000"/>
                <a:satMod val="160000"/>
              </a:schemeClr>
            </a:gs>
          </a:gsLst>
          <a:path path="circle">
            <a:fillToRect l="50000" t="155000" r="50000" b="-55000"/>
          </a:path>
        </a:gradFill>
        <a:ln w="9525" cap="flat" cmpd="sng" algn="ctr">
          <a:solidFill>
            <a:schemeClr val="dk1">
              <a:satMod val="120000"/>
            </a:schemeClr>
          </a:solidFill>
          <a:prstDash val="solid"/>
        </a:ln>
        <a:effectLst>
          <a:outerShdw blurRad="50800" dist="38100" dir="14700000" algn="t" rotWithShape="0">
            <a:srgbClr val="000000">
              <a:alpha val="60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rot="5400000">
        <a:off x="795382" y="3491006"/>
        <a:ext cx="424368" cy="496431"/>
      </dsp:txXfrm>
    </dsp:sp>
    <dsp:sp modelId="{451640CE-1B39-4C24-B6E2-7462A4261FDF}">
      <dsp:nvSpPr>
        <dsp:cNvPr id="0" name=""/>
        <dsp:cNvSpPr/>
      </dsp:nvSpPr>
      <dsp:spPr>
        <a:xfrm>
          <a:off x="6697" y="4151579"/>
          <a:ext cx="2001738" cy="1201042"/>
        </a:xfrm>
        <a:prstGeom prst="roundRect">
          <a:avLst>
            <a:gd name="adj" fmla="val 10000"/>
          </a:avLst>
        </a:prstGeom>
        <a:gradFill rotWithShape="1">
          <a:gsLst>
            <a:gs pos="0">
              <a:schemeClr val="accent6">
                <a:tint val="60000"/>
                <a:satMod val="160000"/>
              </a:schemeClr>
            </a:gs>
            <a:gs pos="46000">
              <a:schemeClr val="accent6">
                <a:tint val="86000"/>
                <a:satMod val="160000"/>
              </a:schemeClr>
            </a:gs>
            <a:gs pos="100000">
              <a:schemeClr val="accent6">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Papelería e insumos propios de la administración</a:t>
          </a:r>
          <a:endParaRPr lang="es-ES_tradnl"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697" y="4151579"/>
        <a:ext cx="2001738" cy="12010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58BE96-A57F-49ED-A4AF-10E876F60AF2}">
      <dsp:nvSpPr>
        <dsp:cNvPr id="0" name=""/>
        <dsp:cNvSpPr/>
      </dsp:nvSpPr>
      <dsp:spPr>
        <a:xfrm>
          <a:off x="714343" y="1071577"/>
          <a:ext cx="2495451" cy="2043827"/>
        </a:xfrm>
        <a:prstGeom prst="rect">
          <a:avLst/>
        </a:prstGeom>
        <a:gradFill rotWithShape="1">
          <a:gsLst>
            <a:gs pos="0">
              <a:schemeClr val="dk1">
                <a:tint val="60000"/>
                <a:satMod val="160000"/>
              </a:schemeClr>
            </a:gs>
            <a:gs pos="46000">
              <a:schemeClr val="dk1">
                <a:tint val="86000"/>
                <a:satMod val="160000"/>
              </a:schemeClr>
            </a:gs>
            <a:gs pos="100000">
              <a:schemeClr val="dk1">
                <a:shade val="40000"/>
                <a:satMod val="160000"/>
              </a:schemeClr>
            </a:gs>
          </a:gsLst>
          <a:path path="circle">
            <a:fillToRect l="50000" t="155000" r="50000" b="-55000"/>
          </a:path>
        </a:gradFill>
        <a:ln w="9525" cap="flat" cmpd="sng" algn="ctr">
          <a:solidFill>
            <a:schemeClr val="dk1">
              <a:satMod val="120000"/>
            </a:schemeClr>
          </a:solidFill>
          <a:prstDash val="solid"/>
        </a:ln>
        <a:effectLst>
          <a:outerShdw blurRad="50800" dist="38100" dir="14700000" algn="t" rotWithShape="0">
            <a:srgbClr val="000000">
              <a:alpha val="60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ES" sz="16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Son los bienes propiedad de la empresa, tales como terrenos, edificios, maquinaria, equipo, mobiliario, vehículos de transporte, herramientas, y otros</a:t>
          </a:r>
          <a:r>
            <a:rPr lang="es-ES" sz="12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s-ES_tradnl"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113616" y="1071577"/>
        <a:ext cx="2096179" cy="2043827"/>
      </dsp:txXfrm>
    </dsp:sp>
    <dsp:sp modelId="{28D020F9-9D0E-4055-907F-6B40B8588293}">
      <dsp:nvSpPr>
        <dsp:cNvPr id="0" name=""/>
        <dsp:cNvSpPr/>
      </dsp:nvSpPr>
      <dsp:spPr>
        <a:xfrm>
          <a:off x="714343" y="3286147"/>
          <a:ext cx="2494472" cy="2000262"/>
        </a:xfrm>
        <a:prstGeom prst="rect">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w="9525" cap="flat" cmpd="sng" algn="ctr">
          <a:solidFill>
            <a:schemeClr val="accent1">
              <a:satMod val="120000"/>
            </a:schemeClr>
          </a:solidFill>
          <a:prstDash val="solid"/>
        </a:ln>
        <a:effectLst>
          <a:outerShdw blurRad="50800" dist="38100" dir="14700000" algn="t"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ES" sz="16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Se le llama "fijo", porque la empresa no puede desprenderse fácilmente de el sin que con ello ocasione problemas a sus actividades productivas.</a:t>
          </a:r>
          <a:endParaRPr lang="es-ES_tradnl"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113459" y="3286147"/>
        <a:ext cx="2095356" cy="2000262"/>
      </dsp:txXfrm>
    </dsp:sp>
    <dsp:sp modelId="{0DB7F158-711F-4F99-BE5B-C135D532CB80}">
      <dsp:nvSpPr>
        <dsp:cNvPr id="0" name=""/>
        <dsp:cNvSpPr/>
      </dsp:nvSpPr>
      <dsp:spPr>
        <a:xfrm>
          <a:off x="119206" y="0"/>
          <a:ext cx="1452403" cy="1452403"/>
        </a:xfrm>
        <a:prstGeom prst="ellipse">
          <a:avLst/>
        </a:prstGeom>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ES_tradnl" sz="19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Activo Tangible</a:t>
          </a:r>
          <a:endParaRPr lang="es-ES_tradnl" sz="19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19206" y="0"/>
        <a:ext cx="1452403" cy="1452403"/>
      </dsp:txXfrm>
    </dsp:sp>
    <dsp:sp modelId="{AE0A4EB5-2BE3-47E0-9FD8-7E79F55E10CE}">
      <dsp:nvSpPr>
        <dsp:cNvPr id="0" name=""/>
        <dsp:cNvSpPr/>
      </dsp:nvSpPr>
      <dsp:spPr>
        <a:xfrm>
          <a:off x="4000488" y="1214449"/>
          <a:ext cx="3681957" cy="2362266"/>
        </a:xfrm>
        <a:prstGeom prst="rect">
          <a:avLst/>
        </a:prstGeom>
        <a:gradFill rotWithShape="1">
          <a:gsLst>
            <a:gs pos="0">
              <a:schemeClr val="dk1">
                <a:tint val="60000"/>
                <a:satMod val="160000"/>
              </a:schemeClr>
            </a:gs>
            <a:gs pos="46000">
              <a:schemeClr val="dk1">
                <a:tint val="86000"/>
                <a:satMod val="160000"/>
              </a:schemeClr>
            </a:gs>
            <a:gs pos="100000">
              <a:schemeClr val="dk1">
                <a:shade val="40000"/>
                <a:satMod val="160000"/>
              </a:schemeClr>
            </a:gs>
          </a:gsLst>
          <a:path path="circle">
            <a:fillToRect l="50000" t="155000" r="50000" b="-55000"/>
          </a:path>
        </a:gradFill>
        <a:ln w="9525" cap="flat" cmpd="sng" algn="ctr">
          <a:solidFill>
            <a:schemeClr val="dk1">
              <a:satMod val="120000"/>
            </a:schemeClr>
          </a:solidFill>
          <a:prstDash val="solid"/>
        </a:ln>
        <a:effectLst>
          <a:outerShdw blurRad="50800" dist="38100" dir="14700000" algn="t" rotWithShape="0">
            <a:srgbClr val="000000">
              <a:alpha val="60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ES" sz="16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El conjunto de bienes propiedad de la empresa necesarios para su funcionamiento, y que incluyen; patentes de inversión, marcas, diseños comerciales o industriales, nombres comerciales, asistencia técnica o transferencia de tecnología, gastos pre operativos y de instalación y puesta en marcha, contratos de servicios </a:t>
          </a:r>
          <a:endParaRPr lang="es-ES_tradnl"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589601" y="1214449"/>
        <a:ext cx="3092844" cy="2362266"/>
      </dsp:txXfrm>
    </dsp:sp>
    <dsp:sp modelId="{2C618584-9C47-4150-85F7-5AE47BF8B36D}">
      <dsp:nvSpPr>
        <dsp:cNvPr id="0" name=""/>
        <dsp:cNvSpPr/>
      </dsp:nvSpPr>
      <dsp:spPr>
        <a:xfrm>
          <a:off x="4643447" y="3786213"/>
          <a:ext cx="2609476" cy="1453130"/>
        </a:xfrm>
        <a:prstGeom prst="rect">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w="9525" cap="flat" cmpd="sng" algn="ctr">
          <a:solidFill>
            <a:schemeClr val="accent1">
              <a:satMod val="120000"/>
            </a:schemeClr>
          </a:solidFill>
          <a:prstDash val="solid"/>
        </a:ln>
        <a:effectLst>
          <a:outerShdw blurRad="50800" dist="38100" dir="14700000" algn="t"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ES_tradnl" sz="16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Se le llama “intangibles” porque son cosas que no pueden son palpables, es decir no se sienten o tocan físicamente.</a:t>
          </a:r>
          <a:endParaRPr lang="es-ES_tradnl"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060963" y="3786213"/>
        <a:ext cx="2191960" cy="1453130"/>
      </dsp:txXfrm>
    </dsp:sp>
    <dsp:sp modelId="{748B4981-A4F2-4CCC-B757-5742CC40C481}">
      <dsp:nvSpPr>
        <dsp:cNvPr id="0" name=""/>
        <dsp:cNvSpPr/>
      </dsp:nvSpPr>
      <dsp:spPr>
        <a:xfrm>
          <a:off x="3357566" y="0"/>
          <a:ext cx="1452403" cy="1452403"/>
        </a:xfrm>
        <a:prstGeom prst="ellipse">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ES_tradnl" sz="19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Activo Intangible</a:t>
          </a:r>
          <a:endParaRPr lang="es-ES_tradnl" sz="19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357566" y="0"/>
        <a:ext cx="1452403" cy="145240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87C141-554F-4096-97A5-84011B05BE41}">
      <dsp:nvSpPr>
        <dsp:cNvPr id="0" name=""/>
        <dsp:cNvSpPr/>
      </dsp:nvSpPr>
      <dsp:spPr>
        <a:xfrm>
          <a:off x="0" y="26338"/>
          <a:ext cx="7262842" cy="1292850"/>
        </a:xfrm>
        <a:prstGeom prst="roundRect">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Es la capacidad de una empresa para desarrollar sus actividades de manera normal en el corto plazo. Puede calcularse como el excedente de los activos sobre los pasivos de corto plazo.</a:t>
          </a:r>
          <a:endParaRPr lang="es-ES_tradnl"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26338"/>
        <a:ext cx="7262842" cy="1292850"/>
      </dsp:txXfrm>
    </dsp:sp>
    <dsp:sp modelId="{A84D9CBF-20AB-4410-933B-02617D597771}">
      <dsp:nvSpPr>
        <dsp:cNvPr id="0" name=""/>
        <dsp:cNvSpPr/>
      </dsp:nvSpPr>
      <dsp:spPr>
        <a:xfrm>
          <a:off x="0" y="1319188"/>
          <a:ext cx="726284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595"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s-ES_tradnl" sz="5100" kern="1200" dirty="0"/>
        </a:p>
      </dsp:txBody>
      <dsp:txXfrm>
        <a:off x="0" y="1319188"/>
        <a:ext cx="7262842" cy="1076400"/>
      </dsp:txXfrm>
    </dsp:sp>
    <dsp:sp modelId="{775CDE14-7E00-4CC5-893B-093BB613C578}">
      <dsp:nvSpPr>
        <dsp:cNvPr id="0" name=""/>
        <dsp:cNvSpPr/>
      </dsp:nvSpPr>
      <dsp:spPr>
        <a:xfrm>
          <a:off x="0" y="2395588"/>
          <a:ext cx="7262842" cy="1292850"/>
        </a:xfrm>
        <a:prstGeom prst="roundRect">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El capital de trabajo permite medir el equilibrio patrimonial de la compañía. Se trata de una herramienta muy importante para el análisis interno de la empresa, ya que refleja una relación muy estrecha con las operaciones diarias del negocio.</a:t>
          </a:r>
          <a:endParaRPr lang="es-ES_tradnl"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2395588"/>
        <a:ext cx="7262842" cy="12928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1CB9B7-7ADC-4B89-8277-DA411EF7CEA0}">
      <dsp:nvSpPr>
        <dsp:cNvPr id="0" name=""/>
        <dsp:cNvSpPr/>
      </dsp:nvSpPr>
      <dsp:spPr>
        <a:xfrm>
          <a:off x="0" y="494288"/>
          <a:ext cx="7405718" cy="756000"/>
        </a:xfrm>
        <a:prstGeom prst="rect">
          <a:avLst/>
        </a:prstGeom>
        <a:gradFill rotWithShape="1">
          <a:gsLst>
            <a:gs pos="0">
              <a:schemeClr val="dk1">
                <a:tint val="60000"/>
                <a:satMod val="160000"/>
              </a:schemeClr>
            </a:gs>
            <a:gs pos="46000">
              <a:schemeClr val="dk1">
                <a:tint val="86000"/>
                <a:satMod val="160000"/>
              </a:schemeClr>
            </a:gs>
            <a:gs pos="100000">
              <a:schemeClr val="dk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dk1"/>
          </a:contourClr>
        </a:sp3d>
      </dsp:spPr>
      <dsp:style>
        <a:lnRef idx="0">
          <a:schemeClr val="dk1"/>
        </a:lnRef>
        <a:fillRef idx="3">
          <a:schemeClr val="dk1"/>
        </a:fillRef>
        <a:effectRef idx="3">
          <a:schemeClr val="dk1"/>
        </a:effectRef>
        <a:fontRef idx="minor">
          <a:schemeClr val="lt1"/>
        </a:fontRef>
      </dsp:style>
    </dsp:sp>
    <dsp:sp modelId="{E2256762-7537-4030-9D11-CEFAED4C5523}">
      <dsp:nvSpPr>
        <dsp:cNvPr id="0" name=""/>
        <dsp:cNvSpPr/>
      </dsp:nvSpPr>
      <dsp:spPr>
        <a:xfrm>
          <a:off x="352205" y="74275"/>
          <a:ext cx="7051006" cy="862813"/>
        </a:xfrm>
        <a:prstGeom prst="roundRect">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w="9525" cap="flat" cmpd="sng" algn="ctr">
          <a:solidFill>
            <a:schemeClr val="accent4">
              <a:satMod val="120000"/>
            </a:schemeClr>
          </a:solidFill>
          <a:prstDash val="solid"/>
        </a:ln>
        <a:effectLst>
          <a:outerShdw blurRad="50800" dist="38100" dir="14700000" algn="t" rotWithShape="0">
            <a:srgbClr val="000000">
              <a:alpha val="60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95943" tIns="0" rIns="195943" bIns="0" numCol="1" spcCol="1270" anchor="ctr" anchorCtr="0">
          <a:noAutofit/>
        </a:bodyPr>
        <a:lstStyle/>
        <a:p>
          <a:pPr lvl="0" algn="just" defTabSz="800100">
            <a:lnSpc>
              <a:spcPct val="90000"/>
            </a:lnSpc>
            <a:spcBef>
              <a:spcPct val="0"/>
            </a:spcBef>
            <a:spcAft>
              <a:spcPct val="35000"/>
            </a:spcAft>
          </a:pPr>
          <a:r>
            <a:rPr lang="es-MX"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En los métodos de evaluación se toma en cuenta el valor del dinero a través del tiempo, como son la Tasa Interna de Rendimiento (TIR)</a:t>
          </a:r>
          <a:endParaRPr lang="es-MX"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52205" y="74275"/>
        <a:ext cx="7051006" cy="862813"/>
      </dsp:txXfrm>
    </dsp:sp>
    <dsp:sp modelId="{B96BD8FB-5FDA-4140-BFED-991542A1D4F4}">
      <dsp:nvSpPr>
        <dsp:cNvPr id="0" name=""/>
        <dsp:cNvSpPr/>
      </dsp:nvSpPr>
      <dsp:spPr>
        <a:xfrm>
          <a:off x="0" y="2047361"/>
          <a:ext cx="7405718" cy="756000"/>
        </a:xfrm>
        <a:prstGeom prst="rect">
          <a:avLst/>
        </a:prstGeom>
        <a:gradFill rotWithShape="1">
          <a:gsLst>
            <a:gs pos="0">
              <a:schemeClr val="dk1">
                <a:tint val="60000"/>
                <a:satMod val="160000"/>
              </a:schemeClr>
            </a:gs>
            <a:gs pos="46000">
              <a:schemeClr val="dk1">
                <a:tint val="86000"/>
                <a:satMod val="160000"/>
              </a:schemeClr>
            </a:gs>
            <a:gs pos="100000">
              <a:schemeClr val="dk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dk1"/>
          </a:contourClr>
        </a:sp3d>
      </dsp:spPr>
      <dsp:style>
        <a:lnRef idx="0">
          <a:schemeClr val="dk1"/>
        </a:lnRef>
        <a:fillRef idx="3">
          <a:schemeClr val="dk1"/>
        </a:fillRef>
        <a:effectRef idx="3">
          <a:schemeClr val="dk1"/>
        </a:effectRef>
        <a:fontRef idx="minor">
          <a:schemeClr val="lt1"/>
        </a:fontRef>
      </dsp:style>
    </dsp:sp>
    <dsp:sp modelId="{A6856D14-3488-4F86-99BF-7BF12FE6FC47}">
      <dsp:nvSpPr>
        <dsp:cNvPr id="0" name=""/>
        <dsp:cNvSpPr/>
      </dsp:nvSpPr>
      <dsp:spPr>
        <a:xfrm>
          <a:off x="354375" y="1412288"/>
          <a:ext cx="7046516" cy="1077872"/>
        </a:xfrm>
        <a:prstGeom prst="roundRect">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w="9525" cap="flat" cmpd="sng" algn="ctr">
          <a:solidFill>
            <a:schemeClr val="accent1">
              <a:satMod val="120000"/>
            </a:schemeClr>
          </a:solidFill>
          <a:prstDash val="solid"/>
        </a:ln>
        <a:effectLst>
          <a:outerShdw blurRad="50800" dist="38100" dir="14700000" algn="t"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95943" tIns="0" rIns="195943" bIns="0" numCol="1" spcCol="1270" anchor="ctr" anchorCtr="0">
          <a:noAutofit/>
        </a:bodyPr>
        <a:lstStyle/>
        <a:p>
          <a:pPr lvl="0" algn="just" defTabSz="800100">
            <a:lnSpc>
              <a:spcPct val="90000"/>
            </a:lnSpc>
            <a:spcBef>
              <a:spcPct val="0"/>
            </a:spcBef>
            <a:spcAft>
              <a:spcPct val="35000"/>
            </a:spcAft>
          </a:pPr>
          <a:r>
            <a:rPr lang="es-MX"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Normalmente no se encuentran problemas en relación con el mercado o la tecnología disponible que se empleará en la fabricación del producto por tanto la decisión de inversión casi siempre recae en la evaluación económica.</a:t>
          </a:r>
          <a:endParaRPr lang="es-MX"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54375" y="1412288"/>
        <a:ext cx="7046516" cy="1077872"/>
      </dsp:txXfrm>
    </dsp:sp>
    <dsp:sp modelId="{A2A924E8-0F5F-4863-8369-27DBF824335C}">
      <dsp:nvSpPr>
        <dsp:cNvPr id="0" name=""/>
        <dsp:cNvSpPr/>
      </dsp:nvSpPr>
      <dsp:spPr>
        <a:xfrm>
          <a:off x="0" y="3844930"/>
          <a:ext cx="7405718" cy="756000"/>
        </a:xfrm>
        <a:prstGeom prst="rect">
          <a:avLst/>
        </a:prstGeom>
        <a:gradFill rotWithShape="1">
          <a:gsLst>
            <a:gs pos="0">
              <a:schemeClr val="dk1">
                <a:tint val="60000"/>
                <a:satMod val="160000"/>
              </a:schemeClr>
            </a:gs>
            <a:gs pos="46000">
              <a:schemeClr val="dk1">
                <a:tint val="86000"/>
                <a:satMod val="160000"/>
              </a:schemeClr>
            </a:gs>
            <a:gs pos="100000">
              <a:schemeClr val="dk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dk1"/>
          </a:contourClr>
        </a:sp3d>
      </dsp:spPr>
      <dsp:style>
        <a:lnRef idx="0">
          <a:schemeClr val="dk1"/>
        </a:lnRef>
        <a:fillRef idx="3">
          <a:schemeClr val="dk1"/>
        </a:fillRef>
        <a:effectRef idx="3">
          <a:schemeClr val="dk1"/>
        </a:effectRef>
        <a:fontRef idx="minor">
          <a:schemeClr val="lt1"/>
        </a:fontRef>
      </dsp:style>
    </dsp:sp>
    <dsp:sp modelId="{618BEB8F-B753-4A9D-9682-7F5D274DABB4}">
      <dsp:nvSpPr>
        <dsp:cNvPr id="0" name=""/>
        <dsp:cNvSpPr/>
      </dsp:nvSpPr>
      <dsp:spPr>
        <a:xfrm>
          <a:off x="352567" y="2965361"/>
          <a:ext cx="7051335" cy="1322369"/>
        </a:xfrm>
        <a:prstGeom prst="roundRect">
          <a:avLst/>
        </a:prstGeom>
        <a:gradFill rotWithShape="1">
          <a:gsLst>
            <a:gs pos="0">
              <a:schemeClr val="accent5">
                <a:tint val="60000"/>
                <a:satMod val="160000"/>
              </a:schemeClr>
            </a:gs>
            <a:gs pos="46000">
              <a:schemeClr val="accent5">
                <a:tint val="86000"/>
                <a:satMod val="160000"/>
              </a:schemeClr>
            </a:gs>
            <a:gs pos="100000">
              <a:schemeClr val="accent5">
                <a:shade val="40000"/>
                <a:satMod val="160000"/>
              </a:schemeClr>
            </a:gs>
          </a:gsLst>
          <a:path path="circle">
            <a:fillToRect l="50000" t="155000" r="50000" b="-55000"/>
          </a:path>
        </a:gradFill>
        <a:ln w="9525" cap="flat" cmpd="sng" algn="ctr">
          <a:solidFill>
            <a:schemeClr val="accent5">
              <a:satMod val="120000"/>
            </a:schemeClr>
          </a:solidFill>
          <a:prstDash val="solid"/>
        </a:ln>
        <a:effectLst>
          <a:outerShdw blurRad="50800" dist="38100" dir="14700000" algn="t" rotWithShape="0">
            <a:srgbClr val="000000">
              <a:alpha val="6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95943" tIns="0" rIns="195943" bIns="0" numCol="1" spcCol="1270" anchor="ctr" anchorCtr="0">
          <a:noAutofit/>
        </a:bodyPr>
        <a:lstStyle/>
        <a:p>
          <a:pPr lvl="0" algn="just" defTabSz="800100">
            <a:lnSpc>
              <a:spcPct val="90000"/>
            </a:lnSpc>
            <a:spcBef>
              <a:spcPct val="0"/>
            </a:spcBef>
            <a:spcAft>
              <a:spcPct val="35000"/>
            </a:spcAft>
          </a:pPr>
          <a:r>
            <a:rPr lang="es-ES"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La evaluación de proyectos por medio de métodos matemáticos- Financieros es una herramienta de gran utilidad para la toma de decisiones por parte de los administradores financieros, ya que un análisis que se anticipe al futuro puede evitar posibles desviaciones y problemas en el largo plazo.</a:t>
          </a:r>
          <a:endParaRPr lang="es-MX"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52567" y="2965361"/>
        <a:ext cx="7051335" cy="132236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0E1882-E130-45EC-9B96-FD580E13E11C}">
      <dsp:nvSpPr>
        <dsp:cNvPr id="0" name=""/>
        <dsp:cNvSpPr/>
      </dsp:nvSpPr>
      <dsp:spPr>
        <a:xfrm>
          <a:off x="848692" y="1508"/>
          <a:ext cx="2820292" cy="1692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1. Identificar los beneficios para los usuarios que se esperan del proyecto. </a:t>
          </a:r>
          <a:endParaRPr lang="es-MX"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848692" y="1508"/>
        <a:ext cx="2820292" cy="1692175"/>
      </dsp:txXfrm>
    </dsp:sp>
    <dsp:sp modelId="{E0E8C18A-04B8-4FC9-A17A-11EA94D37479}">
      <dsp:nvSpPr>
        <dsp:cNvPr id="0" name=""/>
        <dsp:cNvSpPr/>
      </dsp:nvSpPr>
      <dsp:spPr>
        <a:xfrm>
          <a:off x="3951014" y="1508"/>
          <a:ext cx="2820292" cy="1692175"/>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2. Cuantificar en la medida de lo posible, estos beneficios en términos monetarios.</a:t>
          </a:r>
          <a:endParaRPr lang="es-MX"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951014" y="1508"/>
        <a:ext cx="2820292" cy="1692175"/>
      </dsp:txXfrm>
    </dsp:sp>
    <dsp:sp modelId="{3A867120-E24E-4759-BF14-3D5C0F8E8767}">
      <dsp:nvSpPr>
        <dsp:cNvPr id="0" name=""/>
        <dsp:cNvSpPr/>
      </dsp:nvSpPr>
      <dsp:spPr>
        <a:xfrm>
          <a:off x="848692" y="1975713"/>
          <a:ext cx="2820292" cy="1692175"/>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3. Identificar los costos del patrocinador. </a:t>
          </a:r>
          <a:endParaRPr lang="es-MX"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848692" y="1975713"/>
        <a:ext cx="2820292" cy="1692175"/>
      </dsp:txXfrm>
    </dsp:sp>
    <dsp:sp modelId="{C0067152-0676-4969-A8F2-C06DB83B24DE}">
      <dsp:nvSpPr>
        <dsp:cNvPr id="0" name=""/>
        <dsp:cNvSpPr/>
      </dsp:nvSpPr>
      <dsp:spPr>
        <a:xfrm>
          <a:off x="3951014" y="1975713"/>
          <a:ext cx="2820292" cy="1692175"/>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4. Cuantificar, en la medida de lo posible, estos costos en términos monetarios para permitir comparaciones. </a:t>
          </a:r>
          <a:endParaRPr lang="es-MX"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951014" y="1975713"/>
        <a:ext cx="2820292" cy="1692175"/>
      </dsp:txXfrm>
    </dsp:sp>
    <dsp:sp modelId="{64E0F7E0-25F7-42EC-9F0B-419D962A220E}">
      <dsp:nvSpPr>
        <dsp:cNvPr id="0" name=""/>
        <dsp:cNvSpPr/>
      </dsp:nvSpPr>
      <dsp:spPr>
        <a:xfrm>
          <a:off x="848692" y="3949918"/>
          <a:ext cx="2820292" cy="1692175"/>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5. Determinar los beneficios y los costos equivalentes en el período base, usando la tasa de interés apropiada para el proyecto. </a:t>
          </a:r>
          <a:endParaRPr lang="es-MX"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848692" y="3949918"/>
        <a:ext cx="2820292" cy="1692175"/>
      </dsp:txXfrm>
    </dsp:sp>
    <dsp:sp modelId="{8D41BA35-7D6D-4448-8DE0-C92B640726F0}">
      <dsp:nvSpPr>
        <dsp:cNvPr id="0" name=""/>
        <dsp:cNvSpPr/>
      </dsp:nvSpPr>
      <dsp:spPr>
        <a:xfrm>
          <a:off x="3951014" y="3949918"/>
          <a:ext cx="2820292" cy="169217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6. Aceptar el proyecto si los beneficios equivalentes de los usuarios exceden los costos equivalentes de los promotores (B&gt;C). </a:t>
          </a:r>
          <a:endParaRPr lang="es-MX"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951014" y="3949918"/>
        <a:ext cx="2820292" cy="169217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002EB1-00F5-4B70-943B-D47021DA2BCA}">
      <dsp:nvSpPr>
        <dsp:cNvPr id="0" name=""/>
        <dsp:cNvSpPr/>
      </dsp:nvSpPr>
      <dsp:spPr>
        <a:xfrm rot="5400000">
          <a:off x="713273" y="1413620"/>
          <a:ext cx="1940417" cy="2343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74891D-2921-47DF-8B94-ABA66E99AE1C}">
      <dsp:nvSpPr>
        <dsp:cNvPr id="0" name=""/>
        <dsp:cNvSpPr/>
      </dsp:nvSpPr>
      <dsp:spPr>
        <a:xfrm>
          <a:off x="365679" y="1730"/>
          <a:ext cx="2604355" cy="15626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a:t>
          </a:r>
          <a:r>
            <a:rPr lang="es-ES_tradnl"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Cómo se elabora?</a:t>
          </a:r>
          <a:endParaRPr lang="en-US" sz="1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65679" y="1730"/>
        <a:ext cx="2604355" cy="1562613"/>
      </dsp:txXfrm>
    </dsp:sp>
    <dsp:sp modelId="{BD1AFB18-CC40-44A1-B274-65E4B08E7DF7}">
      <dsp:nvSpPr>
        <dsp:cNvPr id="0" name=""/>
        <dsp:cNvSpPr/>
      </dsp:nvSpPr>
      <dsp:spPr>
        <a:xfrm rot="5400000">
          <a:off x="713273" y="3238398"/>
          <a:ext cx="1940417" cy="2343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43AF1E-8A63-4536-9C76-6BD30652E1FF}">
      <dsp:nvSpPr>
        <dsp:cNvPr id="0" name=""/>
        <dsp:cNvSpPr/>
      </dsp:nvSpPr>
      <dsp:spPr>
        <a:xfrm>
          <a:off x="365679" y="1954997"/>
          <a:ext cx="2604355" cy="15626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período de recuperación de la inversión se determina acumulando los sucesivos flujos anuales de un determinado proyecto</a:t>
          </a:r>
          <a:endParaRPr lang="en-US" sz="1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65679" y="1954997"/>
        <a:ext cx="2604355" cy="1562613"/>
      </dsp:txXfrm>
    </dsp:sp>
    <dsp:sp modelId="{C04FC488-22F3-413D-B664-5666456363F1}">
      <dsp:nvSpPr>
        <dsp:cNvPr id="0" name=""/>
        <dsp:cNvSpPr/>
      </dsp:nvSpPr>
      <dsp:spPr>
        <a:xfrm rot="21600000">
          <a:off x="1145193" y="4210164"/>
          <a:ext cx="3716555" cy="2343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8F843B-D883-484F-A9A2-5C2785F4E32A}">
      <dsp:nvSpPr>
        <dsp:cNvPr id="0" name=""/>
        <dsp:cNvSpPr/>
      </dsp:nvSpPr>
      <dsp:spPr>
        <a:xfrm>
          <a:off x="365679" y="3908264"/>
          <a:ext cx="2604355" cy="15626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 forma matemática se expresa de la siguiente manera:</a:t>
          </a:r>
          <a:endParaRPr lang="en-US" sz="1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65679" y="3908264"/>
        <a:ext cx="2604355" cy="1562613"/>
      </dsp:txXfrm>
    </dsp:sp>
    <dsp:sp modelId="{5B180140-1491-4B30-8359-920B29F0F374}">
      <dsp:nvSpPr>
        <dsp:cNvPr id="0" name=""/>
        <dsp:cNvSpPr/>
      </dsp:nvSpPr>
      <dsp:spPr>
        <a:xfrm rot="16198340">
          <a:off x="3336600" y="2616899"/>
          <a:ext cx="2538525" cy="2343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DDC26C-9315-4D78-8ABB-2403E322FEE5}">
      <dsp:nvSpPr>
        <dsp:cNvPr id="0" name=""/>
        <dsp:cNvSpPr/>
      </dsp:nvSpPr>
      <dsp:spPr>
        <a:xfrm>
          <a:off x="3829473" y="3349426"/>
          <a:ext cx="3101319" cy="212145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 este caso a la diferencia entre los egresos y los egresos de un período dado, también se le conoce como flujo del período.</a:t>
          </a:r>
          <a:endParaRPr lang="en-US" sz="1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829473" y="3349426"/>
        <a:ext cx="3101319" cy="2121451"/>
      </dsp:txXfrm>
    </dsp:sp>
    <dsp:sp modelId="{190AB503-F09A-486A-A576-E06F89DB8AEA}">
      <dsp:nvSpPr>
        <dsp:cNvPr id="0" name=""/>
        <dsp:cNvSpPr/>
      </dsp:nvSpPr>
      <dsp:spPr>
        <a:xfrm>
          <a:off x="3831231" y="747206"/>
          <a:ext cx="3097803" cy="22115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Por el Método de período de recuperación de la inversión se aprecia en la tabla que en el proyecto A, se recuperaría la inversión inicial en 2 años y en el proyecto B en 3 años, en consecuencia la alternativa A será la escogida</a:t>
          </a:r>
          <a:endParaRPr lang="en-US" sz="1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831231" y="747206"/>
        <a:ext cx="3097803" cy="221156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7E6503-F6A9-4704-9125-CD1B5E62B1A5}">
      <dsp:nvSpPr>
        <dsp:cNvPr id="0" name=""/>
        <dsp:cNvSpPr/>
      </dsp:nvSpPr>
      <dsp:spPr>
        <a:xfrm>
          <a:off x="1161" y="1205305"/>
          <a:ext cx="1979024" cy="1798767"/>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dirty="0"/>
        </a:p>
      </dsp:txBody>
      <dsp:txXfrm rot="16200000">
        <a:off x="-538430" y="1744897"/>
        <a:ext cx="1474989" cy="395804"/>
      </dsp:txXfrm>
    </dsp:sp>
    <dsp:sp modelId="{311B624B-F924-4816-B3CC-3ECE2ACB14CC}">
      <dsp:nvSpPr>
        <dsp:cNvPr id="0" name=""/>
        <dsp:cNvSpPr/>
      </dsp:nvSpPr>
      <dsp:spPr>
        <a:xfrm>
          <a:off x="396966" y="1205305"/>
          <a:ext cx="1474373" cy="17987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Cuando estos parámetros (inversión y horizonte de planeación) entre las alternativas, son:</a:t>
          </a:r>
          <a:endParaRPr lang="en-US" sz="1600" b="1" kern="1200" dirty="0">
            <a:effectLst>
              <a:outerShdw blurRad="38100" dist="38100" dir="2700000" algn="tl">
                <a:srgbClr val="000000">
                  <a:alpha val="43137"/>
                </a:srgbClr>
              </a:outerShdw>
            </a:effectLst>
          </a:endParaRPr>
        </a:p>
      </dsp:txBody>
      <dsp:txXfrm>
        <a:off x="396966" y="1205305"/>
        <a:ext cx="1474373" cy="1798767"/>
      </dsp:txXfrm>
    </dsp:sp>
    <dsp:sp modelId="{144B7531-43C7-490F-8035-1A5C7EB598BC}">
      <dsp:nvSpPr>
        <dsp:cNvPr id="0" name=""/>
        <dsp:cNvSpPr/>
      </dsp:nvSpPr>
      <dsp:spPr>
        <a:xfrm>
          <a:off x="2049451" y="1205305"/>
          <a:ext cx="2554544" cy="1477713"/>
        </a:xfrm>
        <a:prstGeom prst="roundRect">
          <a:avLst>
            <a:gd name="adj" fmla="val 5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r>
            <a:rPr lang="es-ES_tradnl"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IGUALES</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6200000">
        <a:off x="1699043" y="1555713"/>
        <a:ext cx="1211725" cy="510908"/>
      </dsp:txXfrm>
    </dsp:sp>
    <dsp:sp modelId="{606EFAE7-FF4B-49B1-9B43-F1CE7B53B45A}">
      <dsp:nvSpPr>
        <dsp:cNvPr id="0" name=""/>
        <dsp:cNvSpPr/>
      </dsp:nvSpPr>
      <dsp:spPr>
        <a:xfrm rot="5400000">
          <a:off x="1918105" y="2618397"/>
          <a:ext cx="349073" cy="296853"/>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309C3-37AC-42F4-8D66-5440F91AE377}">
      <dsp:nvSpPr>
        <dsp:cNvPr id="0" name=""/>
        <dsp:cNvSpPr/>
      </dsp:nvSpPr>
      <dsp:spPr>
        <a:xfrm>
          <a:off x="2518635" y="1205305"/>
          <a:ext cx="1903135" cy="147771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La decisión se toma comparando los resultados de las evaluaciones de cada alternativa.</a:t>
          </a:r>
          <a:endParaRPr lang="en-US" sz="1600" b="1" kern="1200" dirty="0">
            <a:effectLst>
              <a:outerShdw blurRad="38100" dist="38100" dir="2700000" algn="tl">
                <a:srgbClr val="000000">
                  <a:alpha val="43137"/>
                </a:srgbClr>
              </a:outerShdw>
            </a:effectLst>
          </a:endParaRPr>
        </a:p>
      </dsp:txBody>
      <dsp:txXfrm>
        <a:off x="2518635" y="1205305"/>
        <a:ext cx="1903135" cy="1477713"/>
      </dsp:txXfrm>
    </dsp:sp>
    <dsp:sp modelId="{951A83C5-E77F-4BBD-BEB4-6F9DE2A8B5A9}">
      <dsp:nvSpPr>
        <dsp:cNvPr id="0" name=""/>
        <dsp:cNvSpPr/>
      </dsp:nvSpPr>
      <dsp:spPr>
        <a:xfrm>
          <a:off x="4673262" y="1205305"/>
          <a:ext cx="2958424" cy="3394652"/>
        </a:xfrm>
        <a:prstGeom prst="roundRect">
          <a:avLst>
            <a:gd name="adj" fmla="val 5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S_tradnl"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DIFERENTES</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6200000">
        <a:off x="3577297" y="2301270"/>
        <a:ext cx="2783615" cy="591684"/>
      </dsp:txXfrm>
    </dsp:sp>
    <dsp:sp modelId="{B1C47B19-EB41-476F-BC4C-7A382206F2C4}">
      <dsp:nvSpPr>
        <dsp:cNvPr id="0" name=""/>
        <dsp:cNvSpPr/>
      </dsp:nvSpPr>
      <dsp:spPr>
        <a:xfrm rot="5400000">
          <a:off x="4438385" y="2330367"/>
          <a:ext cx="349073" cy="296853"/>
        </a:xfrm>
        <a:prstGeom prst="flowChartExtract">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008FB2CA-A08E-4F44-8BE4-3D6E8D3B3711}">
      <dsp:nvSpPr>
        <dsp:cNvPr id="0" name=""/>
        <dsp:cNvSpPr/>
      </dsp:nvSpPr>
      <dsp:spPr>
        <a:xfrm>
          <a:off x="5193940" y="1205305"/>
          <a:ext cx="2204025" cy="33946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La toma de decisiones mediante la comparación de los resultados de las evaluaciones de cada alternativa, genera la incertidumbre, de si se está tomado la mejor decisión, debido a que normalmente los proyectos que requieren una inversión inicial mayor, genera flujos de efectivo mayores</a:t>
          </a:r>
          <a:endParaRPr lang="en-US" sz="1700" b="1" kern="1200" dirty="0">
            <a:effectLst>
              <a:outerShdw blurRad="38100" dist="38100" dir="2700000" algn="tl">
                <a:srgbClr val="000000">
                  <a:alpha val="43137"/>
                </a:srgbClr>
              </a:outerShdw>
            </a:effectLst>
          </a:endParaRPr>
        </a:p>
      </dsp:txBody>
      <dsp:txXfrm>
        <a:off x="5193940" y="1205305"/>
        <a:ext cx="2204025" cy="339465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A593CC-223D-44E4-9968-F809FF01864C}">
      <dsp:nvSpPr>
        <dsp:cNvPr id="0" name=""/>
        <dsp:cNvSpPr/>
      </dsp:nvSpPr>
      <dsp:spPr>
        <a:xfrm rot="16200000">
          <a:off x="717797" y="-717797"/>
          <a:ext cx="2470584" cy="390618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u="none"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 iguales Horizontes de planeación y montos de Inversión Inicial.-</a:t>
          </a:r>
        </a:p>
        <a:p>
          <a:pPr lvl="0" algn="ctr" defTabSz="711200">
            <a:lnSpc>
              <a:spcPct val="90000"/>
            </a:lnSpc>
            <a:spcBef>
              <a:spcPct val="0"/>
            </a:spcBef>
            <a:spcAft>
              <a:spcPct val="35000"/>
            </a:spcAft>
          </a:pPr>
          <a:r>
            <a:rPr lang="es-ES"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Selecciónese la alternativa que genere el mayor VPN, VF, VAE o C/B.</a:t>
          </a:r>
          <a:endParaRPr lang="en-US"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6200000">
        <a:off x="1026620" y="-1026620"/>
        <a:ext cx="1852938" cy="3906180"/>
      </dsp:txXfrm>
    </dsp:sp>
    <dsp:sp modelId="{2A710CB5-219A-4F9A-93B1-1449A77A0C24}">
      <dsp:nvSpPr>
        <dsp:cNvPr id="0" name=""/>
        <dsp:cNvSpPr/>
      </dsp:nvSpPr>
      <dsp:spPr>
        <a:xfrm>
          <a:off x="3906180" y="0"/>
          <a:ext cx="3906180" cy="2470584"/>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u="none"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 diferentes horizontes de planeación.- </a:t>
          </a:r>
        </a:p>
        <a:p>
          <a:pPr lvl="0" algn="ctr" defTabSz="711200">
            <a:lnSpc>
              <a:spcPct val="90000"/>
            </a:lnSpc>
            <a:spcBef>
              <a:spcPct val="0"/>
            </a:spcBef>
            <a:spcAft>
              <a:spcPct val="35000"/>
            </a:spcAft>
          </a:pPr>
          <a:r>
            <a:rPr lang="es-ES" sz="1400" b="0" i="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Para que la decisión sea confiable, el horizonte de evaluación a seleccionar para comparar todas las alternativas de inversión</a:t>
          </a:r>
          <a:endParaRPr lang="en-US" sz="1400" b="0" i="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906180" y="0"/>
        <a:ext cx="3906180" cy="1852938"/>
      </dsp:txXfrm>
    </dsp:sp>
    <dsp:sp modelId="{562EF608-4D62-4770-95C8-C7F57012CAE5}">
      <dsp:nvSpPr>
        <dsp:cNvPr id="0" name=""/>
        <dsp:cNvSpPr/>
      </dsp:nvSpPr>
      <dsp:spPr>
        <a:xfrm rot="10800000">
          <a:off x="0" y="2470584"/>
          <a:ext cx="3906180" cy="2470584"/>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u="none"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 diferentes montos de inversión inicial.-</a:t>
          </a:r>
        </a:p>
        <a:p>
          <a:pPr lvl="0" algn="ctr" defTabSz="711200">
            <a:lnSpc>
              <a:spcPct val="90000"/>
            </a:lnSpc>
            <a:spcBef>
              <a:spcPct val="0"/>
            </a:spcBef>
            <a:spcAft>
              <a:spcPct val="35000"/>
            </a:spcAft>
          </a:pPr>
          <a:r>
            <a:rPr lang="es-ES"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Esta situación en este tipo de alternativas de inversión es eficientemente considerada a través del método del análisis incremental.</a:t>
          </a:r>
        </a:p>
        <a:p>
          <a:pPr lvl="0" algn="ctr" defTabSz="711200">
            <a:lnSpc>
              <a:spcPct val="90000"/>
            </a:lnSpc>
            <a:spcBef>
              <a:spcPct val="0"/>
            </a:spcBef>
            <a:spcAft>
              <a:spcPct val="35000"/>
            </a:spcAft>
          </a:pPr>
          <a:endParaRPr lang="es-ES"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711200">
            <a:lnSpc>
              <a:spcPct val="90000"/>
            </a:lnSpc>
            <a:spcBef>
              <a:spcPct val="0"/>
            </a:spcBef>
            <a:spcAft>
              <a:spcPct val="35000"/>
            </a:spcAft>
          </a:pPr>
          <a:endParaRPr lang="es-ES"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711200">
            <a:lnSpc>
              <a:spcPct val="90000"/>
            </a:lnSpc>
            <a:spcBef>
              <a:spcPct val="0"/>
            </a:spcBef>
            <a:spcAft>
              <a:spcPct val="35000"/>
            </a:spcAft>
          </a:pPr>
          <a:endParaRPr lang="es-ES"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0800000">
        <a:off x="0" y="3088230"/>
        <a:ext cx="3906180" cy="1852938"/>
      </dsp:txXfrm>
    </dsp:sp>
    <dsp:sp modelId="{DC637204-B2B0-4B1B-82F1-647165466AE5}">
      <dsp:nvSpPr>
        <dsp:cNvPr id="0" name=""/>
        <dsp:cNvSpPr/>
      </dsp:nvSpPr>
      <dsp:spPr>
        <a:xfrm rot="5400000">
          <a:off x="4623977" y="1752786"/>
          <a:ext cx="2470584" cy="390618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u="none"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Diferencias entre los montos de inversión y los horizontes de planeación.-</a:t>
          </a:r>
        </a:p>
        <a:p>
          <a:pPr lvl="0" algn="ctr" defTabSz="711200">
            <a:lnSpc>
              <a:spcPct val="90000"/>
            </a:lnSpc>
            <a:spcBef>
              <a:spcPct val="0"/>
            </a:spcBef>
            <a:spcAft>
              <a:spcPct val="35000"/>
            </a:spcAft>
          </a:pPr>
          <a:r>
            <a:rPr lang="es-ES"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Análisis incremental, ya que este método no solo considera las diferencias entre los montos de inversión, sino que también considera los flujos generados durante los periodos  de diferencia entre los horizontes de planeación de las alternativas y el horizonte de evaluación seleccionado.</a:t>
          </a:r>
        </a:p>
        <a:p>
          <a:pPr lvl="0" algn="ctr" defTabSz="711200">
            <a:lnSpc>
              <a:spcPct val="90000"/>
            </a:lnSpc>
            <a:spcBef>
              <a:spcPct val="0"/>
            </a:spcBef>
            <a:spcAft>
              <a:spcPct val="35000"/>
            </a:spcAft>
          </a:pPr>
          <a:endParaRPr lang="en-US"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4932800" y="2061609"/>
        <a:ext cx="1852938" cy="3906180"/>
      </dsp:txXfrm>
    </dsp:sp>
    <dsp:sp modelId="{582BF331-D928-47ED-B3F5-90A7134192D3}">
      <dsp:nvSpPr>
        <dsp:cNvPr id="0" name=""/>
        <dsp:cNvSpPr/>
      </dsp:nvSpPr>
      <dsp:spPr>
        <a:xfrm>
          <a:off x="2699803" y="1440165"/>
          <a:ext cx="2343708" cy="1235292"/>
        </a:xfrm>
        <a:prstGeom prst="roundRect">
          <a:avLst/>
        </a:prstGeom>
        <a:gradFill rotWithShape="1">
          <a:gsLst>
            <a:gs pos="0">
              <a:schemeClr val="accent6">
                <a:tint val="60000"/>
                <a:satMod val="160000"/>
              </a:schemeClr>
            </a:gs>
            <a:gs pos="46000">
              <a:schemeClr val="accent6">
                <a:tint val="86000"/>
                <a:satMod val="160000"/>
              </a:schemeClr>
            </a:gs>
            <a:gs pos="100000">
              <a:schemeClr val="accent6">
                <a:shade val="40000"/>
                <a:satMod val="160000"/>
              </a:schemeClr>
            </a:gs>
          </a:gsLst>
          <a:path path="circle">
            <a:fillToRect l="50000" t="155000" r="50000" b="-55000"/>
          </a:path>
        </a:gradFill>
        <a:ln w="9525" cap="flat" cmpd="sng" algn="ctr">
          <a:solidFill>
            <a:schemeClr val="accent6">
              <a:satMod val="120000"/>
            </a:schemeClr>
          </a:solidFill>
          <a:prstDash val="solid"/>
        </a:ln>
        <a:effectLst>
          <a:outerShdw blurRad="50800" dist="38100" dir="14700000" algn="t" rotWithShape="0">
            <a:srgbClr val="000000">
              <a:alpha val="6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Selección de </a:t>
          </a:r>
        </a:p>
        <a:p>
          <a:pPr lvl="0" algn="ctr" defTabSz="622300">
            <a:lnSpc>
              <a:spcPct val="90000"/>
            </a:lnSpc>
            <a:spcBef>
              <a:spcPct val="0"/>
            </a:spcBef>
            <a:spcAft>
              <a:spcPct val="35000"/>
            </a:spcAft>
          </a:pPr>
          <a:r>
            <a:rPr lang="es-ES_tradnl"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Alternativas</a:t>
          </a:r>
          <a:endParaRPr lang="en-US"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699803" y="1440165"/>
        <a:ext cx="2343708" cy="12352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E1A0B-49AE-4B10-968A-0EE8C9D8404B}" type="datetimeFigureOut">
              <a:rPr lang="es-ES_tradnl" smtClean="0"/>
              <a:pPr/>
              <a:t>08/03/2012</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C69C7-96DA-45FA-A182-B78F7BBED09E}" type="slidenum">
              <a:rPr lang="es-ES_tradnl" smtClean="0"/>
              <a:pPr/>
              <a:t>‹#›</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10</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11</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12</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13</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14</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15</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16</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17</a:t>
            </a:fld>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18</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19</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20</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21</a:t>
            </a:fld>
            <a:endParaRPr 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22</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23</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24</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25</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26</a:t>
            </a:fld>
            <a:endParaRPr lang="es-ES_trad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27</a:t>
            </a:fld>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28</a:t>
            </a:fld>
            <a:endParaRPr lang="es-ES_trad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29</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a:t>
            </a:fld>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30</a:t>
            </a:fld>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31</a:t>
            </a:fld>
            <a:endParaRPr lang="es-ES_trad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32</a:t>
            </a:fld>
            <a:endParaRPr lang="es-ES_trad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33</a:t>
            </a:fld>
            <a:endParaRPr lang="es-ES_trad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34</a:t>
            </a:fld>
            <a:endParaRPr lang="es-ES_trad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35</a:t>
            </a:fld>
            <a:endParaRPr lang="es-ES_trad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36</a:t>
            </a:fld>
            <a:endParaRPr lang="es-ES_trad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37</a:t>
            </a:fld>
            <a:endParaRPr lang="es-ES_trad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38</a:t>
            </a:fld>
            <a:endParaRPr lang="es-ES_trad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39</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4</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5</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6</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7</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8</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6AC69C7-96DA-45FA-A182-B78F7BBED09E}" type="slidenum">
              <a:rPr lang="es-ES_tradnl" smtClean="0"/>
              <a:pPr/>
              <a:t>9</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DA25BA-2B1D-4A16-AFF3-888DEB1FA254}" type="datetimeFigureOut">
              <a:rPr lang="es-ES_tradnl" smtClean="0"/>
              <a:pPr/>
              <a:t>08/03/2012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DE9DAA0F-22D9-460D-98CA-D8B0BA9ABB9E}" type="slidenum">
              <a:rPr lang="es-ES_tradnl" smtClean="0"/>
              <a:pPr/>
              <a:t>‹#›</a:t>
            </a:fld>
            <a:endParaRPr lang="es-ES_tradnl"/>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25BA-2B1D-4A16-AFF3-888DEB1FA254}" type="datetimeFigureOut">
              <a:rPr lang="es-ES_tradnl" smtClean="0"/>
              <a:pPr/>
              <a:t>08/03/2012</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DAA0F-22D9-460D-98CA-D8B0BA9ABB9E}" type="slidenum">
              <a:rPr lang="es-ES_tradnl" smtClean="0"/>
              <a:pPr/>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0.wmf"/><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punto%20de%20eqilibrio.do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Estado%20de%20Resultados%20%20y%20Costo%20de%20Capital.docx"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wmf"/><Relationship Id="rId4" Type="http://schemas.openxmlformats.org/officeDocument/2006/relationships/image" Target="../media/image30.wmf"/></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hyperlink" Target="COSTO%20BENEFICIO.docx"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3.wmf"/></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5.wm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6.wm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38.w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wmf"/><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10" name="9 Redondear rectángulo de esquina diagonal"/>
          <p:cNvSpPr/>
          <p:nvPr/>
        </p:nvSpPr>
        <p:spPr>
          <a:xfrm>
            <a:off x="2000232" y="1714488"/>
            <a:ext cx="4429156" cy="1214446"/>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214282" y="48260"/>
            <a:ext cx="7500990" cy="646331"/>
          </a:xfrm>
          <a:prstGeom prst="rect">
            <a:avLst/>
          </a:prstGeom>
          <a:noFill/>
        </p:spPr>
        <p:txBody>
          <a:bodyPr wrap="square" rtlCol="0">
            <a:spAutoFit/>
          </a:bodyPr>
          <a:lstStyle/>
          <a:p>
            <a:pPr algn="ctr"/>
            <a:r>
              <a:rPr lang="es-ES_tradnl"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Segoe UI" pitchFamily="34" charset="0"/>
              </a:rPr>
              <a:t>INSTITUTO TECNOLÓGICO DE SONORA</a:t>
            </a:r>
            <a:endParaRPr lang="es-ES_tradnl"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Segoe UI" pitchFamily="34" charset="0"/>
            </a:endParaRPr>
          </a:p>
        </p:txBody>
      </p:sp>
      <p:sp>
        <p:nvSpPr>
          <p:cNvPr id="7" name="6 CuadroTexto"/>
          <p:cNvSpPr txBox="1"/>
          <p:nvPr/>
        </p:nvSpPr>
        <p:spPr>
          <a:xfrm>
            <a:off x="642910" y="1714488"/>
            <a:ext cx="7215238" cy="1200329"/>
          </a:xfrm>
          <a:prstGeom prst="rect">
            <a:avLst/>
          </a:prstGeom>
          <a:noFill/>
        </p:spPr>
        <p:txBody>
          <a:bodyPr wrap="square" rtlCol="0">
            <a:spAutoFit/>
          </a:bodyPr>
          <a:lstStyle/>
          <a:p>
            <a:pPr algn="ctr"/>
            <a:r>
              <a:rPr lang="es-ES_tradnl"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Segoe UI" pitchFamily="34" charset="0"/>
              </a:rPr>
              <a:t>DETERMINACIÓN DE:</a:t>
            </a:r>
          </a:p>
          <a:p>
            <a:pPr algn="ctr"/>
            <a:r>
              <a:rPr lang="es-ES_tradnl"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Segoe UI" pitchFamily="34" charset="0"/>
              </a:rPr>
              <a:t>COSTOS</a:t>
            </a:r>
            <a:endParaRPr lang="es-ES_tradnl"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Segoe UI" pitchFamily="34" charset="0"/>
            </a:endParaRPr>
          </a:p>
        </p:txBody>
      </p:sp>
      <p:sp>
        <p:nvSpPr>
          <p:cNvPr id="8" name="7 CuadroTexto"/>
          <p:cNvSpPr txBox="1"/>
          <p:nvPr/>
        </p:nvSpPr>
        <p:spPr>
          <a:xfrm>
            <a:off x="6500826" y="6215082"/>
            <a:ext cx="2357454" cy="369332"/>
          </a:xfrm>
          <a:prstGeom prst="rect">
            <a:avLst/>
          </a:prstGeom>
          <a:noFill/>
        </p:spPr>
        <p:txBody>
          <a:bodyPr wrap="square" rtlCol="0">
            <a:spAutoFit/>
          </a:bodyPr>
          <a:lstStyle/>
          <a:p>
            <a:pPr algn="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9</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de marzo de 2012</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8" name="Picture 4" descr="C:\Documents and Settings\Administrador\Escritorio\respaldo\Respaldo CD's &amp; Programas\imagenes prediseñadas\MC900440394.PNG"/>
          <p:cNvPicPr>
            <a:picLocks noChangeAspect="1" noChangeArrowheads="1"/>
          </p:cNvPicPr>
          <p:nvPr/>
        </p:nvPicPr>
        <p:blipFill>
          <a:blip r:embed="rId4" cstate="print"/>
          <a:srcRect/>
          <a:stretch>
            <a:fillRect/>
          </a:stretch>
        </p:blipFill>
        <p:spPr bwMode="auto">
          <a:xfrm>
            <a:off x="2786050" y="3429000"/>
            <a:ext cx="2743200" cy="27432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Depreciación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Manuel</a:t>
            </a:r>
            <a:endParaRPr lang="es-ES_tradnl"/>
          </a:p>
        </p:txBody>
      </p:sp>
      <p:pic>
        <p:nvPicPr>
          <p:cNvPr id="29697" name="Picture 1"/>
          <p:cNvPicPr>
            <a:picLocks noChangeAspect="1" noChangeArrowheads="1"/>
          </p:cNvPicPr>
          <p:nvPr/>
        </p:nvPicPr>
        <p:blipFill>
          <a:blip r:embed="rId4" cstate="print"/>
          <a:srcRect/>
          <a:stretch>
            <a:fillRect/>
          </a:stretch>
        </p:blipFill>
        <p:spPr bwMode="auto">
          <a:xfrm>
            <a:off x="714348" y="3857628"/>
            <a:ext cx="6240548" cy="1747846"/>
          </a:xfrm>
          <a:prstGeom prst="rect">
            <a:avLst/>
          </a:prstGeom>
          <a:noFill/>
          <a:ln w="9525">
            <a:noFill/>
            <a:miter lim="800000"/>
            <a:headEnd/>
            <a:tailEnd/>
          </a:ln>
          <a:effectLst/>
        </p:spPr>
      </p:pic>
      <p:sp>
        <p:nvSpPr>
          <p:cNvPr id="13" name="12 CuadroTexto"/>
          <p:cNvSpPr txBox="1"/>
          <p:nvPr/>
        </p:nvSpPr>
        <p:spPr>
          <a:xfrm>
            <a:off x="1000100" y="2285992"/>
            <a:ext cx="5715040"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_tradnl">
                <a:ln w="18415" cmpd="sng">
                  <a:solidFill>
                    <a:srgbClr val="FFFFFF"/>
                  </a:solidFill>
                  <a:prstDash val="solid"/>
                </a:ln>
                <a:solidFill>
                  <a:srgbClr val="FFFFFF"/>
                </a:solidFill>
                <a:effectLst>
                  <a:outerShdw blurRad="63500" dir="3600000" algn="tl" rotWithShape="0">
                    <a:srgbClr val="000000">
                      <a:alpha val="70000"/>
                    </a:srgbClr>
                  </a:outerShdw>
                </a:effectLst>
              </a:rPr>
              <a:t>Supongamos un vehículo cuyo valor es de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$30.000.000 </a:t>
            </a:r>
            <a:r>
              <a:rPr lang="es-ES_tradnl">
                <a:ln w="18415" cmpd="sng">
                  <a:solidFill>
                    <a:srgbClr val="FFFFFF"/>
                  </a:solidFill>
                  <a:prstDash val="solid"/>
                </a:ln>
                <a:solidFill>
                  <a:srgbClr val="FFFFFF"/>
                </a:solidFill>
                <a:effectLst>
                  <a:outerShdw blurRad="63500" dir="3600000" algn="tl" rotWithShape="0">
                    <a:srgbClr val="000000">
                      <a:alpha val="70000"/>
                    </a:srgbClr>
                  </a:outerShdw>
                </a:effectLst>
              </a:rPr>
              <a:t>y una vida útil de 5 años y no tiene valor de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salvamento. </a:t>
            </a:r>
          </a:p>
          <a:p>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Aplicamos </a:t>
            </a:r>
            <a:r>
              <a:rPr lang="es-ES_tradnl">
                <a:ln w="18415" cmpd="sng">
                  <a:solidFill>
                    <a:srgbClr val="FFFFFF"/>
                  </a:solidFill>
                  <a:prstDash val="solid"/>
                </a:ln>
                <a:solidFill>
                  <a:srgbClr val="FFFFFF"/>
                </a:solidFill>
                <a:effectLst>
                  <a:outerShdw blurRad="63500" dir="3600000" algn="tl" rotWithShape="0">
                    <a:srgbClr val="000000">
                      <a:alpha val="70000"/>
                    </a:srgbClr>
                  </a:outerShdw>
                </a:effectLst>
              </a:rPr>
              <a:t>la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formula: Se </a:t>
            </a:r>
            <a:r>
              <a:rPr lang="es-ES_tradnl">
                <a:ln w="18415" cmpd="sng">
                  <a:solidFill>
                    <a:srgbClr val="FFFFFF"/>
                  </a:solidFill>
                  <a:prstDash val="solid"/>
                </a:ln>
                <a:solidFill>
                  <a:srgbClr val="FFFFFF"/>
                </a:solidFill>
                <a:effectLst>
                  <a:outerShdw blurRad="63500" dir="3600000" algn="tl" rotWithShape="0">
                    <a:srgbClr val="000000">
                      <a:alpha val="70000"/>
                    </a:srgbClr>
                  </a:outerShdw>
                </a:effectLst>
              </a:rPr>
              <a:t>tiene entonces </a:t>
            </a:r>
            <a:endPar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(30.000.000 </a:t>
            </a:r>
            <a:r>
              <a:rPr lang="es-ES_tradnl">
                <a:ln w="18415" cmpd="sng">
                  <a:solidFill>
                    <a:srgbClr val="FFFFFF"/>
                  </a:solidFill>
                  <a:prstDash val="solid"/>
                </a:ln>
                <a:solidFill>
                  <a:srgbClr val="FFFFFF"/>
                </a:solidFill>
                <a:effectLst>
                  <a:outerShdw blurRad="63500" dir="3600000" algn="tl" rotWithShape="0">
                    <a:srgbClr val="000000">
                      <a:alpha val="70000"/>
                    </a:srgbClr>
                  </a:outerShdw>
                </a:effectLst>
              </a:rPr>
              <a:t>/5) =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6.000.000 Año cuota depreciación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9698" name="Picture 2"/>
          <p:cNvPicPr>
            <a:picLocks noChangeAspect="1" noChangeArrowheads="1"/>
          </p:cNvPicPr>
          <p:nvPr/>
        </p:nvPicPr>
        <p:blipFill>
          <a:blip r:embed="rId5" cstate="print">
            <a:clrChange>
              <a:clrFrom>
                <a:srgbClr val="688448"/>
              </a:clrFrom>
              <a:clrTo>
                <a:srgbClr val="688448">
                  <a:alpha val="0"/>
                </a:srgbClr>
              </a:clrTo>
            </a:clrChange>
          </a:blip>
          <a:srcRect/>
          <a:stretch>
            <a:fillRect/>
          </a:stretch>
        </p:blipFill>
        <p:spPr bwMode="auto">
          <a:xfrm>
            <a:off x="857224" y="1285860"/>
            <a:ext cx="6072230" cy="606080"/>
          </a:xfrm>
          <a:prstGeom prst="rect">
            <a:avLst/>
          </a:prstGeom>
          <a:noFill/>
          <a:ln w="9525">
            <a:noFill/>
            <a:miter lim="800000"/>
            <a:headEnd/>
            <a:tailEnd/>
          </a:ln>
          <a:effectLst/>
        </p:spPr>
      </p:pic>
      <p:pic>
        <p:nvPicPr>
          <p:cNvPr id="29699" name="Picture 3" descr="C:\Documents and Settings\Administrador\Escritorio\respaldo\Respaldo CD's &amp; Programas\imagenes prediseñadas\MC900311220.WMF"/>
          <p:cNvPicPr>
            <a:picLocks noChangeAspect="1" noChangeArrowheads="1"/>
          </p:cNvPicPr>
          <p:nvPr/>
        </p:nvPicPr>
        <p:blipFill>
          <a:blip r:embed="rId6" cstate="print"/>
          <a:srcRect/>
          <a:stretch>
            <a:fillRect/>
          </a:stretch>
        </p:blipFill>
        <p:spPr bwMode="auto">
          <a:xfrm>
            <a:off x="285720" y="5786454"/>
            <a:ext cx="1590313" cy="81595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Amortización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14282" y="1000108"/>
            <a:ext cx="7429552" cy="3416320"/>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r>
              <a:rPr lang="es-ES">
                <a:ln w="18415" cmpd="sng">
                  <a:solidFill>
                    <a:srgbClr val="FFFFFF"/>
                  </a:solidFill>
                  <a:prstDash val="solid"/>
                </a:ln>
                <a:solidFill>
                  <a:srgbClr val="FFFFFF"/>
                </a:solidFill>
                <a:effectLst>
                  <a:outerShdw blurRad="63500" dir="3600000" algn="tl" rotWithShape="0">
                    <a:srgbClr val="000000">
                      <a:alpha val="70000"/>
                    </a:srgbClr>
                  </a:outerShdw>
                </a:effectLst>
              </a:rPr>
              <a:t>La amortización es un término económico y contable, referido al proceso de distribución en el tiempo de un valor duradero. Adicionalmente se utiliza como sinónimo de depreciación en cualquiera de sus métodos</a:t>
            </a: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just"/>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es-ES">
                <a:ln w="18415" cmpd="sng">
                  <a:solidFill>
                    <a:srgbClr val="FFFFFF"/>
                  </a:solidFill>
                  <a:prstDash val="solid"/>
                </a:ln>
                <a:solidFill>
                  <a:srgbClr val="FFFFFF"/>
                </a:solidFill>
                <a:effectLst>
                  <a:outerShdw blurRad="63500" dir="3600000" algn="tl" rotWithShape="0">
                    <a:srgbClr val="000000">
                      <a:alpha val="70000"/>
                    </a:srgbClr>
                  </a:outerShdw>
                </a:effectLst>
              </a:rPr>
              <a:t>Amortizar es el proceso financiero mediante el cual se extingue, gradualmente, una deuda por medio de pagos periódicos, que pueden ser iguales o diferentes</a:t>
            </a: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just"/>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es-ES">
                <a:ln w="18415" cmpd="sng">
                  <a:solidFill>
                    <a:srgbClr val="FFFFFF"/>
                  </a:solidFill>
                  <a:prstDash val="solid"/>
                </a:ln>
                <a:solidFill>
                  <a:srgbClr val="FFFFFF"/>
                </a:solidFill>
                <a:effectLst>
                  <a:outerShdw blurRad="63500" dir="3600000" algn="tl" rotWithShape="0">
                    <a:srgbClr val="000000">
                      <a:alpha val="70000"/>
                    </a:srgbClr>
                  </a:outerShdw>
                </a:effectLst>
              </a:rPr>
              <a:t>En las amortizaciones de una deuda, cada pago o cuota que se entrega sirve para pagar los intereses y reducir el importe de la deuda.</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Karla</a:t>
            </a:r>
            <a:endParaRPr lang="es-ES_tradnl"/>
          </a:p>
        </p:txBody>
      </p:sp>
      <p:pic>
        <p:nvPicPr>
          <p:cNvPr id="10" name="Picture 2" descr="C:\Documents and Settings\Administrador\Escritorio\respaldo\Respaldo CD's &amp; Programas\imagenes prediseñadas\MC900370404.WMF"/>
          <p:cNvPicPr>
            <a:picLocks noChangeAspect="1" noChangeArrowheads="1"/>
          </p:cNvPicPr>
          <p:nvPr/>
        </p:nvPicPr>
        <p:blipFill>
          <a:blip r:embed="rId4" cstate="print"/>
          <a:srcRect/>
          <a:stretch>
            <a:fillRect/>
          </a:stretch>
        </p:blipFill>
        <p:spPr bwMode="auto">
          <a:xfrm rot="21381161">
            <a:off x="2722753" y="4572008"/>
            <a:ext cx="2214578" cy="2060521"/>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Amortización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Karla</a:t>
            </a:r>
            <a:endParaRPr lang="es-ES_tradnl"/>
          </a:p>
        </p:txBody>
      </p:sp>
      <p:pic>
        <p:nvPicPr>
          <p:cNvPr id="27651" name="Picture 3"/>
          <p:cNvPicPr>
            <a:picLocks noChangeAspect="1" noChangeArrowheads="1"/>
          </p:cNvPicPr>
          <p:nvPr/>
        </p:nvPicPr>
        <p:blipFill>
          <a:blip r:embed="rId4" cstate="print"/>
          <a:srcRect/>
          <a:stretch>
            <a:fillRect/>
          </a:stretch>
        </p:blipFill>
        <p:spPr bwMode="auto">
          <a:xfrm>
            <a:off x="0" y="1000108"/>
            <a:ext cx="5429288" cy="5275458"/>
          </a:xfrm>
          <a:prstGeom prst="rect">
            <a:avLst/>
          </a:prstGeom>
          <a:noFill/>
          <a:ln w="9525">
            <a:noFill/>
            <a:miter lim="800000"/>
            <a:headEnd/>
            <a:tailEnd/>
          </a:ln>
          <a:effectLst/>
        </p:spPr>
      </p:pic>
      <p:pic>
        <p:nvPicPr>
          <p:cNvPr id="27652" name="Picture 4"/>
          <p:cNvPicPr>
            <a:picLocks noChangeAspect="1" noChangeArrowheads="1"/>
          </p:cNvPicPr>
          <p:nvPr/>
        </p:nvPicPr>
        <p:blipFill>
          <a:blip r:embed="rId5" cstate="print"/>
          <a:srcRect r="2718"/>
          <a:stretch>
            <a:fillRect/>
          </a:stretch>
        </p:blipFill>
        <p:spPr bwMode="auto">
          <a:xfrm>
            <a:off x="5429256" y="4500570"/>
            <a:ext cx="3929090" cy="178595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Capital de Trabajo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Abigail</a:t>
            </a:r>
            <a:endParaRPr lang="es-ES_tradnl"/>
          </a:p>
        </p:txBody>
      </p:sp>
      <p:pic>
        <p:nvPicPr>
          <p:cNvPr id="25601" name="Picture 1" descr="C:\Documents and Settings\Administrador\Escritorio\respaldo\Respaldo CD's &amp; Programas\imagenes prediseñadas\MC900237109.WMF"/>
          <p:cNvPicPr>
            <a:picLocks noChangeAspect="1" noChangeArrowheads="1"/>
          </p:cNvPicPr>
          <p:nvPr/>
        </p:nvPicPr>
        <p:blipFill>
          <a:blip r:embed="rId4" cstate="print"/>
          <a:srcRect/>
          <a:stretch>
            <a:fillRect/>
          </a:stretch>
        </p:blipFill>
        <p:spPr bwMode="auto">
          <a:xfrm>
            <a:off x="785786" y="4857760"/>
            <a:ext cx="2875602" cy="1725597"/>
          </a:xfrm>
          <a:prstGeom prst="rect">
            <a:avLst/>
          </a:prstGeom>
          <a:noFill/>
        </p:spPr>
      </p:pic>
      <p:graphicFrame>
        <p:nvGraphicFramePr>
          <p:cNvPr id="10" name="9 Diagrama"/>
          <p:cNvGraphicFramePr/>
          <p:nvPr/>
        </p:nvGraphicFramePr>
        <p:xfrm>
          <a:off x="357158" y="1285860"/>
          <a:ext cx="7262842" cy="37147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Punto de Equilibrio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Karla</a:t>
            </a:r>
            <a:endParaRPr lang="es-ES_tradnl"/>
          </a:p>
        </p:txBody>
      </p:sp>
      <p:sp>
        <p:nvSpPr>
          <p:cNvPr id="15" name="14 CuadroTexto"/>
          <p:cNvSpPr txBox="1"/>
          <p:nvPr/>
        </p:nvSpPr>
        <p:spPr>
          <a:xfrm>
            <a:off x="214282" y="1000108"/>
            <a:ext cx="7429552" cy="2862322"/>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r>
              <a:rPr lang="es-ES">
                <a:ln w="18415" cmpd="sng">
                  <a:solidFill>
                    <a:srgbClr val="FFFFFF"/>
                  </a:solidFill>
                  <a:prstDash val="solid"/>
                </a:ln>
                <a:solidFill>
                  <a:srgbClr val="FFFFFF"/>
                </a:solidFill>
                <a:effectLst>
                  <a:outerShdw blurRad="63500" dir="3600000" algn="tl" rotWithShape="0">
                    <a:srgbClr val="000000">
                      <a:alpha val="70000"/>
                    </a:srgbClr>
                  </a:outerShdw>
                </a:effectLst>
              </a:rPr>
              <a:t>Es el punto en donde los ingresos totales recibidos se igualan a los costos asociados con la venta de un producto (IT = CT). </a:t>
            </a:r>
            <a:endPar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Un</a:t>
            </a:r>
            <a:r>
              <a:rPr lang="es-ES">
                <a:ln w="18415" cmpd="sng">
                  <a:solidFill>
                    <a:srgbClr val="FFFFFF"/>
                  </a:solidFill>
                  <a:prstDash val="solid"/>
                </a:ln>
                <a:solidFill>
                  <a:srgbClr val="FFFFFF"/>
                </a:solidFill>
                <a:effectLst>
                  <a:outerShdw blurRad="63500" dir="3600000" algn="tl" rotWithShape="0">
                    <a:srgbClr val="000000">
                      <a:alpha val="70000"/>
                    </a:srgbClr>
                  </a:outerShdw>
                </a:effectLst>
              </a:rPr>
              <a:t> punto de equilibrio es usado comúnmente en las empresas u organizaciones para determinar la posible rentabilidad de vender determinado producto. Para calcular el punto de equilibrio es necesario tener bien identificado el comportamiento de los costos; de otra manera es sumamente difícil determinar la ubicación de este punto.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6" name="15 Rectángulo"/>
          <p:cNvSpPr/>
          <p:nvPr/>
        </p:nvSpPr>
        <p:spPr>
          <a:xfrm>
            <a:off x="214282" y="3643314"/>
            <a:ext cx="2428892" cy="2286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Sean: </a:t>
            </a:r>
          </a:p>
          <a:p>
            <a:endPar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 IT </a:t>
            </a:r>
            <a:r>
              <a:rPr lang="es-ES" sz="1600">
                <a:ln w="18415" cmpd="sng">
                  <a:solidFill>
                    <a:srgbClr val="FFFFFF"/>
                  </a:solidFill>
                  <a:prstDash val="solid"/>
                </a:ln>
                <a:solidFill>
                  <a:srgbClr val="FFFFFF"/>
                </a:solidFill>
                <a:effectLst>
                  <a:outerShdw blurRad="63500" dir="3600000" algn="tl" rotWithShape="0">
                    <a:srgbClr val="000000">
                      <a:alpha val="70000"/>
                    </a:srgbClr>
                  </a:outerShdw>
                </a:effectLst>
              </a:rPr>
              <a:t>los ingresos </a:t>
            </a:r>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totales</a:t>
            </a:r>
          </a:p>
          <a:p>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 CT </a:t>
            </a:r>
            <a:r>
              <a:rPr lang="es-ES" sz="1600">
                <a:ln w="18415" cmpd="sng">
                  <a:solidFill>
                    <a:srgbClr val="FFFFFF"/>
                  </a:solidFill>
                  <a:prstDash val="solid"/>
                </a:ln>
                <a:solidFill>
                  <a:srgbClr val="FFFFFF"/>
                </a:solidFill>
                <a:effectLst>
                  <a:outerShdw blurRad="63500" dir="3600000" algn="tl" rotWithShape="0">
                    <a:srgbClr val="000000">
                      <a:alpha val="70000"/>
                    </a:srgbClr>
                  </a:outerShdw>
                </a:effectLst>
              </a:rPr>
              <a:t>los costos </a:t>
            </a:r>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totales</a:t>
            </a:r>
          </a:p>
          <a:p>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 P </a:t>
            </a:r>
            <a:r>
              <a:rPr lang="es-ES" sz="1600">
                <a:ln w="18415" cmpd="sng">
                  <a:solidFill>
                    <a:srgbClr val="FFFFFF"/>
                  </a:solidFill>
                  <a:prstDash val="solid"/>
                </a:ln>
                <a:solidFill>
                  <a:srgbClr val="FFFFFF"/>
                </a:solidFill>
                <a:effectLst>
                  <a:outerShdw blurRad="63500" dir="3600000" algn="tl" rotWithShape="0">
                    <a:srgbClr val="000000">
                      <a:alpha val="70000"/>
                    </a:srgbClr>
                  </a:outerShdw>
                </a:effectLst>
              </a:rPr>
              <a:t>el precio por </a:t>
            </a:r>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unidad</a:t>
            </a:r>
          </a:p>
          <a:p>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 Q </a:t>
            </a:r>
            <a:r>
              <a:rPr lang="es-ES" sz="1600">
                <a:ln w="18415" cmpd="sng">
                  <a:solidFill>
                    <a:srgbClr val="FFFFFF"/>
                  </a:solidFill>
                  <a:prstDash val="solid"/>
                </a:ln>
                <a:solidFill>
                  <a:srgbClr val="FFFFFF"/>
                </a:solidFill>
                <a:effectLst>
                  <a:outerShdw blurRad="63500" dir="3600000" algn="tl" rotWithShape="0">
                    <a:srgbClr val="000000">
                      <a:alpha val="70000"/>
                    </a:srgbClr>
                  </a:outerShdw>
                </a:effectLst>
              </a:rPr>
              <a:t>la cantidad de unidades producidas y </a:t>
            </a:r>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vendidas</a:t>
            </a:r>
          </a:p>
          <a:p>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 CF </a:t>
            </a:r>
            <a:r>
              <a:rPr lang="es-ES" sz="1600">
                <a:ln w="18415" cmpd="sng">
                  <a:solidFill>
                    <a:srgbClr val="FFFFFF"/>
                  </a:solidFill>
                  <a:prstDash val="solid"/>
                </a:ln>
                <a:solidFill>
                  <a:srgbClr val="FFFFFF"/>
                </a:solidFill>
                <a:effectLst>
                  <a:outerShdw blurRad="63500" dir="3600000" algn="tl" rotWithShape="0">
                    <a:srgbClr val="000000">
                      <a:alpha val="70000"/>
                    </a:srgbClr>
                  </a:outerShdw>
                </a:effectLst>
              </a:rPr>
              <a:t>los costos </a:t>
            </a:r>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fijos</a:t>
            </a:r>
          </a:p>
          <a:p>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 CV </a:t>
            </a:r>
            <a:r>
              <a:rPr lang="es-ES" sz="1600">
                <a:ln w="18415" cmpd="sng">
                  <a:solidFill>
                    <a:srgbClr val="FFFFFF"/>
                  </a:solidFill>
                  <a:prstDash val="solid"/>
                </a:ln>
                <a:solidFill>
                  <a:srgbClr val="FFFFFF"/>
                </a:solidFill>
                <a:effectLst>
                  <a:outerShdw blurRad="63500" dir="3600000" algn="tl" rotWithShape="0">
                    <a:srgbClr val="000000">
                      <a:alpha val="70000"/>
                    </a:srgbClr>
                  </a:outerShdw>
                </a:effectLst>
              </a:rPr>
              <a:t>los costos variables</a:t>
            </a:r>
            <a:endParaRPr lang="es-ES_tradnl" sz="16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16 Rectángulo"/>
          <p:cNvSpPr/>
          <p:nvPr/>
        </p:nvSpPr>
        <p:spPr>
          <a:xfrm>
            <a:off x="3214678" y="3857628"/>
            <a:ext cx="3929090" cy="121444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600">
                <a:ln w="18415" cmpd="sng">
                  <a:solidFill>
                    <a:srgbClr val="FFFFFF"/>
                  </a:solidFill>
                  <a:prstDash val="solid"/>
                </a:ln>
                <a:solidFill>
                  <a:srgbClr val="FFFFFF"/>
                </a:solidFill>
                <a:effectLst>
                  <a:outerShdw blurRad="63500" dir="3600000" algn="tl" rotWithShape="0">
                    <a:srgbClr val="000000">
                      <a:alpha val="70000"/>
                    </a:srgbClr>
                  </a:outerShdw>
                </a:effectLst>
              </a:rPr>
              <a:t>Si el producto puede ser vendido en mayores cantidades de las que arroja el punto de equilibrio tendremos entonces que la empresa percibirá </a:t>
            </a:r>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beneficios.</a:t>
            </a:r>
            <a:endParaRPr lang="es-ES_tradnl" sz="16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18 Rectángulo"/>
          <p:cNvSpPr/>
          <p:nvPr/>
        </p:nvSpPr>
        <p:spPr>
          <a:xfrm>
            <a:off x="3214678" y="5643578"/>
            <a:ext cx="3929090" cy="9382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600">
                <a:ln w="18415" cmpd="sng">
                  <a:solidFill>
                    <a:srgbClr val="FFFFFF"/>
                  </a:solidFill>
                  <a:prstDash val="solid"/>
                </a:ln>
                <a:solidFill>
                  <a:srgbClr val="FFFFFF"/>
                </a:solidFill>
                <a:effectLst>
                  <a:outerShdw blurRad="63500" dir="3600000" algn="tl" rotWithShape="0">
                    <a:srgbClr val="000000">
                      <a:alpha val="70000"/>
                    </a:srgbClr>
                  </a:outerShdw>
                </a:effectLst>
              </a:rPr>
              <a:t>Si por el contrario, se encuentra por debajo del punto de equilibrio, tendrá pérdidas.</a:t>
            </a:r>
            <a:endParaRPr lang="es-ES_tradnl" sz="16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12 Rectángulo redondeado">
            <a:hlinkClick r:id="rId4" action="ppaction://hlinkfile" highlightClick="1"/>
          </p:cNvPr>
          <p:cNvSpPr/>
          <p:nvPr/>
        </p:nvSpPr>
        <p:spPr>
          <a:xfrm>
            <a:off x="357158" y="6072206"/>
            <a:ext cx="2000264"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EJEMPLO</a:t>
            </a: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Estado de Resultados</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Lobo</a:t>
            </a:r>
            <a:endParaRPr lang="es-ES_tradnl"/>
          </a:p>
        </p:txBody>
      </p:sp>
      <p:sp>
        <p:nvSpPr>
          <p:cNvPr id="13" name="12 CuadroTexto"/>
          <p:cNvSpPr txBox="1"/>
          <p:nvPr/>
        </p:nvSpPr>
        <p:spPr>
          <a:xfrm>
            <a:off x="357158" y="1214422"/>
            <a:ext cx="6929486"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just"/>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El Estado de Resultados, es el instrumento que utiliza la administración de la empresa para reportar las operaciones efectuadas durante el periodo contable. De esta manera la utilidad (pérdida) se obtiene restando los gastos y/o pérdidas a los ingresos y/o ganancias.</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s-MX"/>
          </a:p>
        </p:txBody>
      </p:sp>
      <p:sp>
        <p:nvSpPr>
          <p:cNvPr id="15" name="14 Recortar rectángulo de esquina sencilla"/>
          <p:cNvSpPr/>
          <p:nvPr/>
        </p:nvSpPr>
        <p:spPr>
          <a:xfrm>
            <a:off x="357158" y="2857496"/>
            <a:ext cx="7000924" cy="1214446"/>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16" name="15 CuadroTexto"/>
          <p:cNvSpPr txBox="1"/>
          <p:nvPr/>
        </p:nvSpPr>
        <p:spPr>
          <a:xfrm>
            <a:off x="500034" y="2857496"/>
            <a:ext cx="6715172" cy="1200329"/>
          </a:xfrm>
          <a:prstGeom prst="rect">
            <a:avLst/>
          </a:prstGeom>
          <a:noFill/>
        </p:spPr>
        <p:txBody>
          <a:bodyPr wrap="square" rtlCol="0">
            <a:spAutoFit/>
          </a:bodyPr>
          <a:lstStyle/>
          <a:p>
            <a:pPr algn="just"/>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Su objetivo principal es medir u obtener una estimación de la utilidad o pérdida periódica del negocio, para permitir al analista determinar qué tanto ha mejorado dicho negocio durante un periodo de tiempo, generalmente un año, como resultado de sus operaciones.</a:t>
            </a: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17 Redondear rectángulo de esquina sencilla"/>
          <p:cNvSpPr/>
          <p:nvPr/>
        </p:nvSpPr>
        <p:spPr>
          <a:xfrm>
            <a:off x="285720" y="4214818"/>
            <a:ext cx="7143800" cy="2143140"/>
          </a:xfrm>
          <a:prstGeom prst="round1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7" name="16 CuadroTexto"/>
          <p:cNvSpPr txBox="1"/>
          <p:nvPr/>
        </p:nvSpPr>
        <p:spPr>
          <a:xfrm>
            <a:off x="357158" y="4286256"/>
            <a:ext cx="7072362" cy="2308324"/>
          </a:xfrm>
          <a:prstGeom prst="rect">
            <a:avLst/>
          </a:prstGeom>
          <a:noFill/>
        </p:spPr>
        <p:txBody>
          <a:bodyPr wrap="square" rtlCol="0">
            <a:spAutoFit/>
          </a:bodyPr>
          <a:lstStyle/>
          <a:p>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Existen dos formas:</a:t>
            </a:r>
          </a:p>
          <a:p>
            <a:pPr>
              <a:buFont typeface="Wingdings" pitchFamily="2" charset="2"/>
              <a:buChar char="ü"/>
            </a:pP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Formato de una sola resta en la cual se agrupan por un lado todos los ingresos y/o ganancias y por otro todos los gastos y/o pérdidas.</a:t>
            </a:r>
          </a:p>
          <a:p>
            <a:endPar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Wingdings" pitchFamily="2" charset="2"/>
              <a:buChar char="ü"/>
            </a:pP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 Es la más útil, y que generalmente es más usual, se presenta en un formato en el que las partidas son agrupadas según las funciones a las que pertenecen.</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s-MX"/>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Estado de Resultados</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Lobo</a:t>
            </a:r>
            <a:endParaRPr lang="es-ES_tradnl"/>
          </a:p>
        </p:txBody>
      </p:sp>
      <p:sp>
        <p:nvSpPr>
          <p:cNvPr id="10" name="9 CuadroTexto"/>
          <p:cNvSpPr txBox="1"/>
          <p:nvPr/>
        </p:nvSpPr>
        <p:spPr>
          <a:xfrm>
            <a:off x="428596" y="1142984"/>
            <a:ext cx="7072362" cy="1200329"/>
          </a:xfrm>
          <a:prstGeom prst="rect">
            <a:avLst/>
          </a:prstGeom>
          <a:noFill/>
        </p:spPr>
        <p:txBody>
          <a:bodyPr wrap="square" rtlCol="0">
            <a:spAutoFit/>
          </a:bodyPr>
          <a:lstStyle/>
          <a:p>
            <a:pPr algn="just"/>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El formato que se presenta a continuación corresponde a la segunda forma de presentación y se utiliza cuando se trata de una empresa manufacturera.  </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s-MX"/>
          </a:p>
        </p:txBody>
      </p:sp>
      <p:pic>
        <p:nvPicPr>
          <p:cNvPr id="18434" name="Picture 2"/>
          <p:cNvPicPr>
            <a:picLocks noChangeAspect="1" noChangeArrowheads="1"/>
          </p:cNvPicPr>
          <p:nvPr/>
        </p:nvPicPr>
        <p:blipFill>
          <a:blip r:embed="rId4" cstate="print"/>
          <a:srcRect l="27489" t="21679" r="30234" b="15821"/>
          <a:stretch>
            <a:fillRect/>
          </a:stretch>
        </p:blipFill>
        <p:spPr bwMode="auto">
          <a:xfrm>
            <a:off x="500034" y="2071678"/>
            <a:ext cx="5500726" cy="4572032"/>
          </a:xfrm>
          <a:prstGeom prst="rect">
            <a:avLst/>
          </a:prstGeom>
          <a:noFill/>
          <a:ln w="9525">
            <a:noFill/>
            <a:miter lim="800000"/>
            <a:headEnd/>
            <a:tailEnd/>
          </a:ln>
          <a:effectLst/>
        </p:spPr>
      </p:pic>
      <p:sp>
        <p:nvSpPr>
          <p:cNvPr id="15" name="14 Decisión">
            <a:hlinkClick r:id="rId5" action="ppaction://hlinkfile" highlightClick="1"/>
          </p:cNvPr>
          <p:cNvSpPr/>
          <p:nvPr/>
        </p:nvSpPr>
        <p:spPr>
          <a:xfrm>
            <a:off x="6500826" y="4000504"/>
            <a:ext cx="2071702" cy="114300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
        <p:nvSpPr>
          <p:cNvPr id="16" name="15 CuadroTexto"/>
          <p:cNvSpPr txBox="1"/>
          <p:nvPr/>
        </p:nvSpPr>
        <p:spPr>
          <a:xfrm>
            <a:off x="6929454" y="4357694"/>
            <a:ext cx="1285884" cy="400110"/>
          </a:xfrm>
          <a:prstGeom prst="rect">
            <a:avLst/>
          </a:prstGeom>
          <a:noFill/>
        </p:spPr>
        <p:txBody>
          <a:bodyPr wrap="square" rtlCol="0">
            <a:spAutoFit/>
          </a:bodyPr>
          <a:lstStyle/>
          <a:p>
            <a:r>
              <a:rPr lang="es-MX" sz="200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Conceptos</a:t>
            </a:r>
            <a:endParaRPr lang="es-MX"/>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 de Capital</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Lobo</a:t>
            </a:r>
            <a:endParaRPr lang="es-ES_tradnl"/>
          </a:p>
        </p:txBody>
      </p:sp>
      <p:sp>
        <p:nvSpPr>
          <p:cNvPr id="8" name="7 CuadroTexto"/>
          <p:cNvSpPr txBox="1"/>
          <p:nvPr/>
        </p:nvSpPr>
        <p:spPr>
          <a:xfrm>
            <a:off x="357158" y="1285860"/>
            <a:ext cx="7286676" cy="1200329"/>
          </a:xfrm>
          <a:prstGeom prst="rect">
            <a:avLst/>
          </a:prstGeom>
          <a:noFill/>
        </p:spPr>
        <p:txBody>
          <a:bodyPr wrap="square" rtlCol="0">
            <a:spAutoFit/>
          </a:bodyPr>
          <a:lstStyle/>
          <a:p>
            <a:pPr algn="just"/>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El costo de capital es el rendimiento requerido sobre los distintos tipos de financiamiento. Este costo puede ser explícito o implícito y ser expresado como el costo de oportunidad para una alternativa equivalente de inversión.</a:t>
            </a:r>
          </a:p>
          <a:p>
            <a:endParaRPr lang="es-MX"/>
          </a:p>
        </p:txBody>
      </p:sp>
      <p:pic>
        <p:nvPicPr>
          <p:cNvPr id="16386" name="Picture 2" descr="adquisiciones de compañías por sus trabajadores,capital de riesgo,generosidad,metáforas,negocios,pequeñas empresas,personas,sumas de dinero"/>
          <p:cNvPicPr>
            <a:picLocks noChangeAspect="1" noChangeArrowheads="1"/>
          </p:cNvPicPr>
          <p:nvPr/>
        </p:nvPicPr>
        <p:blipFill>
          <a:blip r:embed="rId4" cstate="print"/>
          <a:srcRect l="11539" t="1962" r="9999"/>
          <a:stretch>
            <a:fillRect/>
          </a:stretch>
        </p:blipFill>
        <p:spPr bwMode="auto">
          <a:xfrm>
            <a:off x="1928794" y="2428868"/>
            <a:ext cx="2857520" cy="3570474"/>
          </a:xfrm>
          <a:prstGeom prst="rect">
            <a:avLst/>
          </a:prstGeom>
          <a:ln>
            <a:noFill/>
          </a:ln>
          <a:effectLst/>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 de Capital</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Lobo</a:t>
            </a:r>
            <a:endParaRPr lang="es-ES_tradnl"/>
          </a:p>
        </p:txBody>
      </p:sp>
      <p:sp>
        <p:nvSpPr>
          <p:cNvPr id="8" name="7 CuadroTexto"/>
          <p:cNvSpPr txBox="1"/>
          <p:nvPr/>
        </p:nvSpPr>
        <p:spPr>
          <a:xfrm>
            <a:off x="357158" y="1000108"/>
            <a:ext cx="7286676" cy="2308324"/>
          </a:xfrm>
          <a:prstGeom prst="rect">
            <a:avLst/>
          </a:prstGeom>
          <a:noFill/>
        </p:spPr>
        <p:txBody>
          <a:bodyPr wrap="square" rtlCol="0">
            <a:spAutoFit/>
          </a:bodyPr>
          <a:lstStyle/>
          <a:p>
            <a:pPr algn="just"/>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Ejemplo:</a:t>
            </a:r>
          </a:p>
          <a:p>
            <a:pPr algn="just"/>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En otras palabras, el costo de capital supone la retribución que recibirán los inversores por aportar fondos a la empresa, es decir, el pago que obtendrán los accionistas y los acreedores. En el caso de los accionistas, recibirán dividendos por acción, mientras que los acreedores se beneficiarán con intereses por el monto desembolsado (por ejemplo, aportan 10.000 dólares y reciben 12.000, lo que supone un interés de 2.000 dólares por su aporte).</a:t>
            </a: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338" name="Picture 2" descr="capital de riesgo,ejecutivas,metáforas,monedas,mujeres,mujeres de negocios,negocios,personas,recaudación,recaudar dinero,solidez financiera,sumas de diner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71670" y="3071810"/>
            <a:ext cx="3357586" cy="3357586"/>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Financiamiento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500826" y="6215082"/>
            <a:ext cx="2571768" cy="369332"/>
          </a:xfrm>
          <a:prstGeom prst="rect">
            <a:avLst/>
          </a:prstGeom>
          <a:noFill/>
        </p:spPr>
        <p:txBody>
          <a:bodyPr wrap="square" rtlCol="0">
            <a:spAutoFit/>
          </a:bodyPr>
          <a:lstStyle/>
          <a:p>
            <a:pPr algn="r"/>
            <a:r>
              <a:rPr lang="es-ES_tradnl" smtClean="0"/>
              <a:t>Gabriela</a:t>
            </a:r>
            <a:endParaRPr lang="es-ES_tradnl"/>
          </a:p>
        </p:txBody>
      </p:sp>
      <p:sp>
        <p:nvSpPr>
          <p:cNvPr id="18" name="17 Rectángulo"/>
          <p:cNvSpPr/>
          <p:nvPr/>
        </p:nvSpPr>
        <p:spPr>
          <a:xfrm>
            <a:off x="142844" y="1071546"/>
            <a:ext cx="2428892" cy="578647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endParaRPr lang="es-ES" sz="1600" u="sng"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a:endParaRPr lang="es-ES" sz="1600" u="sng"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a:r>
              <a:rPr lang="es-ES" sz="1600" u="sng" smtClean="0">
                <a:ln w="18415" cmpd="sng">
                  <a:solidFill>
                    <a:srgbClr val="FFFFFF"/>
                  </a:solidFill>
                  <a:prstDash val="solid"/>
                </a:ln>
                <a:solidFill>
                  <a:srgbClr val="FFFFFF"/>
                </a:solidFill>
                <a:effectLst>
                  <a:outerShdw blurRad="63500" dir="3600000" algn="tl" rotWithShape="0">
                    <a:srgbClr val="000000">
                      <a:alpha val="70000"/>
                    </a:srgbClr>
                  </a:outerShdw>
                </a:effectLst>
              </a:rPr>
              <a:t>Según su plazo de vencimiento</a:t>
            </a:r>
          </a:p>
          <a:p>
            <a:pPr lvl="0" algn="ctr"/>
            <a:endPar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Financiación a corto plazo: es inferior a un año. Algunos ejemplos son el crédito bancario, el Línea de descuento, financiación espontánea, etc. </a:t>
            </a:r>
          </a:p>
          <a:p>
            <a:pPr algn="ctr"/>
            <a:endPar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t>Financiación a largo plazo: es superior a un año, o no existe obligación de devolución. Algunos ejemplos son las ampliaciones de capital, autofinanciación, fondos de amortización, préstamos bancarios, emisión de obligaciones, etc. </a:t>
            </a:r>
            <a:endParaRPr lang="es-MX" sz="160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ES" sz="160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MX" sz="160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Elipse"/>
          <p:cNvSpPr/>
          <p:nvPr/>
        </p:nvSpPr>
        <p:spPr>
          <a:xfrm>
            <a:off x="2643174" y="1071546"/>
            <a:ext cx="2428892"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Financiamiento</a:t>
            </a: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19 Rectángulo"/>
          <p:cNvSpPr/>
          <p:nvPr/>
        </p:nvSpPr>
        <p:spPr>
          <a:xfrm>
            <a:off x="2714612" y="2214554"/>
            <a:ext cx="2286016" cy="46434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 u="sng" smtClean="0">
                <a:ln w="18415" cmpd="sng">
                  <a:solidFill>
                    <a:srgbClr val="FFFFFF"/>
                  </a:solidFill>
                  <a:prstDash val="solid"/>
                </a:ln>
                <a:solidFill>
                  <a:srgbClr val="FFFFFF"/>
                </a:solidFill>
                <a:effectLst>
                  <a:outerShdw blurRad="63500" dir="3600000" algn="tl" rotWithShape="0">
                    <a:srgbClr val="000000">
                      <a:alpha val="70000"/>
                    </a:srgbClr>
                  </a:outerShdw>
                </a:effectLst>
              </a:rPr>
              <a:t>Según los propietarios</a:t>
            </a:r>
          </a:p>
          <a:p>
            <a:pPr lvl="0" algn="ct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Font typeface="Arial" pitchFamily="34" charset="0"/>
              <a:buChar char="•"/>
            </a:pP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 Medios de  financiación ajenos: créditos, emisión de obligaciones, etc. Forman parte del pasivo exigible, porque en algún momento deben devolverse (tienen vencimiento). </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Font typeface="Arial" pitchFamily="34" charset="0"/>
              <a:buChar char="•"/>
            </a:pP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 Medios de financiación propia: no tienen vencimiento a corto plazo.</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MX"/>
          </a:p>
        </p:txBody>
      </p:sp>
      <p:sp>
        <p:nvSpPr>
          <p:cNvPr id="21" name="20 Rectángulo"/>
          <p:cNvSpPr/>
          <p:nvPr/>
        </p:nvSpPr>
        <p:spPr>
          <a:xfrm>
            <a:off x="5143504" y="1071546"/>
            <a:ext cx="2643206" cy="578647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s-ES" u="sng" smtClean="0">
                <a:ln w="18415" cmpd="sng">
                  <a:solidFill>
                    <a:srgbClr val="FFFFFF"/>
                  </a:solidFill>
                  <a:prstDash val="solid"/>
                </a:ln>
                <a:solidFill>
                  <a:srgbClr val="FFFFFF"/>
                </a:solidFill>
                <a:effectLst>
                  <a:outerShdw blurRad="63500" dir="3600000" algn="tl" rotWithShape="0">
                    <a:srgbClr val="000000">
                      <a:alpha val="70000"/>
                    </a:srgbClr>
                  </a:outerShdw>
                </a:effectLst>
              </a:rPr>
              <a:t>Según su procedencia</a:t>
            </a:r>
          </a:p>
          <a:p>
            <a:pPr lvl="0" algn="ctr"/>
            <a:endParaRPr lang="es-MX" u="sng"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 Financiación interna: reservas, amortizaciones, etc. Son aquellos fondos que la empresa produce a través de su actividad (beneficios reinvertidos en la propia empresa). </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 Financiación externa: financiación bancaria, emisión de obligaciones, ampliaciones de capital, etc. Se caracterizan porque proceden de inversores (socios o acreedores). </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44" name="Picture 4" descr="análisis,analysis,business,currency,dinero,dólares,dollars,finance,finanzas,ganancias,gráficos,graphs,moneda,money,negocios,profits,resultados,results,sales,venta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05763" y="2428868"/>
            <a:ext cx="1238237" cy="1238237"/>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Costos de Producción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14346" y="1000108"/>
            <a:ext cx="7858180" cy="2308324"/>
          </a:xfrm>
          <a:prstGeom prst="rect">
            <a:avLst/>
          </a:prstGeom>
          <a:noFill/>
        </p:spPr>
        <p:txBody>
          <a:bodyPr wrap="square" rtlCol="0">
            <a:spAutoFit/>
          </a:bodyPr>
          <a:lstStyle/>
          <a:p>
            <a:pPr marL="360000" algn="just"/>
            <a:endPar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endParaRPr>
          </a:p>
          <a:p>
            <a:pPr marL="360000" algn="just"/>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rPr>
              <a:t>Los </a:t>
            </a:r>
            <a:r>
              <a:rPr lang="es-ES">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rPr>
              <a:t>costos de producción (también llamados costos de operación) son los gastos necesarios para mantener un proyecto, línea de procesamientos o un equipo en funcionamiento</a:t>
            </a: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rPr>
              <a:t>. </a:t>
            </a:r>
          </a:p>
          <a:p>
            <a:pPr marL="360000" algn="just"/>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endParaRPr>
          </a:p>
          <a:p>
            <a:pPr marL="360000" algn="just">
              <a:buFont typeface="Wingdings" pitchFamily="2" charset="2"/>
              <a:buChar char="ü"/>
            </a:pP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rPr>
              <a:t> La </a:t>
            </a:r>
            <a:r>
              <a:rPr lang="es-ES">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rPr>
              <a:t>diferencia entre el ingreso (por ventas y otras entradas) y el costo de producción indica el beneficio bruto.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pic>
        <p:nvPicPr>
          <p:cNvPr id="2051" name="Picture 3" descr="C:\Documents and Settings\Administrador\Escritorio\respaldo\Respaldo CD's &amp; Programas\imagenes prediseñadas\MC900229305.WMF"/>
          <p:cNvPicPr>
            <a:picLocks noChangeAspect="1" noChangeArrowheads="1"/>
          </p:cNvPicPr>
          <p:nvPr/>
        </p:nvPicPr>
        <p:blipFill>
          <a:blip r:embed="rId4" cstate="print"/>
          <a:srcRect/>
          <a:stretch>
            <a:fillRect/>
          </a:stretch>
        </p:blipFill>
        <p:spPr bwMode="auto">
          <a:xfrm>
            <a:off x="642910" y="3357562"/>
            <a:ext cx="1851024" cy="3226317"/>
          </a:xfrm>
          <a:prstGeom prst="rect">
            <a:avLst/>
          </a:prstGeom>
          <a:noFill/>
        </p:spPr>
      </p:pic>
      <p:pic>
        <p:nvPicPr>
          <p:cNvPr id="2053" name="Picture 5" descr="http://despilfarro.com/wp-content/2009/11/invertir-dolares.gif"/>
          <p:cNvPicPr>
            <a:picLocks noChangeAspect="1" noChangeArrowheads="1"/>
          </p:cNvPicPr>
          <p:nvPr/>
        </p:nvPicPr>
        <p:blipFill>
          <a:blip r:embed="rId5" cstate="print">
            <a:duotone>
              <a:schemeClr val="accent1">
                <a:shade val="45000"/>
                <a:satMod val="135000"/>
              </a:schemeClr>
              <a:prstClr val="white"/>
            </a:duotone>
            <a:lum contrast="-20000"/>
          </a:blip>
          <a:srcRect/>
          <a:stretch>
            <a:fillRect/>
          </a:stretch>
        </p:blipFill>
        <p:spPr bwMode="auto">
          <a:xfrm>
            <a:off x="4143372" y="3000372"/>
            <a:ext cx="2603792" cy="3020399"/>
          </a:xfrm>
          <a:prstGeom prst="rect">
            <a:avLst/>
          </a:prstGeom>
          <a:noFill/>
          <a:effectLst>
            <a:softEdge rad="317500"/>
          </a:effectLst>
        </p:spPr>
      </p:pic>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Gloria</a:t>
            </a:r>
            <a:endParaRPr lang="es-ES_tradnl"/>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32"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Métodos de Evaluación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Gabriela</a:t>
            </a:r>
            <a:endParaRPr lang="es-ES_tradnl"/>
          </a:p>
        </p:txBody>
      </p:sp>
      <p:graphicFrame>
        <p:nvGraphicFramePr>
          <p:cNvPr id="8" name="7 Diagrama"/>
          <p:cNvGraphicFramePr/>
          <p:nvPr/>
        </p:nvGraphicFramePr>
        <p:xfrm>
          <a:off x="214282" y="1142984"/>
          <a:ext cx="7405718" cy="4675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291" name="Picture 3" descr="amenazante,empresas,evaluar,hombres,hombres de negocios,metáforas,personas,tantea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929586" y="2285992"/>
            <a:ext cx="1143008" cy="114300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Valor Presente Neto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err="1" smtClean="0"/>
              <a:t>Victor</a:t>
            </a:r>
            <a:endParaRPr lang="es-ES_tradnl"/>
          </a:p>
        </p:txBody>
      </p:sp>
      <p:sp>
        <p:nvSpPr>
          <p:cNvPr id="8" name="7 CuadroTexto"/>
          <p:cNvSpPr txBox="1"/>
          <p:nvPr/>
        </p:nvSpPr>
        <p:spPr>
          <a:xfrm>
            <a:off x="285720" y="1142984"/>
            <a:ext cx="7429552"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El Valor Presente Neto (VPN) es el método más conocido a la hora de evaluar proyectos de inversión a largo plazo.  El Valor Presente Neto permite determinar si una inversión cumple con el objetivo básico financiero: MAXIMIZAR la inversión.  El Valor Presente Neto permite determinar si dicha inversión puede incrementar o reducir el valor de las </a:t>
            </a:r>
            <a:r>
              <a:rPr lang="es-MX"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PyMES</a:t>
            </a:r>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9 CuadroTexto"/>
          <p:cNvSpPr txBox="1"/>
          <p:nvPr/>
        </p:nvSpPr>
        <p:spPr>
          <a:xfrm>
            <a:off x="285720" y="2857496"/>
            <a:ext cx="7358114"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 Ese cambio en el valor estimado puede ser positivo, negativo o continuar igual.  Si es positivo significará que el valor de la firma tendrá un incremento equivalente al monto del Valor Presente Neto.  Si es negativo quiere decir que la firma reducirá su riqueza en el valor que arroje el VPN.  Si el resultado del VPN es cero, la empresa no modificará el monto de su valor.</a:t>
            </a: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4" name="Picture 2" descr="bolsas,inversiones,mercados de valores,negocios,textos,valores"/>
          <p:cNvPicPr>
            <a:picLocks noChangeAspect="1" noChangeArrowheads="1"/>
          </p:cNvPicPr>
          <p:nvPr/>
        </p:nvPicPr>
        <p:blipFill>
          <a:blip r:embed="rId4" cstate="print"/>
          <a:srcRect l="2308" t="11538" r="3076" b="7692"/>
          <a:stretch>
            <a:fillRect/>
          </a:stretch>
        </p:blipFill>
        <p:spPr bwMode="auto">
          <a:xfrm>
            <a:off x="7858148" y="2285992"/>
            <a:ext cx="1214414" cy="1036695"/>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Valor Presente Neto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8" name="7 CuadroTexto"/>
          <p:cNvSpPr txBox="1"/>
          <p:nvPr/>
        </p:nvSpPr>
        <p:spPr>
          <a:xfrm>
            <a:off x="6143636" y="6215082"/>
            <a:ext cx="2571768" cy="369332"/>
          </a:xfrm>
          <a:prstGeom prst="rect">
            <a:avLst/>
          </a:prstGeom>
          <a:noFill/>
        </p:spPr>
        <p:txBody>
          <a:bodyPr wrap="square" rtlCol="0">
            <a:spAutoFit/>
          </a:bodyPr>
          <a:lstStyle/>
          <a:p>
            <a:pPr algn="r"/>
            <a:r>
              <a:rPr lang="es-ES_tradnl" err="1" smtClean="0"/>
              <a:t>Victor</a:t>
            </a:r>
            <a:endParaRPr lang="es-ES_tradnl"/>
          </a:p>
        </p:txBody>
      </p:sp>
      <p:sp>
        <p:nvSpPr>
          <p:cNvPr id="10" name="9 CuadroTexto"/>
          <p:cNvSpPr txBox="1"/>
          <p:nvPr/>
        </p:nvSpPr>
        <p:spPr>
          <a:xfrm>
            <a:off x="285720" y="1071546"/>
            <a:ext cx="7572428" cy="2862322"/>
          </a:xfrm>
          <a:prstGeom prst="rect">
            <a:avLst/>
          </a:prstGeom>
          <a:noFill/>
        </p:spPr>
        <p:txBody>
          <a:bodyPr wrap="square" rtlCol="0">
            <a:spAutoFit/>
          </a:bodyPr>
          <a:lstStyle/>
          <a:p>
            <a:pPr algn="just"/>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Si la tasa de descuento se incrementa al 20% el VPN para los proyectos daría $-154 y $179 para el proyecto A y para el proyecto B respectivamente.  Si la tasa de descuento equivale al 5% los VPN de lo proyectos se incrementarían a $278 para el proyecto A y a $659 para el proyecto B. Lo anterior quiere decir que la tasa de descuento es inversamente proporcional al valor del VPN (por favor, comprueben lo anterior). Esta sensibilización en la tasa de descuento permite construir un perfil del VPN para cada proyecto, lo cual se convierte en un mecanismo muy importante para la toma de decisiones a la hora de presentarse cambios en las tasas de interés.  En la gráfica siguiente se mostrará el perfil del VPN  para A y B.</a:t>
            </a: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5" name="Picture 1"/>
          <p:cNvPicPr>
            <a:picLocks noChangeAspect="1" noChangeArrowheads="1"/>
          </p:cNvPicPr>
          <p:nvPr/>
        </p:nvPicPr>
        <p:blipFill>
          <a:blip r:embed="rId4" cstate="print"/>
          <a:srcRect l="38434" t="36133" r="25878" b="23828"/>
          <a:stretch>
            <a:fillRect/>
          </a:stretch>
        </p:blipFill>
        <p:spPr bwMode="auto">
          <a:xfrm>
            <a:off x="2428860" y="3929042"/>
            <a:ext cx="4643470" cy="2928958"/>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Punto de Equilibrio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err="1" smtClean="0"/>
              <a:t>Anahi</a:t>
            </a:r>
            <a:endParaRPr lang="es-ES_tradnl"/>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Punto de Equilibrio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err="1" smtClean="0"/>
              <a:t>Anahi</a:t>
            </a:r>
            <a:endParaRPr lang="es-ES_tradnl"/>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Punto de Equilibrio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err="1" smtClean="0"/>
              <a:t>Anahi</a:t>
            </a:r>
            <a:endParaRPr lang="es-ES_tradnl"/>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Valor Futuro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Michael</a:t>
            </a:r>
            <a:endParaRPr lang="es-ES_tradnl"/>
          </a:p>
        </p:txBody>
      </p:sp>
      <p:sp>
        <p:nvSpPr>
          <p:cNvPr id="10" name="9 CuadroTexto"/>
          <p:cNvSpPr txBox="1"/>
          <p:nvPr/>
        </p:nvSpPr>
        <p:spPr>
          <a:xfrm>
            <a:off x="214282" y="1000108"/>
            <a:ext cx="7429552" cy="1477328"/>
          </a:xfrm>
          <a:prstGeom prst="rect">
            <a:avLst/>
          </a:prstGeom>
          <a:noFill/>
        </p:spPr>
        <p:txBody>
          <a:bodyPr wrap="square" rtlCol="0">
            <a:spAutoFit/>
          </a:bodyPr>
          <a:lstStyle/>
          <a:p>
            <a:pPr marL="360000" algn="just"/>
            <a:endPar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endParaRPr>
          </a:p>
          <a:p>
            <a:pPr algn="just"/>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El valor de una suma de dinero actual en una fecha futura, basándose en un tipo de interés apropiado y el número de años hasta que llegue esa fecha futura. El valor futuro, suponiendo un sistema de interés compuesto anual.</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pic>
        <p:nvPicPr>
          <p:cNvPr id="2050" name="Picture 2" descr="C:\Users\Julio Gil\Downloads\MC900070873.WMF"/>
          <p:cNvPicPr>
            <a:picLocks noChangeAspect="1" noChangeArrowheads="1"/>
          </p:cNvPicPr>
          <p:nvPr/>
        </p:nvPicPr>
        <p:blipFill>
          <a:blip r:embed="rId4" cstate="print"/>
          <a:srcRect/>
          <a:stretch>
            <a:fillRect/>
          </a:stretch>
        </p:blipFill>
        <p:spPr bwMode="auto">
          <a:xfrm>
            <a:off x="1142976" y="2571744"/>
            <a:ext cx="5786478" cy="328712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Valor Futuro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286512" y="6215082"/>
            <a:ext cx="2571768" cy="369332"/>
          </a:xfrm>
          <a:prstGeom prst="rect">
            <a:avLst/>
          </a:prstGeom>
          <a:noFill/>
        </p:spPr>
        <p:txBody>
          <a:bodyPr wrap="square" rtlCol="0">
            <a:spAutoFit/>
          </a:bodyPr>
          <a:lstStyle/>
          <a:p>
            <a:pPr algn="r"/>
            <a:r>
              <a:rPr lang="es-ES_tradnl" smtClean="0"/>
              <a:t>Michael</a:t>
            </a:r>
            <a:endParaRPr lang="es-ES_tradnl"/>
          </a:p>
        </p:txBody>
      </p:sp>
      <p:sp>
        <p:nvSpPr>
          <p:cNvPr id="8" name="7 CuadroTexto"/>
          <p:cNvSpPr txBox="1"/>
          <p:nvPr/>
        </p:nvSpPr>
        <p:spPr>
          <a:xfrm>
            <a:off x="0" y="1000108"/>
            <a:ext cx="7858148" cy="59093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Fórmula para calcular el valor futuro de una cantidad:</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VF = M (1 + i)^n</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Dónde:</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VF = Valor Futuro</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M = Monto a invertir</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i = Interés</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N = Número de periodos</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Aplicando ésta fórmula, con los siguientes valores ficticios, se resolvería así:</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Valores Ficticios</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M = 10,000</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i = 10%</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n = 1 año</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Sustituyendo:</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Valor Futuro = 10,000 (1 + 0.10) 1</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        = 10,000 (1.10) 1</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        = 10,000 (1.10)</a:t>
            </a:r>
            <a:b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   VF = 11,000</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El valor final después de invertir 10,000 pesos durante un año a una tasa de interés del 10% es de 11,000 pesos.</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s-MX"/>
          </a:p>
        </p:txBody>
      </p:sp>
      <p:pic>
        <p:nvPicPr>
          <p:cNvPr id="10" name="Picture 4" descr="C:\Users\Julio Gil\Downloads\MC900289971.WMF"/>
          <p:cNvPicPr>
            <a:picLocks noChangeAspect="1" noChangeArrowheads="1"/>
          </p:cNvPicPr>
          <p:nvPr/>
        </p:nvPicPr>
        <p:blipFill>
          <a:blip r:embed="rId4" cstate="print"/>
          <a:srcRect/>
          <a:stretch>
            <a:fillRect/>
          </a:stretch>
        </p:blipFill>
        <p:spPr bwMode="auto">
          <a:xfrm>
            <a:off x="7858148" y="2143116"/>
            <a:ext cx="1357322" cy="1643074"/>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 Beneficio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Michael</a:t>
            </a:r>
            <a:endParaRPr lang="es-ES_tradnl"/>
          </a:p>
        </p:txBody>
      </p:sp>
      <p:sp>
        <p:nvSpPr>
          <p:cNvPr id="8" name="7 CuadroTexto"/>
          <p:cNvSpPr txBox="1"/>
          <p:nvPr/>
        </p:nvSpPr>
        <p:spPr>
          <a:xfrm>
            <a:off x="214282" y="1000108"/>
            <a:ext cx="7429552" cy="2031325"/>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El costo-beneficio es una lógica o razonamiento basado en el principio de obtener los mayores y mejores resultados al menor esfuerzo invertido, tanto por eficiencia técnica como por motivación humana. Se supone que todos los hechos y actos pueden evaluarse bajo esta lógica, aquellos dónde los beneficios superan el coste son exitosos, caso contrario fracasan.</a:t>
            </a:r>
            <a:endPar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pic>
        <p:nvPicPr>
          <p:cNvPr id="4099" name="Picture 3" descr="C:\Users\Julio Gil\Downloads\MC900019360.WMF"/>
          <p:cNvPicPr>
            <a:picLocks noChangeAspect="1" noChangeArrowheads="1"/>
          </p:cNvPicPr>
          <p:nvPr/>
        </p:nvPicPr>
        <p:blipFill>
          <a:blip r:embed="rId4" cstate="print"/>
          <a:srcRect/>
          <a:stretch>
            <a:fillRect/>
          </a:stretch>
        </p:blipFill>
        <p:spPr bwMode="auto">
          <a:xfrm>
            <a:off x="4929190" y="2786058"/>
            <a:ext cx="2714644" cy="2914740"/>
          </a:xfrm>
          <a:prstGeom prst="rect">
            <a:avLst/>
          </a:prstGeom>
          <a:noFill/>
        </p:spPr>
      </p:pic>
      <p:pic>
        <p:nvPicPr>
          <p:cNvPr id="4100" name="Picture 4" descr="C:\Users\Julio Gil\Downloads\MC900336183.WMF"/>
          <p:cNvPicPr>
            <a:picLocks noChangeAspect="1" noChangeArrowheads="1"/>
          </p:cNvPicPr>
          <p:nvPr/>
        </p:nvPicPr>
        <p:blipFill>
          <a:blip r:embed="rId5" cstate="print"/>
          <a:srcRect/>
          <a:stretch>
            <a:fillRect/>
          </a:stretch>
        </p:blipFill>
        <p:spPr bwMode="auto">
          <a:xfrm>
            <a:off x="357158" y="3214686"/>
            <a:ext cx="3563938" cy="33528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 Beneficio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Michael</a:t>
            </a:r>
            <a:endParaRPr lang="es-ES_tradnl"/>
          </a:p>
        </p:txBody>
      </p:sp>
      <p:graphicFrame>
        <p:nvGraphicFramePr>
          <p:cNvPr id="8" name="7 Diagrama"/>
          <p:cNvGraphicFramePr/>
          <p:nvPr/>
        </p:nvGraphicFramePr>
        <p:xfrm>
          <a:off x="0" y="1071546"/>
          <a:ext cx="7620000" cy="5643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Redondear rectángulo de esquina sencilla">
            <a:hlinkClick r:id="rId9" action="ppaction://hlinkfile" highlightClick="1"/>
          </p:cNvPr>
          <p:cNvSpPr/>
          <p:nvPr/>
        </p:nvSpPr>
        <p:spPr>
          <a:xfrm>
            <a:off x="7286644" y="5429264"/>
            <a:ext cx="1571636" cy="500066"/>
          </a:xfrm>
          <a:prstGeom prst="round1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Ejemplo</a:t>
            </a: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smtClean="0"/>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Costos de Producción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14346" y="1000108"/>
            <a:ext cx="7858180" cy="1754326"/>
          </a:xfrm>
          <a:prstGeom prst="rect">
            <a:avLst/>
          </a:prstGeom>
          <a:noFill/>
        </p:spPr>
        <p:txBody>
          <a:bodyPr wrap="square" rtlCol="0">
            <a:spAutoFit/>
          </a:bodyPr>
          <a:lstStyle/>
          <a:p>
            <a:pPr marL="360000" algn="just"/>
            <a:endParaRPr lang="es-ES" b="1">
              <a:solidFill>
                <a:schemeClr val="bg1"/>
              </a:solidFill>
              <a:latin typeface="Calibri" pitchFamily="34" charset="0"/>
              <a:cs typeface="Arial" pitchFamily="34" charset="0"/>
            </a:endParaRPr>
          </a:p>
          <a:p>
            <a:pPr marL="360000" algn="just">
              <a:buFont typeface="Wingdings" pitchFamily="2" charset="2"/>
              <a:buChar char="ü"/>
            </a:pP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 Esto </a:t>
            </a:r>
            <a:r>
              <a:rPr lang="es-ES">
                <a:ln w="18415" cmpd="sng">
                  <a:solidFill>
                    <a:srgbClr val="FFFFFF"/>
                  </a:solidFill>
                  <a:prstDash val="solid"/>
                </a:ln>
                <a:solidFill>
                  <a:srgbClr val="FFFFFF"/>
                </a:solidFill>
                <a:effectLst>
                  <a:outerShdw blurRad="63500" dir="3600000" algn="tl" rotWithShape="0">
                    <a:srgbClr val="000000">
                      <a:alpha val="70000"/>
                    </a:srgbClr>
                  </a:outerShdw>
                </a:effectLst>
              </a:rPr>
              <a:t>significa que el destino económico </a:t>
            </a: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de </a:t>
            </a:r>
            <a:r>
              <a:rPr lang="es-ES">
                <a:ln w="18415" cmpd="sng">
                  <a:solidFill>
                    <a:srgbClr val="FFFFFF"/>
                  </a:solidFill>
                  <a:prstDash val="solid"/>
                </a:ln>
                <a:solidFill>
                  <a:srgbClr val="FFFFFF"/>
                </a:solidFill>
                <a:effectLst>
                  <a:outerShdw blurRad="63500" dir="3600000" algn="tl" rotWithShape="0">
                    <a:srgbClr val="000000">
                      <a:alpha val="70000"/>
                    </a:srgbClr>
                  </a:outerShdw>
                </a:effectLst>
              </a:rPr>
              <a:t>una empresa esta asociado con: el ingreso </a:t>
            </a:r>
            <a:r>
              <a:rPr lang="es-ES" b="1">
                <a:solidFill>
                  <a:srgbClr val="FFFF00"/>
                </a:solidFill>
                <a:effectLst>
                  <a:outerShdw blurRad="38100" dist="38100" dir="2700000" algn="tl">
                    <a:srgbClr val="000000">
                      <a:alpha val="43137"/>
                    </a:srgbClr>
                  </a:outerShdw>
                </a:effectLst>
              </a:rPr>
              <a:t>(por ejemplo, los bienes vendidos en el mercado y el precio obtenido) y el costo de producción de los bienes vendidos</a:t>
            </a:r>
            <a:r>
              <a:rPr lang="es-ES" b="1" smtClean="0">
                <a:solidFill>
                  <a:srgbClr val="FFFF00"/>
                </a:solidFill>
                <a:effectLst>
                  <a:outerShdw blurRad="38100" dist="38100" dir="2700000" algn="tl">
                    <a:srgbClr val="000000">
                      <a:alpha val="43137"/>
                    </a:srgbClr>
                  </a:outerShdw>
                </a:effectLst>
              </a:rPr>
              <a:t>.</a:t>
            </a:r>
          </a:p>
          <a:p>
            <a:pPr marL="360000" algn="just"/>
            <a:endParaRPr lang="es-ES" b="1">
              <a:solidFill>
                <a:srgbClr val="FFFF00"/>
              </a:solidFill>
              <a:effectLst>
                <a:outerShdw blurRad="38100" dist="38100" dir="2700000" algn="tl">
                  <a:srgbClr val="000000">
                    <a:alpha val="43137"/>
                  </a:srgbClr>
                </a:outerShdw>
              </a:effectLst>
              <a:latin typeface="+mj-lt"/>
              <a:cs typeface="Segoe UI" pitchFamily="34" charset="0"/>
            </a:endParaRPr>
          </a:p>
          <a:p>
            <a:pPr marL="360000" algn="just"/>
            <a:endParaRPr lang="es-ES_tradnl" b="1">
              <a:solidFill>
                <a:schemeClr val="bg1"/>
              </a:solidFill>
              <a:effectLst>
                <a:outerShdw blurRad="38100" dist="38100" dir="2700000" algn="tl">
                  <a:srgbClr val="000000">
                    <a:alpha val="43137"/>
                  </a:srgbClr>
                </a:outerShdw>
              </a:effectLst>
              <a:latin typeface="+mj-lt"/>
              <a:cs typeface="Segoe UI" pitchFamily="34" charset="0"/>
            </a:endParaRPr>
          </a:p>
        </p:txBody>
      </p:sp>
      <p:graphicFrame>
        <p:nvGraphicFramePr>
          <p:cNvPr id="10" name="9 Diagrama"/>
          <p:cNvGraphicFramePr/>
          <p:nvPr/>
        </p:nvGraphicFramePr>
        <p:xfrm>
          <a:off x="642910" y="2285992"/>
          <a:ext cx="5786478" cy="3857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2 CuadroTexto"/>
          <p:cNvSpPr txBox="1"/>
          <p:nvPr/>
        </p:nvSpPr>
        <p:spPr>
          <a:xfrm>
            <a:off x="6143636" y="6215082"/>
            <a:ext cx="2571768" cy="369332"/>
          </a:xfrm>
          <a:prstGeom prst="rect">
            <a:avLst/>
          </a:prstGeom>
          <a:noFill/>
        </p:spPr>
        <p:txBody>
          <a:bodyPr wrap="square" rtlCol="0">
            <a:spAutoFit/>
          </a:bodyPr>
          <a:lstStyle/>
          <a:p>
            <a:pPr algn="r"/>
            <a:r>
              <a:rPr lang="es-ES_tradnl" smtClean="0"/>
              <a:t>Gloria</a:t>
            </a:r>
            <a:endParaRPr lang="es-ES_tradnl"/>
          </a:p>
        </p:txBody>
      </p:sp>
      <p:pic>
        <p:nvPicPr>
          <p:cNvPr id="20482" name="Picture 2" descr="C:\Documents and Settings\Administrador\Escritorio\respaldo\Respaldo CD's &amp; Programas\imagenes prediseñadas\MM900336741.GIF"/>
          <p:cNvPicPr>
            <a:picLocks noChangeAspect="1" noChangeArrowheads="1" noCrop="1"/>
          </p:cNvPicPr>
          <p:nvPr/>
        </p:nvPicPr>
        <p:blipFill>
          <a:blip r:embed="rId9" cstate="print"/>
          <a:srcRect/>
          <a:stretch>
            <a:fillRect/>
          </a:stretch>
        </p:blipFill>
        <p:spPr bwMode="auto">
          <a:xfrm>
            <a:off x="8067705" y="2071678"/>
            <a:ext cx="790575" cy="1076325"/>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Periodo de Recuperación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err="1" smtClean="0"/>
              <a:t>Jesus</a:t>
            </a:r>
            <a:endParaRPr lang="es-ES_tradnl"/>
          </a:p>
        </p:txBody>
      </p:sp>
      <p:sp>
        <p:nvSpPr>
          <p:cNvPr id="8" name="7 CuadroTexto"/>
          <p:cNvSpPr txBox="1"/>
          <p:nvPr/>
        </p:nvSpPr>
        <p:spPr>
          <a:xfrm>
            <a:off x="214282" y="1000108"/>
            <a:ext cx="7429552" cy="2308324"/>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Este método de Evaluación de Proyectos indica el Plazo en que la Inversión original se recupera con las Utilidades futuras.</a:t>
            </a:r>
            <a:endPar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El principio en que se basa este método es que, en tanto más corto sea el plazo de recuperación y mayor la duración del proyecto, mayor será el Beneficio que se obtenga. El periodo de recuperación se calcula mediante la siguiente fórmula.</a:t>
            </a:r>
            <a:endPar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pic>
        <p:nvPicPr>
          <p:cNvPr id="2050" name="Picture 2" descr="C:\Documents and Settings\Administrator\My Documents\Downloads\MC900071276.WMF"/>
          <p:cNvPicPr>
            <a:picLocks noChangeAspect="1" noChangeArrowheads="1"/>
          </p:cNvPicPr>
          <p:nvPr/>
        </p:nvPicPr>
        <p:blipFill>
          <a:blip r:embed="rId4" cstate="print"/>
          <a:srcRect/>
          <a:stretch>
            <a:fillRect/>
          </a:stretch>
        </p:blipFill>
        <p:spPr bwMode="auto">
          <a:xfrm>
            <a:off x="1547664" y="3212976"/>
            <a:ext cx="4376774" cy="2852191"/>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Periodo de Recuperación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err="1" smtClean="0"/>
              <a:t>Jesus</a:t>
            </a:r>
            <a:endParaRPr lang="es-ES_tradnl"/>
          </a:p>
        </p:txBody>
      </p:sp>
      <p:sp>
        <p:nvSpPr>
          <p:cNvPr id="13" name="Rectangle 12"/>
          <p:cNvSpPr/>
          <p:nvPr/>
        </p:nvSpPr>
        <p:spPr>
          <a:xfrm>
            <a:off x="0" y="1340768"/>
            <a:ext cx="2483768" cy="551723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Existen diversos métodos o modelos de valoración o evaluación del período de recuperación de la inversión. Se dividen básicamente entre métodos estáticos y métodos dinámicos.</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Los métodos estáticos son los siguientes</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El Período de Recuperación (</a:t>
            </a: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Pay</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back estático).</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El Flujo Neto de Caja (Cash-</a:t>
            </a: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Flow</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estático).</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La Tasa de Rendimiento Contable.</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lowchart: Terminator 7"/>
          <p:cNvSpPr/>
          <p:nvPr/>
        </p:nvSpPr>
        <p:spPr>
          <a:xfrm>
            <a:off x="2411760" y="1124744"/>
            <a:ext cx="2448272" cy="720080"/>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Para qué sirve?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2627784" y="2060848"/>
            <a:ext cx="2088232" cy="352839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período de recuperación de la inversión, es el número de años que la organización tarda en recuperar la inversión en un determinado proyecto. Es utilizado para medir la viabilidad de un proyecto.</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4932040" y="1268760"/>
            <a:ext cx="2664296" cy="432048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Usos: </a:t>
            </a:r>
          </a:p>
          <a:p>
            <a:pPr>
              <a:buFont typeface="Arial" pitchFamily="34" charset="0"/>
              <a:buChar char="•"/>
            </a:pP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 </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fácil de calcular y aplicar.</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 </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barato, por eso se emplea en la actualidad para evaluar decisiones de pequeños gastos de capital cuando el costo de los otros métodos de evaluación de </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proyectos.</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 </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útil para las organizaciones con escasa disponibilidad de efectivo.</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Documents and Settings\Administrator\My Documents\Downloads\MC900233229.WMF"/>
          <p:cNvPicPr>
            <a:picLocks noChangeAspect="1" noChangeArrowheads="1"/>
          </p:cNvPicPr>
          <p:nvPr/>
        </p:nvPicPr>
        <p:blipFill>
          <a:blip r:embed="rId4" cstate="print"/>
          <a:srcRect/>
          <a:stretch>
            <a:fillRect/>
          </a:stretch>
        </p:blipFill>
        <p:spPr bwMode="auto">
          <a:xfrm>
            <a:off x="7840038" y="2132856"/>
            <a:ext cx="1303962" cy="13304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Periodo de Recuperación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err="1" smtClean="0"/>
              <a:t>Jesus</a:t>
            </a:r>
            <a:endParaRPr lang="es-ES_tradnl"/>
          </a:p>
        </p:txBody>
      </p:sp>
      <p:graphicFrame>
        <p:nvGraphicFramePr>
          <p:cNvPr id="8" name="Diagram 7"/>
          <p:cNvGraphicFramePr/>
          <p:nvPr/>
        </p:nvGraphicFramePr>
        <p:xfrm>
          <a:off x="323528" y="1124744"/>
          <a:ext cx="7296472"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dirty="0"/>
              <a:t>	</a:t>
            </a: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Comparación de Alternativas</a:t>
            </a:r>
            <a:endParaRPr lang="es-ES_trad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err="1" smtClean="0"/>
              <a:t>Jesus</a:t>
            </a:r>
            <a:endParaRPr lang="es-ES_tradnl"/>
          </a:p>
        </p:txBody>
      </p:sp>
      <p:sp>
        <p:nvSpPr>
          <p:cNvPr id="8" name="TextBox 7"/>
          <p:cNvSpPr txBox="1"/>
          <p:nvPr/>
        </p:nvSpPr>
        <p:spPr>
          <a:xfrm>
            <a:off x="395536" y="1196752"/>
            <a:ext cx="7200800" cy="1754326"/>
          </a:xfrm>
          <a:prstGeom prst="rect">
            <a:avLst/>
          </a:prstGeom>
          <a:noFill/>
        </p:spPr>
        <p:txBody>
          <a:bodyPr wrap="square" rtlCol="0">
            <a:spAutoFit/>
          </a:bodyPr>
          <a:lstStyle/>
          <a:p>
            <a:pPr algn="just"/>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mejor decisión siempre esta basada en la combinación de alternativas, permisibles, que maximicen el beneficio del inversionista. La gama de decisiones que se pueden tomar, al comparar alternativas, depende del tipo de alternativas a que nos enfrentemos; considerando entre ellas alternativas independientes, mutuamente excluyentes y contingentes.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539552" y="2708920"/>
            <a:ext cx="7056784" cy="6480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selección de la mejor alternativa de inversión se ve influenciada tanto por le monto de la inversión, como por le horizonte de planeación.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C:\Documents and Settings\Administrator\My Documents\Downloads\MC900215198.WMF"/>
          <p:cNvPicPr>
            <a:picLocks noChangeAspect="1" noChangeArrowheads="1"/>
          </p:cNvPicPr>
          <p:nvPr/>
        </p:nvPicPr>
        <p:blipFill>
          <a:blip r:embed="rId4" cstate="print"/>
          <a:srcRect/>
          <a:stretch>
            <a:fillRect/>
          </a:stretch>
        </p:blipFill>
        <p:spPr bwMode="auto">
          <a:xfrm>
            <a:off x="2483768" y="3645024"/>
            <a:ext cx="2582863" cy="2528887"/>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dirty="0"/>
              <a:t>	</a:t>
            </a: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Comparación de Alternativas</a:t>
            </a:r>
            <a:endParaRPr lang="es-ES_trad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dirty="0" err="1" smtClean="0"/>
              <a:t>Jose</a:t>
            </a:r>
            <a:r>
              <a:rPr lang="es-ES_tradnl" dirty="0" smtClean="0"/>
              <a:t> Armando</a:t>
            </a:r>
            <a:endParaRPr lang="es-ES_tradnl" dirty="0"/>
          </a:p>
        </p:txBody>
      </p:sp>
      <p:graphicFrame>
        <p:nvGraphicFramePr>
          <p:cNvPr id="8" name="Diagram 7"/>
          <p:cNvGraphicFramePr/>
          <p:nvPr/>
        </p:nvGraphicFramePr>
        <p:xfrm>
          <a:off x="323528" y="1052736"/>
          <a:ext cx="7632848" cy="5805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ounded Rectangle 9"/>
          <p:cNvSpPr/>
          <p:nvPr/>
        </p:nvSpPr>
        <p:spPr>
          <a:xfrm>
            <a:off x="611560" y="1268760"/>
            <a:ext cx="3960440"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Alternativas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dirty="0"/>
              <a:t>	</a:t>
            </a: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Selección de Alternativas 	</a:t>
            </a:r>
            <a:endParaRPr lang="es-ES_trad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0" name="Rounded Rectangle 9"/>
          <p:cNvSpPr/>
          <p:nvPr/>
        </p:nvSpPr>
        <p:spPr>
          <a:xfrm>
            <a:off x="611560" y="1124744"/>
            <a:ext cx="6840760" cy="64807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 debe seleccionar la que genere el mayor beneficio, de acuerdo a los siguientes casos: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5" name="Diagram 14"/>
          <p:cNvGraphicFramePr/>
          <p:nvPr/>
        </p:nvGraphicFramePr>
        <p:xfrm>
          <a:off x="0" y="1916832"/>
          <a:ext cx="7812360" cy="4941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CuadroTexto"/>
          <p:cNvSpPr txBox="1"/>
          <p:nvPr/>
        </p:nvSpPr>
        <p:spPr>
          <a:xfrm>
            <a:off x="7596336" y="6165304"/>
            <a:ext cx="1547664" cy="369332"/>
          </a:xfrm>
          <a:prstGeom prst="rect">
            <a:avLst/>
          </a:prstGeom>
          <a:solidFill>
            <a:srgbClr val="FFFF00"/>
          </a:solidFill>
        </p:spPr>
        <p:txBody>
          <a:bodyPr wrap="square" rtlCol="0">
            <a:spAutoFit/>
          </a:bodyPr>
          <a:lstStyle/>
          <a:p>
            <a:pPr algn="r"/>
            <a:r>
              <a:rPr lang="es-ES_tradnl" dirty="0" err="1" smtClean="0"/>
              <a:t>Jose</a:t>
            </a:r>
            <a:r>
              <a:rPr lang="es-ES_tradnl" dirty="0" smtClean="0"/>
              <a:t> Armando</a:t>
            </a:r>
            <a:endParaRPr lang="es-ES_tradnl" dirty="0"/>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dirty="0"/>
              <a:t>	</a:t>
            </a: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Definición de Alternativas</a:t>
            </a:r>
            <a:endParaRPr lang="es-ES_trad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dirty="0" err="1" smtClean="0"/>
              <a:t>Jose</a:t>
            </a:r>
            <a:r>
              <a:rPr lang="es-ES_tradnl" dirty="0" smtClean="0"/>
              <a:t> Armando</a:t>
            </a:r>
            <a:endParaRPr lang="es-ES_tradnl" dirty="0"/>
          </a:p>
        </p:txBody>
      </p:sp>
      <p:sp>
        <p:nvSpPr>
          <p:cNvPr id="13" name="TextBox 12"/>
          <p:cNvSpPr txBox="1"/>
          <p:nvPr/>
        </p:nvSpPr>
        <p:spPr>
          <a:xfrm>
            <a:off x="179512" y="1340768"/>
            <a:ext cx="7632848" cy="1477328"/>
          </a:xfrm>
          <a:prstGeom prst="rect">
            <a:avLst/>
          </a:prstGeom>
          <a:noFill/>
        </p:spPr>
        <p:txBody>
          <a:bodyPr wrap="square" rtlCol="0">
            <a:spAutoFit/>
          </a:bodyPr>
          <a:lstStyle/>
          <a:p>
            <a:pPr algn="just" fontAlgn="base"/>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Cuando uno habla de alternativa se está refiriendo a la situación de optar o de elegir entre dos cosas diferentes o dos posibilidades de acción.</a:t>
            </a:r>
          </a:p>
          <a:p>
            <a:pPr algn="just" fontAlgn="base"/>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Generalmente, cuando se expresa una alternativa se emplea la conjunción o, que hace las veces de nexo conector entre las dos cuestiones o posibilidades.</a:t>
            </a:r>
          </a:p>
          <a:p>
            <a:pPr algn="just"/>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C:\Documents and Settings\Administrator\My Documents\Downloads\MC900197622.WMF"/>
          <p:cNvPicPr>
            <a:picLocks noChangeAspect="1" noChangeArrowheads="1"/>
          </p:cNvPicPr>
          <p:nvPr/>
        </p:nvPicPr>
        <p:blipFill>
          <a:blip r:embed="rId4" cstate="print"/>
          <a:srcRect/>
          <a:stretch>
            <a:fillRect/>
          </a:stretch>
        </p:blipFill>
        <p:spPr bwMode="auto">
          <a:xfrm>
            <a:off x="1907704" y="2780928"/>
            <a:ext cx="3773488" cy="3427413"/>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dirty="0"/>
              <a:t>	</a:t>
            </a: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Análisis Incremental</a:t>
            </a:r>
            <a:endParaRPr lang="es-ES_trad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dirty="0" smtClean="0"/>
              <a:t>Juan Pablo</a:t>
            </a:r>
            <a:endParaRPr lang="es-ES_tradnl" dirty="0"/>
          </a:p>
        </p:txBody>
      </p:sp>
      <p:sp>
        <p:nvSpPr>
          <p:cNvPr id="13" name="TextBox 12"/>
          <p:cNvSpPr txBox="1"/>
          <p:nvPr/>
        </p:nvSpPr>
        <p:spPr>
          <a:xfrm>
            <a:off x="179512" y="1340768"/>
            <a:ext cx="7632848" cy="1477328"/>
          </a:xfrm>
          <a:prstGeom prst="rect">
            <a:avLst/>
          </a:prstGeom>
          <a:noFill/>
        </p:spPr>
        <p:txBody>
          <a:bodyPr wrap="square" rtlCol="0">
            <a:spAutoFit/>
          </a:bodyPr>
          <a:lstStyle/>
          <a:p>
            <a:pPr algn="just"/>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Los beneficios esperados como resultado de la optimización en el proceso con cada una de las opciones pueden analizarse de dos maneras: considerando las ganancias marginales con respecto a la situación actual, o bien con respecto a la opción a la cual se optimiza.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descr="C:\Documents and Settings\Administrator\My Documents\Downloads\MC900157005.WMF"/>
          <p:cNvPicPr>
            <a:picLocks noChangeAspect="1" noChangeArrowheads="1"/>
          </p:cNvPicPr>
          <p:nvPr/>
        </p:nvPicPr>
        <p:blipFill>
          <a:blip r:embed="rId4" cstate="print"/>
          <a:srcRect/>
          <a:stretch>
            <a:fillRect/>
          </a:stretch>
        </p:blipFill>
        <p:spPr bwMode="auto">
          <a:xfrm>
            <a:off x="2339752" y="3140968"/>
            <a:ext cx="2696393" cy="282516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dirty="0"/>
              <a:t>	</a:t>
            </a: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Análisis Incremental</a:t>
            </a:r>
            <a:endParaRPr lang="es-ES_trad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dirty="0" smtClean="0"/>
              <a:t>Juan Pablo</a:t>
            </a:r>
            <a:endParaRPr lang="es-ES_tradnl" dirty="0"/>
          </a:p>
        </p:txBody>
      </p:sp>
      <p:sp>
        <p:nvSpPr>
          <p:cNvPr id="13" name="TextBox 12"/>
          <p:cNvSpPr txBox="1"/>
          <p:nvPr/>
        </p:nvSpPr>
        <p:spPr>
          <a:xfrm>
            <a:off x="179512" y="1340768"/>
            <a:ext cx="7632848" cy="1200329"/>
          </a:xfrm>
          <a:prstGeom prst="rect">
            <a:avLst/>
          </a:prstGeom>
          <a:noFill/>
        </p:spPr>
        <p:txBody>
          <a:bodyPr wrap="square" rtlCol="0">
            <a:sp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Esto quiere </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decir por ejemplo, que </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 en una opción B se adicionan equipos a los que ya se habían previsto en otra opción A, entonces los beneficios de la opción B pueden analizarse con las ganancias marginales obtenidas sobre la opción A.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Snip Diagonal Corner Rectangle 16"/>
          <p:cNvSpPr/>
          <p:nvPr/>
        </p:nvSpPr>
        <p:spPr>
          <a:xfrm>
            <a:off x="395536" y="2348880"/>
            <a:ext cx="7344816" cy="1512168"/>
          </a:xfrm>
          <a:prstGeom prst="snip2Diag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smtClean="0"/>
              <a:t>                                </a:t>
            </a:r>
            <a:endParaRPr lang="en-US" dirty="0" smtClean="0"/>
          </a:p>
          <a:p>
            <a:pPr algn="ctr"/>
            <a:endParaRPr lang="en-US" dirty="0"/>
          </a:p>
        </p:txBody>
      </p:sp>
      <p:grpSp>
        <p:nvGrpSpPr>
          <p:cNvPr id="16" name="Group 15"/>
          <p:cNvGrpSpPr/>
          <p:nvPr/>
        </p:nvGrpSpPr>
        <p:grpSpPr>
          <a:xfrm>
            <a:off x="0" y="2650492"/>
            <a:ext cx="2808312" cy="4207508"/>
            <a:chOff x="2483768" y="2650492"/>
            <a:chExt cx="2808312" cy="4207508"/>
          </a:xfrm>
        </p:grpSpPr>
        <p:sp>
          <p:nvSpPr>
            <p:cNvPr id="15" name="Oval 14"/>
            <p:cNvSpPr/>
            <p:nvPr/>
          </p:nvSpPr>
          <p:spPr>
            <a:xfrm>
              <a:off x="3779912" y="4221088"/>
              <a:ext cx="288032" cy="432048"/>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Documents and Settings\Administrator\My Documents\Downloads\MP90044325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83768" y="2650492"/>
              <a:ext cx="2808312" cy="4207508"/>
            </a:xfrm>
            <a:prstGeom prst="rect">
              <a:avLst/>
            </a:prstGeom>
            <a:noFill/>
          </p:spPr>
        </p:pic>
      </p:grpSp>
      <p:sp>
        <p:nvSpPr>
          <p:cNvPr id="18" name="TextBox 17"/>
          <p:cNvSpPr txBox="1"/>
          <p:nvPr/>
        </p:nvSpPr>
        <p:spPr>
          <a:xfrm>
            <a:off x="2123728" y="2348880"/>
            <a:ext cx="5472608" cy="1477328"/>
          </a:xfrm>
          <a:prstGeom prst="rect">
            <a:avLst/>
          </a:prstGeom>
          <a:noFill/>
        </p:spPr>
        <p:txBody>
          <a:bodyPr wrap="square" rtlCol="0">
            <a:sp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Esta técnica de análisis es más adecuada para decidir entre opciones que tienen una secuencia determinada, pues permiten considerar si una opción se justifica o no al descontar los beneficios que ya se habían logrado con las opciones precedentes.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dirty="0"/>
              <a:t>	</a:t>
            </a:r>
            <a:r>
              <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Reemplazo de Equipo</a:t>
            </a:r>
            <a:endParaRPr lang="es-ES_trad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285720" y="1000108"/>
            <a:ext cx="7358114" cy="646331"/>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algn="just"/>
            <a:endParaRPr lang="es-ES_tradnl">
              <a:solidFill>
                <a:schemeClr val="bg1"/>
              </a:solidFill>
              <a:effectLst>
                <a:outerShdw blurRad="38100" dist="38100" dir="2700000" algn="tl">
                  <a:srgbClr val="000000">
                    <a:alpha val="43137"/>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dirty="0" smtClean="0"/>
              <a:t>Juan Pablo</a:t>
            </a:r>
            <a:endParaRPr lang="es-ES_tradnl" dirty="0"/>
          </a:p>
        </p:txBody>
      </p:sp>
      <p:graphicFrame>
        <p:nvGraphicFramePr>
          <p:cNvPr id="16" name="Diagram 15"/>
          <p:cNvGraphicFramePr/>
          <p:nvPr/>
        </p:nvGraphicFramePr>
        <p:xfrm>
          <a:off x="288032" y="1196752"/>
          <a:ext cx="7596336" cy="5661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descr="C:\Documents and Settings\Administrator\My Documents\Downloads\MC900435993.WMF"/>
          <p:cNvPicPr>
            <a:picLocks noChangeAspect="1" noChangeArrowheads="1"/>
          </p:cNvPicPr>
          <p:nvPr/>
        </p:nvPicPr>
        <p:blipFill>
          <a:blip r:embed="rId9" cstate="print">
            <a:duotone>
              <a:schemeClr val="accent1">
                <a:shade val="45000"/>
                <a:satMod val="135000"/>
              </a:schemeClr>
              <a:prstClr val="white"/>
            </a:duotone>
          </a:blip>
          <a:srcRect l="7547" t="4101" r="5662" b="5683"/>
          <a:stretch>
            <a:fillRect/>
          </a:stretch>
        </p:blipFill>
        <p:spPr bwMode="auto">
          <a:xfrm>
            <a:off x="4932040" y="980728"/>
            <a:ext cx="2088232" cy="1997439"/>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 b="1"/>
              <a:t> </a:t>
            </a:r>
            <a:endParaRPr lang="es-ES" b="1" smtClean="0"/>
          </a:p>
          <a:p>
            <a:r>
              <a:rPr lang="es-ES" b="1"/>
              <a:t>	</a:t>
            </a: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Elementos </a:t>
            </a:r>
            <a:r>
              <a:rPr lang="es-ES">
                <a:ln w="18415" cmpd="sng">
                  <a:solidFill>
                    <a:srgbClr val="FFFFFF"/>
                  </a:solidFill>
                  <a:prstDash val="solid"/>
                </a:ln>
                <a:solidFill>
                  <a:srgbClr val="FFFFFF"/>
                </a:solidFill>
                <a:effectLst>
                  <a:outerShdw blurRad="63500" dir="3600000" algn="tl" rotWithShape="0">
                    <a:srgbClr val="000000">
                      <a:alpha val="70000"/>
                    </a:srgbClr>
                  </a:outerShdw>
                </a:effectLst>
              </a:rPr>
              <a:t>del costo de </a:t>
            </a: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producción</a:t>
            </a:r>
            <a:endParaRPr lang="es-ES_tradnl"/>
          </a:p>
          <a:p>
            <a:endParaRPr lang="es-ES_tradnl"/>
          </a:p>
        </p:txBody>
      </p:sp>
      <p:sp>
        <p:nvSpPr>
          <p:cNvPr id="14" name="13 CuadroTexto"/>
          <p:cNvSpPr txBox="1"/>
          <p:nvPr/>
        </p:nvSpPr>
        <p:spPr>
          <a:xfrm>
            <a:off x="6286512" y="6345816"/>
            <a:ext cx="2571768" cy="369332"/>
          </a:xfrm>
          <a:prstGeom prst="rect">
            <a:avLst/>
          </a:prstGeom>
          <a:noFill/>
        </p:spPr>
        <p:txBody>
          <a:bodyPr wrap="square" rtlCol="0">
            <a:spAutoFit/>
          </a:bodyPr>
          <a:lstStyle/>
          <a:p>
            <a:pPr algn="r"/>
            <a:r>
              <a:rPr lang="es-ES_tradnl" smtClean="0"/>
              <a:t>Gloria</a:t>
            </a:r>
            <a:endParaRPr lang="es-ES_tradnl"/>
          </a:p>
        </p:txBody>
      </p:sp>
      <p:sp>
        <p:nvSpPr>
          <p:cNvPr id="16" name="15 Rectángulo"/>
          <p:cNvSpPr/>
          <p:nvPr/>
        </p:nvSpPr>
        <p:spPr>
          <a:xfrm>
            <a:off x="2928926" y="1071546"/>
            <a:ext cx="2786050" cy="17145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Materia Prima</a:t>
            </a:r>
          </a:p>
          <a:p>
            <a:pPr algn="ctr">
              <a:buFontTx/>
              <a:buChar char="-"/>
            </a:pP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 Directa</a:t>
            </a:r>
          </a:p>
          <a:p>
            <a:pPr algn="ctr">
              <a:buFontTx/>
              <a:buChar char="-"/>
            </a:pPr>
            <a:r>
              <a:rPr lang="es-ES_tradnl">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Indirecta</a:t>
            </a:r>
          </a:p>
        </p:txBody>
      </p:sp>
      <p:sp>
        <p:nvSpPr>
          <p:cNvPr id="15" name="14 Rectángulo"/>
          <p:cNvSpPr/>
          <p:nvPr/>
        </p:nvSpPr>
        <p:spPr>
          <a:xfrm>
            <a:off x="285720" y="4429132"/>
            <a:ext cx="2857520" cy="207170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Costos Indirectos</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16 Flecha derecha"/>
          <p:cNvSpPr/>
          <p:nvPr/>
        </p:nvSpPr>
        <p:spPr>
          <a:xfrm rot="12816366">
            <a:off x="1379199" y="3020570"/>
            <a:ext cx="147934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18" name="17 Flecha abajo"/>
          <p:cNvSpPr/>
          <p:nvPr/>
        </p:nvSpPr>
        <p:spPr>
          <a:xfrm>
            <a:off x="1071538" y="2786058"/>
            <a:ext cx="500066" cy="15001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19" name="18 Flecha derecha"/>
          <p:cNvSpPr/>
          <p:nvPr/>
        </p:nvSpPr>
        <p:spPr>
          <a:xfrm rot="8328870" flipH="1">
            <a:off x="5714517" y="2891704"/>
            <a:ext cx="1587819"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20" name="19 Flecha abajo"/>
          <p:cNvSpPr/>
          <p:nvPr/>
        </p:nvSpPr>
        <p:spPr>
          <a:xfrm>
            <a:off x="7072330" y="2500306"/>
            <a:ext cx="500066" cy="15001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21" name="20 Flecha abajo"/>
          <p:cNvSpPr/>
          <p:nvPr/>
        </p:nvSpPr>
        <p:spPr>
          <a:xfrm>
            <a:off x="4071934" y="2847972"/>
            <a:ext cx="500066" cy="7239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pic>
        <p:nvPicPr>
          <p:cNvPr id="19458" name="Picture 2" descr="C:\Documents and Settings\Administrador\Escritorio\respaldo\Respaldo CD's &amp; Programas\imagenes prediseñadas\MC900060195.WMF"/>
          <p:cNvPicPr>
            <a:picLocks noChangeAspect="1" noChangeArrowheads="1"/>
          </p:cNvPicPr>
          <p:nvPr/>
        </p:nvPicPr>
        <p:blipFill>
          <a:blip r:embed="rId4" cstate="print"/>
          <a:srcRect/>
          <a:stretch>
            <a:fillRect/>
          </a:stretch>
        </p:blipFill>
        <p:spPr bwMode="auto">
          <a:xfrm>
            <a:off x="6500826" y="1071546"/>
            <a:ext cx="1214446" cy="1246859"/>
          </a:xfrm>
          <a:prstGeom prst="rect">
            <a:avLst/>
          </a:prstGeom>
          <a:noFill/>
        </p:spPr>
      </p:pic>
      <p:sp>
        <p:nvSpPr>
          <p:cNvPr id="22" name="21 Rectángulo"/>
          <p:cNvSpPr/>
          <p:nvPr/>
        </p:nvSpPr>
        <p:spPr>
          <a:xfrm>
            <a:off x="5500694" y="4071942"/>
            <a:ext cx="2786050" cy="228601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Mano de Obra</a:t>
            </a:r>
          </a:p>
          <a:p>
            <a:pPr algn="ctr">
              <a:buFontTx/>
              <a:buChar char="-"/>
            </a:pP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Directa</a:t>
            </a:r>
          </a:p>
          <a:p>
            <a:pPr algn="ctr">
              <a:buFontTx/>
              <a:buChar char="-"/>
            </a:pPr>
            <a:r>
              <a:rPr lang="es-ES_tradnl">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Indirecta</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9459" name="Picture 3" descr="C:\Documents and Settings\Administrador\Escritorio\respaldo\Respaldo CD's &amp; Programas\imagenes prediseñadas\MM900336765.GIF"/>
          <p:cNvPicPr>
            <a:picLocks noChangeAspect="1" noChangeArrowheads="1" noCrop="1"/>
          </p:cNvPicPr>
          <p:nvPr/>
        </p:nvPicPr>
        <p:blipFill>
          <a:blip r:embed="rId5" cstate="print"/>
          <a:srcRect/>
          <a:stretch>
            <a:fillRect/>
          </a:stretch>
        </p:blipFill>
        <p:spPr bwMode="auto">
          <a:xfrm>
            <a:off x="8167717" y="2285999"/>
            <a:ext cx="619125" cy="1000125"/>
          </a:xfrm>
          <a:prstGeom prst="rect">
            <a:avLst/>
          </a:prstGeom>
          <a:noFill/>
        </p:spPr>
      </p:pic>
      <p:pic>
        <p:nvPicPr>
          <p:cNvPr id="19460" name="Picture 4" descr="C:\Documents and Settings\Administrador\Escritorio\respaldo\Respaldo CD's &amp; Programas\imagenes prediseñadas\MM900236329.GIF"/>
          <p:cNvPicPr>
            <a:picLocks noChangeAspect="1" noChangeArrowheads="1" noCrop="1"/>
          </p:cNvPicPr>
          <p:nvPr/>
        </p:nvPicPr>
        <p:blipFill>
          <a:blip r:embed="rId6" cstate="print"/>
          <a:srcRect/>
          <a:stretch>
            <a:fillRect/>
          </a:stretch>
        </p:blipFill>
        <p:spPr bwMode="auto">
          <a:xfrm>
            <a:off x="1142976" y="1285860"/>
            <a:ext cx="642942" cy="1363037"/>
          </a:xfrm>
          <a:prstGeom prst="rect">
            <a:avLst/>
          </a:prstGeom>
          <a:noFill/>
        </p:spPr>
      </p:pic>
      <p:sp>
        <p:nvSpPr>
          <p:cNvPr id="10" name="9 Rectángulo redondeado"/>
          <p:cNvSpPr/>
          <p:nvPr/>
        </p:nvSpPr>
        <p:spPr>
          <a:xfrm>
            <a:off x="2714612" y="3643314"/>
            <a:ext cx="3286148" cy="22860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Elementos del Costo de Producción:</a:t>
            </a:r>
            <a:b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z="1600" b="1" smtClean="0">
                <a:solidFill>
                  <a:schemeClr val="tx1"/>
                </a:solidFill>
              </a:rPr>
              <a:t>La fabricación implica la conversión de materiales en producto terminados gracias al esfuerzo de los trabajadores y al uso de la planta de producción.</a:t>
            </a:r>
            <a:endParaRPr lang="es-ES_tradnl" b="1" smtClean="0">
              <a:ln w="18415" cmpd="sng">
                <a:solidFill>
                  <a:srgbClr val="FFFFFF"/>
                </a:solidFill>
                <a:prstDash val="solid"/>
              </a:ln>
              <a:solidFill>
                <a:schemeClr val="tx1"/>
              </a:solidFill>
            </a:endParaRPr>
          </a:p>
          <a:p>
            <a:pPr algn="ctr"/>
            <a:endPar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b="1" smtClean="0"/>
              <a:t>	</a:t>
            </a:r>
            <a:r>
              <a:rPr lang="es-MX"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Costos </a:t>
            </a:r>
            <a:r>
              <a:rPr lang="es-MX">
                <a:ln w="18415" cmpd="sng">
                  <a:solidFill>
                    <a:srgbClr val="FFFFFF"/>
                  </a:solidFill>
                  <a:prstDash val="solid"/>
                </a:ln>
                <a:solidFill>
                  <a:srgbClr val="FFFFFF"/>
                </a:solidFill>
                <a:effectLst>
                  <a:outerShdw blurRad="63500" dir="3600000" algn="tl" rotWithShape="0">
                    <a:srgbClr val="000000">
                      <a:alpha val="70000"/>
                    </a:srgbClr>
                  </a:outerShdw>
                </a:effectLst>
              </a:rPr>
              <a:t>de administración</a:t>
            </a:r>
            <a:endParaRPr lang="es-ES_tradnl"/>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Víctor</a:t>
            </a:r>
            <a:endParaRPr lang="es-ES_tradnl"/>
          </a:p>
        </p:txBody>
      </p:sp>
      <p:pic>
        <p:nvPicPr>
          <p:cNvPr id="18434" name="Picture 2" descr="C:\Documents and Settings\Administrador\Escritorio\respaldo\Respaldo CD's &amp; Programas\imagenes prediseñadas\MC900197729.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2786050" y="4359055"/>
            <a:ext cx="3071834" cy="2498945"/>
          </a:xfrm>
          <a:prstGeom prst="rect">
            <a:avLst/>
          </a:prstGeom>
          <a:noFill/>
        </p:spPr>
      </p:pic>
      <p:graphicFrame>
        <p:nvGraphicFramePr>
          <p:cNvPr id="10" name="9 Diagrama"/>
          <p:cNvGraphicFramePr/>
          <p:nvPr/>
        </p:nvGraphicFramePr>
        <p:xfrm>
          <a:off x="95272" y="1142984"/>
          <a:ext cx="7620000" cy="55007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Costos Financieros</a:t>
            </a:r>
          </a:p>
        </p:txBody>
      </p:sp>
      <p:sp>
        <p:nvSpPr>
          <p:cNvPr id="12" name="11 CuadroTexto"/>
          <p:cNvSpPr txBox="1"/>
          <p:nvPr/>
        </p:nvSpPr>
        <p:spPr>
          <a:xfrm>
            <a:off x="214282" y="1000108"/>
            <a:ext cx="7429552" cy="1477328"/>
          </a:xfrm>
          <a:prstGeom prst="rect">
            <a:avLst/>
          </a:prstGeom>
          <a:noFill/>
        </p:spPr>
        <p:txBody>
          <a:bodyPr wrap="square" rtlCol="0">
            <a:spAutoFit/>
          </a:bodyPr>
          <a:lstStyle/>
          <a:p>
            <a:pPr marL="360000" algn="just"/>
            <a:endPar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endParaRPr>
          </a:p>
          <a:p>
            <a:pPr algn="just">
              <a:defRPr/>
            </a:pPr>
            <a:r>
              <a:rPr lang="es-MX">
                <a:ln w="18415" cmpd="sng">
                  <a:solidFill>
                    <a:srgbClr val="FFFFFF"/>
                  </a:solidFill>
                  <a:prstDash val="solid"/>
                </a:ln>
                <a:solidFill>
                  <a:srgbClr val="FFFFFF"/>
                </a:solidFill>
                <a:effectLst>
                  <a:outerShdw blurRad="63500" dir="3600000" algn="tl" rotWithShape="0">
                    <a:srgbClr val="000000">
                      <a:alpha val="70000"/>
                    </a:srgbClr>
                  </a:outerShdw>
                </a:effectLst>
              </a:rPr>
              <a:t>Son las retribuciones que se deben pagar como consecuencia de la necesidad de contar con fondos para mantener en el tiempo activos que permitan el funcionamiento operativo de la compañía. Dichos activos requieren financiamiento, y así existen terceros (acreedores) o propietarios (dueños).</a:t>
            </a: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Abigail</a:t>
            </a:r>
            <a:endParaRPr lang="es-ES_tradnl"/>
          </a:p>
        </p:txBody>
      </p:sp>
      <p:pic>
        <p:nvPicPr>
          <p:cNvPr id="21506" name="Picture 2" descr="C:\Documents and Settings\Administrador\Escritorio\respaldo\Respaldo CD's &amp; Programas\imagenes prediseñadas\MC900200039.WMF"/>
          <p:cNvPicPr>
            <a:picLocks noChangeAspect="1" noChangeArrowheads="1"/>
          </p:cNvPicPr>
          <p:nvPr/>
        </p:nvPicPr>
        <p:blipFill>
          <a:blip r:embed="rId4" cstate="print"/>
          <a:srcRect/>
          <a:stretch>
            <a:fillRect/>
          </a:stretch>
        </p:blipFill>
        <p:spPr bwMode="auto">
          <a:xfrm>
            <a:off x="2000232" y="3000372"/>
            <a:ext cx="3643338" cy="3130596"/>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Inversión Total Inicial</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142908" y="1000108"/>
            <a:ext cx="7858180" cy="1200329"/>
          </a:xfrm>
          <a:prstGeom prst="rect">
            <a:avLst/>
          </a:prstGeom>
          <a:noFill/>
        </p:spPr>
        <p:txBody>
          <a:bodyPr wrap="square" rtlCol="0">
            <a:spAutoFit/>
          </a:bodyPr>
          <a:lstStyle/>
          <a:p>
            <a:pPr marL="360000" algn="just"/>
            <a:endParaRPr lang="es-ES" b="1" smtClean="0">
              <a:solidFill>
                <a:schemeClr val="bg1"/>
              </a:solidFill>
              <a:effectLst>
                <a:outerShdw blurRad="38100" dist="38100" dir="2700000" algn="tl">
                  <a:srgbClr val="000000">
                    <a:alpha val="43137"/>
                  </a:srgbClr>
                </a:outerShdw>
              </a:effectLst>
              <a:latin typeface="Calibri" pitchFamily="34" charset="0"/>
              <a:cs typeface="Arial" pitchFamily="34" charset="0"/>
            </a:endParaRPr>
          </a:p>
          <a:p>
            <a:pPr marL="360000" algn="just"/>
            <a:r>
              <a:rPr lang="es-ES">
                <a:ln w="18415" cmpd="sng">
                  <a:solidFill>
                    <a:srgbClr val="FFFFFF"/>
                  </a:solidFill>
                  <a:prstDash val="solid"/>
                </a:ln>
                <a:solidFill>
                  <a:srgbClr val="FFFFFF"/>
                </a:solidFill>
                <a:effectLst>
                  <a:outerShdw blurRad="63500" dir="3600000" algn="tl" rotWithShape="0">
                    <a:srgbClr val="000000">
                      <a:alpha val="70000"/>
                    </a:srgbClr>
                  </a:outerShdw>
                </a:effectLst>
              </a:rPr>
              <a:t>La inversión inicial comprende la adquisición de todos los activos fijos o tangibles y diferidos o intangibles necesarios para iniciar las operaciones de la empresa, con excepción del capital de </a:t>
            </a:r>
            <a:r>
              <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rPr>
              <a:t>trabajo.</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Ramón</a:t>
            </a:r>
            <a:endParaRPr lang="es-ES_tradnl"/>
          </a:p>
        </p:txBody>
      </p:sp>
      <p:pic>
        <p:nvPicPr>
          <p:cNvPr id="37890" name="Picture 2" descr="http://www.definicionabc.com/wp-content/uploads/Inversi%C3%B3n.jpg"/>
          <p:cNvPicPr>
            <a:picLocks noChangeAspect="1" noChangeArrowheads="1"/>
          </p:cNvPicPr>
          <p:nvPr/>
        </p:nvPicPr>
        <p:blipFill>
          <a:blip r:embed="rId4" cstate="print">
            <a:duotone>
              <a:schemeClr val="accent1">
                <a:shade val="45000"/>
                <a:satMod val="135000"/>
              </a:schemeClr>
              <a:prstClr val="white"/>
            </a:duotone>
            <a:lum bright="-10000" contrast="-20000"/>
          </a:blip>
          <a:srcRect/>
          <a:stretch>
            <a:fillRect/>
          </a:stretch>
        </p:blipFill>
        <p:spPr bwMode="auto">
          <a:xfrm>
            <a:off x="1142976" y="2500306"/>
            <a:ext cx="5357850" cy="3568329"/>
          </a:xfrm>
          <a:prstGeom prst="rect">
            <a:avLst/>
          </a:prstGeom>
          <a:noFill/>
          <a:effectLst>
            <a:softEdge rad="635000"/>
          </a:effectLst>
        </p:spPr>
      </p:pic>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Inversión Total Inicial</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Ramón</a:t>
            </a:r>
            <a:endParaRPr lang="es-ES_tradnl"/>
          </a:p>
        </p:txBody>
      </p:sp>
      <p:graphicFrame>
        <p:nvGraphicFramePr>
          <p:cNvPr id="13" name="12 Diagrama"/>
          <p:cNvGraphicFramePr/>
          <p:nvPr/>
        </p:nvGraphicFramePr>
        <p:xfrm>
          <a:off x="0" y="1000108"/>
          <a:ext cx="7786710" cy="5572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5841" name="Picture 1" descr="C:\Documents and Settings\Administrador\Escritorio\respaldo\Respaldo CD's &amp; Programas\imagenes prediseñadas\MC900104542.WMF"/>
          <p:cNvPicPr>
            <a:picLocks noChangeAspect="1" noChangeArrowheads="1"/>
          </p:cNvPicPr>
          <p:nvPr/>
        </p:nvPicPr>
        <p:blipFill>
          <a:blip r:embed="rId9" cstate="print"/>
          <a:srcRect/>
          <a:stretch>
            <a:fillRect/>
          </a:stretch>
        </p:blipFill>
        <p:spPr bwMode="auto">
          <a:xfrm>
            <a:off x="7886703" y="2214554"/>
            <a:ext cx="1257297" cy="1250714"/>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dor\Escritorio\plantilla itson.jpg"/>
          <p:cNvPicPr>
            <a:picLocks noChangeAspect="1" noChangeArrowheads="1"/>
          </p:cNvPicPr>
          <p:nvPr/>
        </p:nvPicPr>
        <p:blipFill>
          <a:blip r:embed="rId3" cstate="print"/>
          <a:srcRect/>
          <a:stretch>
            <a:fillRect/>
          </a:stretch>
        </p:blipFill>
        <p:spPr bwMode="auto">
          <a:xfrm>
            <a:off x="0" y="-102504"/>
            <a:ext cx="9144032" cy="6960504"/>
          </a:xfrm>
          <a:prstGeom prst="rect">
            <a:avLst/>
          </a:prstGeom>
          <a:noFill/>
        </p:spPr>
      </p:pic>
      <p:sp>
        <p:nvSpPr>
          <p:cNvPr id="9" name="8 Recortar rectángulo de esquina diagonal"/>
          <p:cNvSpPr/>
          <p:nvPr/>
        </p:nvSpPr>
        <p:spPr>
          <a:xfrm>
            <a:off x="-214346" y="-214338"/>
            <a:ext cx="8072494" cy="1214446"/>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a:p>
        </p:txBody>
      </p:sp>
      <p:sp>
        <p:nvSpPr>
          <p:cNvPr id="6" name="5 CuadroTexto"/>
          <p:cNvSpPr txBox="1"/>
          <p:nvPr/>
        </p:nvSpPr>
        <p:spPr>
          <a:xfrm>
            <a:off x="142876" y="-23178"/>
            <a:ext cx="7929586" cy="523220"/>
          </a:xfrm>
          <a:prstGeom prst="rect">
            <a:avLst/>
          </a:prstGeom>
          <a:noFill/>
        </p:spPr>
        <p:txBody>
          <a:bodyPr wrap="square" rtlCol="0">
            <a:spAutoFit/>
          </a:bodyPr>
          <a:lstStyle/>
          <a:p>
            <a:r>
              <a:rPr lang="es-ES_tradnl"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DETERMINACIÓN DE COSTOS</a:t>
            </a:r>
            <a:endParaRPr lang="es-ES_tradnl"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sp>
        <p:nvSpPr>
          <p:cNvPr id="11" name="10 Rectángulo"/>
          <p:cNvSpPr/>
          <p:nvPr/>
        </p:nvSpPr>
        <p:spPr>
          <a:xfrm>
            <a:off x="-500098" y="500042"/>
            <a:ext cx="8358246" cy="2857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ES_tradnl"/>
              <a:t>	</a:t>
            </a:r>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rPr>
              <a:t>Depreciación</a:t>
            </a:r>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CuadroTexto"/>
          <p:cNvSpPr txBox="1"/>
          <p:nvPr/>
        </p:nvSpPr>
        <p:spPr>
          <a:xfrm>
            <a:off x="6143636" y="6215082"/>
            <a:ext cx="2571768" cy="369332"/>
          </a:xfrm>
          <a:prstGeom prst="rect">
            <a:avLst/>
          </a:prstGeom>
          <a:noFill/>
        </p:spPr>
        <p:txBody>
          <a:bodyPr wrap="square" rtlCol="0">
            <a:spAutoFit/>
          </a:bodyPr>
          <a:lstStyle/>
          <a:p>
            <a:pPr algn="r"/>
            <a:r>
              <a:rPr lang="es-ES_tradnl" smtClean="0"/>
              <a:t>Manuel</a:t>
            </a:r>
            <a:endParaRPr lang="es-ES_tradnl"/>
          </a:p>
        </p:txBody>
      </p:sp>
      <p:sp>
        <p:nvSpPr>
          <p:cNvPr id="12" name="11 CuadroTexto"/>
          <p:cNvSpPr txBox="1"/>
          <p:nvPr/>
        </p:nvSpPr>
        <p:spPr>
          <a:xfrm>
            <a:off x="285720" y="1000108"/>
            <a:ext cx="7572428" cy="2862322"/>
          </a:xfrm>
          <a:prstGeom prst="rect">
            <a:avLst/>
          </a:prstGeom>
          <a:noFill/>
        </p:spPr>
        <p:txBody>
          <a:bodyPr wrap="square" rtlCol="0">
            <a:spAutoFit/>
          </a:bodyPr>
          <a:lstStyle/>
          <a:p>
            <a:pPr marL="360000" algn="just"/>
            <a:endParaRPr lang="es-E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pitchFamily="34" charset="0"/>
            </a:endParaRPr>
          </a:p>
          <a:p>
            <a:pPr algn="just"/>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La depreciación es la disminución del valor de propiedad de un activo fijo, producido por el paso del tiempo, desgaste por uso, el desuso, insuficiencia técnica, obsolescencia u otros factores de carácter operativo, tecnológico, tributario, etc.</a:t>
            </a:r>
          </a:p>
          <a:p>
            <a:pPr algn="just"/>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a:p>
            <a:pPr algn="just"/>
            <a:r>
              <a:rPr lang="es-ES_tradnl"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rPr>
              <a:t>Método de la línea recta: Se basa en el supuesto que la depreciación es una función de tiempo y no del uso.</a:t>
            </a:r>
          </a:p>
          <a:p>
            <a:pPr algn="just"/>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a:p>
            <a:pPr algn="just"/>
            <a:endParaRPr lang="es-ES_tradnl">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Segoe UI" pitchFamily="34" charset="0"/>
            </a:endParaRPr>
          </a:p>
        </p:txBody>
      </p:sp>
      <p:pic>
        <p:nvPicPr>
          <p:cNvPr id="33793" name="Picture 1" descr="C:\Documents and Settings\Administrador\Escritorio\respaldo\Respaldo CD's &amp; Programas\imagenes prediseñadas\MC900436996.WMF"/>
          <p:cNvPicPr>
            <a:picLocks noChangeAspect="1" noChangeArrowheads="1"/>
          </p:cNvPicPr>
          <p:nvPr/>
        </p:nvPicPr>
        <p:blipFill>
          <a:blip r:embed="rId4" cstate="print"/>
          <a:srcRect/>
          <a:stretch>
            <a:fillRect/>
          </a:stretch>
        </p:blipFill>
        <p:spPr bwMode="auto">
          <a:xfrm>
            <a:off x="2500298" y="3357562"/>
            <a:ext cx="2714644" cy="2719390"/>
          </a:xfrm>
          <a:prstGeom prst="rect">
            <a:avLst/>
          </a:prstGeom>
          <a:noFill/>
        </p:spPr>
      </p:pic>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TotalTime>
  <Words>2483</Words>
  <Application>Microsoft Office PowerPoint</Application>
  <PresentationFormat>On-screen Show (4:3)</PresentationFormat>
  <Paragraphs>325</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Administrator</cp:lastModifiedBy>
  <cp:revision>127</cp:revision>
  <dcterms:created xsi:type="dcterms:W3CDTF">2012-03-07T19:01:12Z</dcterms:created>
  <dcterms:modified xsi:type="dcterms:W3CDTF">2012-03-08T15:24:07Z</dcterms:modified>
</cp:coreProperties>
</file>