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74" r:id="rId5"/>
    <p:sldId id="275" r:id="rId6"/>
    <p:sldId id="276" r:id="rId7"/>
    <p:sldId id="260" r:id="rId8"/>
    <p:sldId id="271" r:id="rId9"/>
    <p:sldId id="272" r:id="rId10"/>
    <p:sldId id="273" r:id="rId11"/>
    <p:sldId id="261" r:id="rId12"/>
    <p:sldId id="267" r:id="rId13"/>
    <p:sldId id="269" r:id="rId14"/>
    <p:sldId id="270" r:id="rId15"/>
    <p:sldId id="262" r:id="rId16"/>
    <p:sldId id="277" r:id="rId17"/>
    <p:sldId id="290" r:id="rId18"/>
    <p:sldId id="263" r:id="rId19"/>
    <p:sldId id="278" r:id="rId20"/>
    <p:sldId id="279" r:id="rId21"/>
    <p:sldId id="280" r:id="rId22"/>
    <p:sldId id="281" r:id="rId23"/>
    <p:sldId id="264" r:id="rId24"/>
    <p:sldId id="282" r:id="rId25"/>
    <p:sldId id="283" r:id="rId26"/>
    <p:sldId id="265" r:id="rId27"/>
    <p:sldId id="285" r:id="rId28"/>
    <p:sldId id="286" r:id="rId29"/>
    <p:sldId id="287" r:id="rId30"/>
    <p:sldId id="284" r:id="rId31"/>
    <p:sldId id="288" r:id="rId32"/>
    <p:sldId id="289" r:id="rId33"/>
    <p:sldId id="266" r:id="rId34"/>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1B00"/>
    <a:srgbClr val="FF66CC"/>
    <a:srgbClr val="FFCCFF"/>
    <a:srgbClr val="00CC66"/>
    <a:srgbClr val="CCFFCC"/>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415" autoAdjust="0"/>
  </p:normalViewPr>
  <p:slideViewPr>
    <p:cSldViewPr>
      <p:cViewPr varScale="1">
        <p:scale>
          <a:sx n="112" d="100"/>
          <a:sy n="112"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4ECC71E0-CD33-4077-9806-F361C5AA6B86}" type="datetimeFigureOut">
              <a:rPr lang="es-MX"/>
              <a:pPr>
                <a:defRPr/>
              </a:pPr>
              <a:t>14/03/2012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48F6AE2C-6975-4D33-A133-04C5A07706AA}" type="slidenum">
              <a:rPr lang="es-MX"/>
              <a:pPr>
                <a:defRPr/>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F393C9A9-2E92-42E6-9BB9-94B9E5997E7B}" type="datetimeFigureOut">
              <a:rPr lang="es-MX"/>
              <a:pPr>
                <a:defRPr/>
              </a:pPr>
              <a:t>14/03/2012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5E7DBD87-D723-44EA-877D-AC0155323CB8}" type="slidenum">
              <a:rPr lang="es-MX"/>
              <a:pPr>
                <a:defRPr/>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69DFB1E4-8384-4FF5-88E0-DF1C04E56A1C}" type="datetimeFigureOut">
              <a:rPr lang="es-MX"/>
              <a:pPr>
                <a:defRPr/>
              </a:pPr>
              <a:t>14/03/2012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7A57854D-D810-4559-B449-CE8FDCAECEB9}" type="slidenum">
              <a:rPr lang="es-MX"/>
              <a:pPr>
                <a:defRPr/>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D4C4B660-6249-4784-8D61-3B11BB25D8A3}" type="datetimeFigureOut">
              <a:rPr lang="es-MX"/>
              <a:pPr>
                <a:defRPr/>
              </a:pPr>
              <a:t>14/03/2012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E70DC7F7-8420-465B-9D44-558F511F35D7}" type="slidenum">
              <a:rPr lang="es-MX"/>
              <a:pPr>
                <a:defRPr/>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B2CF385-BE42-481A-B614-5A6B2A4DCC40}" type="datetimeFigureOut">
              <a:rPr lang="es-MX"/>
              <a:pPr>
                <a:defRPr/>
              </a:pPr>
              <a:t>14/03/2012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26D1C3B4-14BE-4FF8-AF30-399A72CC7A5A}" type="slidenum">
              <a:rPr lang="es-MX"/>
              <a:pPr>
                <a:defRPr/>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C8DB5A9A-3F46-422F-872F-C164CEE9E12F}" type="datetimeFigureOut">
              <a:rPr lang="es-MX"/>
              <a:pPr>
                <a:defRPr/>
              </a:pPr>
              <a:t>14/03/2012</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1B4DA723-5D8C-4090-AE80-26BE12DC0983}" type="slidenum">
              <a:rPr lang="es-MX"/>
              <a:pPr>
                <a:defRPr/>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16150B23-A1C4-4893-8D8A-C50BE3C5B5E4}" type="datetimeFigureOut">
              <a:rPr lang="es-MX"/>
              <a:pPr>
                <a:defRPr/>
              </a:pPr>
              <a:t>14/03/2012</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822937D3-D10D-4E29-8C6E-82F3F2D705BB}" type="slidenum">
              <a:rPr lang="es-MX"/>
              <a:pPr>
                <a:defRPr/>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8CEFB5A7-6A12-42AB-9FD2-A3C6CD5A0660}" type="datetimeFigureOut">
              <a:rPr lang="es-MX"/>
              <a:pPr>
                <a:defRPr/>
              </a:pPr>
              <a:t>14/03/2012</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D964A529-A7C6-419F-8A15-24451CB3B583}" type="slidenum">
              <a:rPr lang="es-MX"/>
              <a:pPr>
                <a:defRPr/>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25F1E4F-68F6-4967-9625-30F5C9906755}" type="datetimeFigureOut">
              <a:rPr lang="es-MX"/>
              <a:pPr>
                <a:defRPr/>
              </a:pPr>
              <a:t>14/03/2012</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395A05D2-4E60-41B0-8259-537C32F452AE}" type="slidenum">
              <a:rPr lang="es-MX"/>
              <a:pPr>
                <a:defRPr/>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685C6F4-9E5E-4E0E-B596-05AF2F8E2BC5}" type="datetimeFigureOut">
              <a:rPr lang="es-MX"/>
              <a:pPr>
                <a:defRPr/>
              </a:pPr>
              <a:t>14/03/2012</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E37F8611-E846-4887-9866-C09C72EEF414}" type="slidenum">
              <a:rPr lang="es-MX"/>
              <a:pPr>
                <a:defRPr/>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C2E1AD9-FC92-4A51-96FC-D86460783ACC}" type="datetimeFigureOut">
              <a:rPr lang="es-MX"/>
              <a:pPr>
                <a:defRPr/>
              </a:pPr>
              <a:t>14/03/2012</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22E4D0FB-67F8-4535-AB1E-C6A85BD8EF77}" type="slidenum">
              <a:rPr lang="es-MX"/>
              <a:pPr>
                <a:defRPr/>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0000"/>
            <a:lum/>
          </a:blip>
          <a:srcRect/>
          <a:stretch>
            <a:fillRect t="-25000" b="-25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B50DB1E-1060-4E1C-905E-08B2587A89E9}" type="datetimeFigureOut">
              <a:rPr lang="es-MX"/>
              <a:pPr>
                <a:defRPr/>
              </a:pPr>
              <a:t>14/03/2012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53BD846-047D-4011-82AF-1D3E6EE3EC4A}" type="slidenum">
              <a:rPr lang="es-MX"/>
              <a:pPr>
                <a:defRPr/>
              </a:pPr>
              <a:t>‹#›</a:t>
            </a:fld>
            <a:endParaRPr lang="es-MX"/>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1.xml"/><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1.xml"/><Relationship Id="rId10" Type="http://schemas.openxmlformats.org/officeDocument/2006/relationships/slide" Target="slide2.xml"/><Relationship Id="rId4" Type="http://schemas.openxmlformats.org/officeDocument/2006/relationships/slide" Target="slide7.xml"/><Relationship Id="rId9" Type="http://schemas.openxmlformats.org/officeDocument/2006/relationships/slide" Target="slide26.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2.xml"/><Relationship Id="rId10" Type="http://schemas.openxmlformats.org/officeDocument/2006/relationships/slide" Target="slide26.xml"/><Relationship Id="rId4" Type="http://schemas.openxmlformats.org/officeDocument/2006/relationships/slide" Target="slide11.xml"/><Relationship Id="rId9" Type="http://schemas.openxmlformats.org/officeDocument/2006/relationships/slide" Target="slide23.xm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slide" Target="slide2.xml"/><Relationship Id="rId10" Type="http://schemas.openxmlformats.org/officeDocument/2006/relationships/slide" Target="slide26.xml"/><Relationship Id="rId4" Type="http://schemas.openxmlformats.org/officeDocument/2006/relationships/slide" Target="slide11.xml"/><Relationship Id="rId9" Type="http://schemas.openxmlformats.org/officeDocument/2006/relationships/slide" Target="slide23.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slide" Target="slide2.xml"/><Relationship Id="rId10" Type="http://schemas.openxmlformats.org/officeDocument/2006/relationships/slide" Target="slide26.xml"/><Relationship Id="rId4" Type="http://schemas.openxmlformats.org/officeDocument/2006/relationships/slide" Target="slide11.xml"/><Relationship Id="rId9" Type="http://schemas.openxmlformats.org/officeDocument/2006/relationships/slide" Target="slide23.xml"/></Relationships>
</file>

<file path=ppt/slides/_rels/slide1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12" Type="http://schemas.openxmlformats.org/officeDocument/2006/relationships/image" Target="../media/image27.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26.png"/><Relationship Id="rId5" Type="http://schemas.openxmlformats.org/officeDocument/2006/relationships/slide" Target="slide15.xml"/><Relationship Id="rId10" Type="http://schemas.openxmlformats.org/officeDocument/2006/relationships/image" Target="../media/image25.png"/><Relationship Id="rId4" Type="http://schemas.openxmlformats.org/officeDocument/2006/relationships/slide" Target="slide11.xml"/><Relationship Id="rId9"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image" Target="../media/image28.png"/><Relationship Id="rId4" Type="http://schemas.openxmlformats.org/officeDocument/2006/relationships/slide" Target="slide11.xml"/><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29.png"/><Relationship Id="rId5" Type="http://schemas.openxmlformats.org/officeDocument/2006/relationships/slide" Target="slide15.xml"/><Relationship Id="rId10" Type="http://schemas.openxmlformats.org/officeDocument/2006/relationships/hyperlink" Target="Ejemplo%20de%20determinacion%20de%20insumos%20(1).docx" TargetMode="External"/><Relationship Id="rId4" Type="http://schemas.openxmlformats.org/officeDocument/2006/relationships/slide" Target="slide11.xml"/><Relationship Id="rId9"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image" Target="../media/image30.jpeg"/><Relationship Id="rId4" Type="http://schemas.openxmlformats.org/officeDocument/2006/relationships/slide" Target="slide11.xml"/><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image" Target="../media/image31.png"/><Relationship Id="rId4" Type="http://schemas.openxmlformats.org/officeDocument/2006/relationships/slide" Target="slide11.xml"/><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slide" Target="slide1.xml"/><Relationship Id="rId4" Type="http://schemas.openxmlformats.org/officeDocument/2006/relationships/slide" Target="slide1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image" Target="../media/image32.jpeg"/><Relationship Id="rId4" Type="http://schemas.openxmlformats.org/officeDocument/2006/relationships/slide" Target="slide11.xml"/><Relationship Id="rId9"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image" Target="../media/image33.png"/><Relationship Id="rId4" Type="http://schemas.openxmlformats.org/officeDocument/2006/relationships/slide" Target="slide11.xml"/><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1.xml"/><Relationship Id="rId9"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image" Target="../media/image34.png"/><Relationship Id="rId4" Type="http://schemas.openxmlformats.org/officeDocument/2006/relationships/slide" Target="slide11.xml"/><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image" Target="../media/image35.png"/><Relationship Id="rId4" Type="http://schemas.openxmlformats.org/officeDocument/2006/relationships/slide" Target="slide11.xml"/><Relationship Id="rId9"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image" Target="../media/image36.png"/><Relationship Id="rId4" Type="http://schemas.openxmlformats.org/officeDocument/2006/relationships/slide" Target="slide11.xml"/><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image" Target="../media/image37.png"/><Relationship Id="rId4" Type="http://schemas.openxmlformats.org/officeDocument/2006/relationships/slide" Target="slide11.xml"/><Relationship Id="rId9"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image" Target="../media/image38.png"/><Relationship Id="rId4" Type="http://schemas.openxmlformats.org/officeDocument/2006/relationships/slide" Target="slide11.xml"/><Relationship Id="rId9"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1.xml"/><Relationship Id="rId9"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1.xml"/><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5.gif"/><Relationship Id="rId5" Type="http://schemas.openxmlformats.org/officeDocument/2006/relationships/slide" Target="slide15.xml"/><Relationship Id="rId10" Type="http://schemas.openxmlformats.org/officeDocument/2006/relationships/image" Target="../media/image4.jpeg"/><Relationship Id="rId4" Type="http://schemas.openxmlformats.org/officeDocument/2006/relationships/slide" Target="slide11.xml"/><Relationship Id="rId9"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1.xml"/><Relationship Id="rId9" Type="http://schemas.openxmlformats.org/officeDocument/2006/relationships/slide" Target="slide2.xml"/></Relationships>
</file>

<file path=ppt/slides/_rels/slide3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1.xml"/><Relationship Id="rId9"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slide" Target="slide33.xml"/><Relationship Id="rId4" Type="http://schemas.openxmlformats.org/officeDocument/2006/relationships/slide" Target="slide11.xml"/><Relationship Id="rId9" Type="http://schemas.openxmlformats.org/officeDocument/2006/relationships/slide" Target="slide2.xml"/></Relationships>
</file>

<file path=ppt/slides/_rels/slide3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1.xml"/><Relationship Id="rId10" Type="http://schemas.openxmlformats.org/officeDocument/2006/relationships/image" Target="../media/image39.jpeg"/><Relationship Id="rId4" Type="http://schemas.openxmlformats.org/officeDocument/2006/relationships/slide" Target="slide7.xml"/><Relationship Id="rId9" Type="http://schemas.openxmlformats.org/officeDocument/2006/relationships/slide" Target="slide26.xml"/></Relationships>
</file>

<file path=ppt/slides/_rels/slide4.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7.png"/><Relationship Id="rId5" Type="http://schemas.openxmlformats.org/officeDocument/2006/relationships/slide" Target="slide15.xml"/><Relationship Id="rId10" Type="http://schemas.openxmlformats.org/officeDocument/2006/relationships/image" Target="../media/image6.jpeg"/><Relationship Id="rId4" Type="http://schemas.openxmlformats.org/officeDocument/2006/relationships/slide" Target="slide11.xml"/><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image" Target="../media/image8.jpeg"/><Relationship Id="rId4" Type="http://schemas.openxmlformats.org/officeDocument/2006/relationships/slide" Target="slide11.xml"/><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12.jpeg"/><Relationship Id="rId3" Type="http://schemas.openxmlformats.org/officeDocument/2006/relationships/slide" Target="slide7.xml"/><Relationship Id="rId7" Type="http://schemas.openxmlformats.org/officeDocument/2006/relationships/slide" Target="slide23.xml"/><Relationship Id="rId12"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10.png"/><Relationship Id="rId5" Type="http://schemas.openxmlformats.org/officeDocument/2006/relationships/slide" Target="slide15.xml"/><Relationship Id="rId10" Type="http://schemas.openxmlformats.org/officeDocument/2006/relationships/image" Target="../media/image9.png"/><Relationship Id="rId4" Type="http://schemas.openxmlformats.org/officeDocument/2006/relationships/slide" Target="slide11.xml"/><Relationship Id="rId9"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12"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14.png"/><Relationship Id="rId5" Type="http://schemas.openxmlformats.org/officeDocument/2006/relationships/slide" Target="slide15.xml"/><Relationship Id="rId10" Type="http://schemas.openxmlformats.org/officeDocument/2006/relationships/image" Target="../media/image13.png"/><Relationship Id="rId4" Type="http://schemas.openxmlformats.org/officeDocument/2006/relationships/slide" Target="slide11.xml"/><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12" Type="http://schemas.openxmlformats.org/officeDocument/2006/relationships/image" Target="../media/image18.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17.png"/><Relationship Id="rId5" Type="http://schemas.openxmlformats.org/officeDocument/2006/relationships/slide" Target="slide15.xml"/><Relationship Id="rId10" Type="http://schemas.openxmlformats.org/officeDocument/2006/relationships/image" Target="../media/image16.jpeg"/><Relationship Id="rId4" Type="http://schemas.openxmlformats.org/officeDocument/2006/relationships/slide" Target="slide11.xml"/><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20.jpeg"/><Relationship Id="rId5" Type="http://schemas.openxmlformats.org/officeDocument/2006/relationships/slide" Target="slide15.xml"/><Relationship Id="rId10" Type="http://schemas.openxmlformats.org/officeDocument/2006/relationships/image" Target="../media/image19.gif"/><Relationship Id="rId4" Type="http://schemas.openxmlformats.org/officeDocument/2006/relationships/slide" Target="slide11.xml"/><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3367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36000" bIns="36000" rtlCol="0">
            <a:normAutofit/>
          </a:bodyPr>
          <a:lstStyle/>
          <a:p>
            <a:pPr fontAlgn="auto">
              <a:spcAft>
                <a:spcPts val="0"/>
              </a:spcAft>
              <a:buFont typeface="Arial" pitchFamily="34" charset="0"/>
              <a:buChar char="•"/>
              <a:defRPr/>
            </a:pPr>
            <a:endParaRPr lang="es-MX" dirty="0"/>
          </a:p>
        </p:txBody>
      </p:sp>
      <p:pic>
        <p:nvPicPr>
          <p:cNvPr id="1026" name="Picture 2" descr="C:\Users\Cristhian Maytorena\Downloads\Logo-ITSON-Azul-1.jpg"/>
          <p:cNvPicPr>
            <a:picLocks noChangeAspect="1" noChangeArrowheads="1"/>
          </p:cNvPicPr>
          <p:nvPr/>
        </p:nvPicPr>
        <p:blipFill>
          <a:blip r:embed="rId2" cstate="print"/>
          <a:srcRect/>
          <a:stretch>
            <a:fillRect/>
          </a:stretch>
        </p:blipFill>
        <p:spPr bwMode="auto">
          <a:xfrm>
            <a:off x="60486" y="0"/>
            <a:ext cx="1775210" cy="2132856"/>
          </a:xfrm>
          <a:prstGeom prst="rect">
            <a:avLst/>
          </a:prstGeom>
          <a:ln>
            <a:noFill/>
          </a:ln>
          <a:effectLst>
            <a:softEdge rad="112500"/>
          </a:effectLst>
        </p:spPr>
      </p:pic>
      <p:sp>
        <p:nvSpPr>
          <p:cNvPr id="7" name="6 Rectángulo"/>
          <p:cNvSpPr/>
          <p:nvPr/>
        </p:nvSpPr>
        <p:spPr>
          <a:xfrm>
            <a:off x="1681999" y="416858"/>
            <a:ext cx="7034233" cy="723275"/>
          </a:xfrm>
          <a:prstGeom prst="rect">
            <a:avLst/>
          </a:prstGeom>
          <a:noFill/>
        </p:spPr>
        <p:txBody>
          <a:bodyPr wrap="none">
            <a:spAutoFit/>
            <a:scene3d>
              <a:camera prst="orthographicFront"/>
              <a:lightRig rig="threePt" dir="t"/>
            </a:scene3d>
            <a:sp3d extrusionH="57150">
              <a:bevelT w="38100" h="38100"/>
            </a:sp3d>
          </a:bodyPr>
          <a:lstStyle/>
          <a:p>
            <a:pPr algn="ctr" fontAlgn="auto">
              <a:spcBef>
                <a:spcPts val="0"/>
              </a:spcBef>
              <a:spcAft>
                <a:spcPts val="0"/>
              </a:spcAft>
              <a:defRPr/>
            </a:pPr>
            <a:r>
              <a:rPr lang="es-ES" sz="41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Instituto Tecnológico de Sonora</a:t>
            </a:r>
            <a:endParaRPr lang="es-ES" sz="41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p:nvSpPr>
          <p:cNvPr id="8" name="7 Rectángulo"/>
          <p:cNvSpPr/>
          <p:nvPr/>
        </p:nvSpPr>
        <p:spPr>
          <a:xfrm>
            <a:off x="3231870" y="977533"/>
            <a:ext cx="3895746" cy="723275"/>
          </a:xfrm>
          <a:prstGeom prst="rect">
            <a:avLst/>
          </a:prstGeom>
          <a:noFill/>
        </p:spPr>
        <p:txBody>
          <a:bodyPr wrap="none">
            <a:spAutoFit/>
            <a:scene3d>
              <a:camera prst="orthographicFront"/>
              <a:lightRig rig="threePt" dir="t"/>
            </a:scene3d>
            <a:sp3d extrusionH="57150">
              <a:bevelT w="38100" h="38100"/>
            </a:sp3d>
          </a:bodyPr>
          <a:lstStyle/>
          <a:p>
            <a:pPr algn="ctr" fontAlgn="auto">
              <a:spcBef>
                <a:spcPts val="0"/>
              </a:spcBef>
              <a:spcAft>
                <a:spcPts val="0"/>
              </a:spcAft>
              <a:defRPr/>
            </a:pPr>
            <a:r>
              <a:rPr lang="es-ES" sz="41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Unidad Guaymas</a:t>
            </a:r>
            <a:endParaRPr lang="es-ES" sz="41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p:nvSpPr>
          <p:cNvPr id="9" name="8 Rectángulo"/>
          <p:cNvSpPr/>
          <p:nvPr/>
        </p:nvSpPr>
        <p:spPr>
          <a:xfrm>
            <a:off x="467544" y="2564904"/>
            <a:ext cx="8208912" cy="1446550"/>
          </a:xfrm>
          <a:prstGeom prst="rect">
            <a:avLst/>
          </a:prstGeom>
          <a:noFill/>
        </p:spPr>
        <p:txBody>
          <a:bodyPr>
            <a:spAutoFit/>
            <a:scene3d>
              <a:camera prst="orthographicFront"/>
              <a:lightRig rig="threePt" dir="t"/>
            </a:scene3d>
            <a:sp3d extrusionH="57150">
              <a:bevelT w="38100" h="38100"/>
            </a:sp3d>
          </a:bodyPr>
          <a:lstStyle/>
          <a:p>
            <a:pPr algn="ctr" fontAlgn="auto">
              <a:spcBef>
                <a:spcPts val="0"/>
              </a:spcBef>
              <a:spcAft>
                <a:spcPts val="0"/>
              </a:spcAft>
              <a:defRPr/>
            </a:pPr>
            <a:r>
              <a:rPr lang="es-ES" sz="44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Unidad de competencia:</a:t>
            </a:r>
          </a:p>
          <a:p>
            <a:pPr algn="ctr" fontAlgn="auto">
              <a:spcBef>
                <a:spcPts val="0"/>
              </a:spcBef>
              <a:spcAft>
                <a:spcPts val="0"/>
              </a:spcAft>
              <a:defRPr/>
            </a:pPr>
            <a:r>
              <a:rPr lang="es-ES" sz="44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No. 2</a:t>
            </a:r>
            <a:endParaRPr lang="es-ES" sz="44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p:nvSpPr>
          <p:cNvPr id="10" name="9 Rectángulo"/>
          <p:cNvSpPr/>
          <p:nvPr/>
        </p:nvSpPr>
        <p:spPr>
          <a:xfrm>
            <a:off x="467544" y="4217893"/>
            <a:ext cx="8208912" cy="723275"/>
          </a:xfrm>
          <a:prstGeom prst="rect">
            <a:avLst/>
          </a:prstGeom>
          <a:noFill/>
        </p:spPr>
        <p:txBody>
          <a:bodyPr>
            <a:spAutoFit/>
            <a:scene3d>
              <a:camera prst="orthographicFront"/>
              <a:lightRig rig="threePt" dir="t"/>
            </a:scene3d>
            <a:sp3d extrusionH="57150">
              <a:bevelT w="38100" h="38100"/>
            </a:sp3d>
          </a:bodyPr>
          <a:lstStyle/>
          <a:p>
            <a:pPr algn="r" fontAlgn="auto">
              <a:spcBef>
                <a:spcPts val="0"/>
              </a:spcBef>
              <a:spcAft>
                <a:spcPts val="0"/>
              </a:spcAft>
              <a:defRPr/>
            </a:pPr>
            <a:r>
              <a:rPr lang="es-ES" sz="41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Equipo: 2</a:t>
            </a:r>
            <a:endParaRPr lang="es-ES" sz="41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p:nvSpPr>
          <p:cNvPr id="11" name="10 Rectángulo"/>
          <p:cNvSpPr/>
          <p:nvPr/>
        </p:nvSpPr>
        <p:spPr>
          <a:xfrm>
            <a:off x="467544" y="5874077"/>
            <a:ext cx="8208912" cy="615553"/>
          </a:xfrm>
          <a:prstGeom prst="rect">
            <a:avLst/>
          </a:prstGeom>
          <a:noFill/>
        </p:spPr>
        <p:txBody>
          <a:bodyPr>
            <a:spAutoFit/>
            <a:scene3d>
              <a:camera prst="orthographicFront"/>
              <a:lightRig rig="threePt" dir="t"/>
            </a:scene3d>
            <a:sp3d extrusionH="57150">
              <a:bevelT w="38100" h="38100"/>
            </a:sp3d>
          </a:bodyPr>
          <a:lstStyle/>
          <a:p>
            <a:pPr algn="ctr" fontAlgn="auto">
              <a:spcBef>
                <a:spcPts val="0"/>
              </a:spcBef>
              <a:spcAft>
                <a:spcPts val="0"/>
              </a:spcAft>
              <a:defRPr/>
            </a:pPr>
            <a:r>
              <a:rPr lang="es-ES" sz="34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Guaymas, Sonora.                         Febrero 2012</a:t>
            </a:r>
            <a:endParaRPr lang="es-ES" sz="34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Cheurón">
            <a:hlinkClick r:id="rId3" action="ppaction://hlinksldjump"/>
          </p:cNvPr>
          <p:cNvSpPr/>
          <p:nvPr/>
        </p:nvSpPr>
        <p:spPr>
          <a:xfrm rot="5400000">
            <a:off x="35496" y="5157192"/>
            <a:ext cx="864096" cy="576064"/>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19256"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44000" rIns="108000" bIns="36000" rtlCol="0">
            <a:normAutofit/>
          </a:bodyPr>
          <a:lstStyle/>
          <a:p>
            <a:pPr algn="just" fontAlgn="auto">
              <a:spcAft>
                <a:spcPts val="0"/>
              </a:spcAft>
              <a:buFont typeface="Arial" pitchFamily="34" charset="0"/>
              <a:buNone/>
              <a:defRPr/>
            </a:pPr>
            <a:r>
              <a:rPr lang="es-MX" sz="1800" b="1" u="sng" dirty="0" smtClean="0">
                <a:solidFill>
                  <a:srgbClr val="361B00"/>
                </a:solidFill>
                <a:effectLst>
                  <a:outerShdw blurRad="38100" dist="38100" dir="2700000" algn="tl">
                    <a:srgbClr val="000000">
                      <a:alpha val="43137"/>
                    </a:srgbClr>
                  </a:outerShdw>
                </a:effectLst>
              </a:rPr>
              <a:t>DETERMINACIÓN </a:t>
            </a:r>
            <a:r>
              <a:rPr lang="es-MX" sz="1800" b="1" u="sng" dirty="0">
                <a:solidFill>
                  <a:srgbClr val="361B00"/>
                </a:solidFill>
                <a:effectLst>
                  <a:outerShdw blurRad="38100" dist="38100" dir="2700000" algn="tl">
                    <a:srgbClr val="000000">
                      <a:alpha val="43137"/>
                    </a:srgbClr>
                  </a:outerShdw>
                </a:effectLst>
              </a:rPr>
              <a:t>DE NECESIDADES DE INSUMOS</a:t>
            </a:r>
          </a:p>
          <a:p>
            <a:pPr algn="just" fontAlgn="auto">
              <a:spcAft>
                <a:spcPts val="0"/>
              </a:spcAft>
              <a:buFont typeface="Arial" pitchFamily="34" charset="0"/>
              <a:buNone/>
              <a:defRPr/>
            </a:pPr>
            <a:r>
              <a:rPr lang="es-MX" sz="1800" dirty="0" smtClean="0">
                <a:solidFill>
                  <a:srgbClr val="361B00"/>
                </a:solidFill>
                <a:effectLst>
                  <a:outerShdw blurRad="38100" dist="38100" dir="2700000" algn="tl">
                    <a:srgbClr val="000000">
                      <a:alpha val="43137"/>
                    </a:srgbClr>
                  </a:outerShdw>
                </a:effectLst>
              </a:rPr>
              <a:t>	En </a:t>
            </a:r>
            <a:r>
              <a:rPr lang="es-MX" sz="1800" dirty="0">
                <a:solidFill>
                  <a:srgbClr val="361B00"/>
                </a:solidFill>
                <a:effectLst>
                  <a:outerShdw blurRad="38100" dist="38100" dir="2700000" algn="tl">
                    <a:srgbClr val="000000">
                      <a:alpha val="43137"/>
                    </a:srgbClr>
                  </a:outerShdw>
                </a:effectLst>
              </a:rPr>
              <a:t>todo proceso productivo el uso de materia prima o de insumos que permitan llevar a cabo el proceso de fabricación del producto es necesario y en todo proceso de planeación es importante prever y por consiguiente determinar las necesidades de insumos durante el horizonte temporal del proyecto, va a depender de los insumos que se empleen en la fabricación del producto en cuanto a variedad y </a:t>
            </a:r>
            <a:r>
              <a:rPr lang="es-MX" sz="1800" dirty="0" smtClean="0">
                <a:solidFill>
                  <a:srgbClr val="361B00"/>
                </a:solidFill>
                <a:effectLst>
                  <a:outerShdw blurRad="38100" dist="38100" dir="2700000" algn="tl">
                    <a:srgbClr val="000000">
                      <a:alpha val="43137"/>
                    </a:srgbClr>
                  </a:outerShdw>
                </a:effectLst>
              </a:rPr>
              <a:t>cantidad.</a:t>
            </a: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MX" sz="1800" dirty="0" smtClean="0">
                <a:solidFill>
                  <a:srgbClr val="361B00"/>
                </a:solidFill>
                <a:effectLst>
                  <a:outerShdw blurRad="38100" dist="38100" dir="2700000" algn="tl">
                    <a:srgbClr val="000000">
                      <a:alpha val="43137"/>
                    </a:srgbClr>
                  </a:outerShdw>
                </a:effectLst>
              </a:rPr>
              <a:t>	En </a:t>
            </a:r>
            <a:r>
              <a:rPr lang="es-MX" sz="1800" dirty="0">
                <a:solidFill>
                  <a:srgbClr val="361B00"/>
                </a:solidFill>
                <a:effectLst>
                  <a:outerShdw blurRad="38100" dist="38100" dir="2700000" algn="tl">
                    <a:srgbClr val="000000">
                      <a:alpha val="43137"/>
                    </a:srgbClr>
                  </a:outerShdw>
                </a:effectLst>
              </a:rPr>
              <a:t>el desarrollo de un proyecto de inversión a la ingeniería le corresponde definir:</a:t>
            </a:r>
          </a:p>
          <a:p>
            <a:pPr algn="just" fontAlgn="auto">
              <a:spcAft>
                <a:spcPts val="0"/>
              </a:spcAft>
              <a:buFont typeface="Wingdings" pitchFamily="2" charset="2"/>
              <a:buChar char="Ø"/>
              <a:defRPr/>
            </a:pPr>
            <a:r>
              <a:rPr lang="es-MX" sz="1800" dirty="0" smtClean="0">
                <a:solidFill>
                  <a:srgbClr val="361B00"/>
                </a:solidFill>
                <a:effectLst>
                  <a:outerShdw blurRad="38100" dist="38100" dir="2700000" algn="tl">
                    <a:srgbClr val="000000">
                      <a:alpha val="43137"/>
                    </a:srgbClr>
                  </a:outerShdw>
                </a:effectLst>
              </a:rPr>
              <a:t>Todas </a:t>
            </a:r>
            <a:r>
              <a:rPr lang="es-MX" sz="1800" dirty="0">
                <a:solidFill>
                  <a:srgbClr val="361B00"/>
                </a:solidFill>
                <a:effectLst>
                  <a:outerShdw blurRad="38100" dist="38100" dir="2700000" algn="tl">
                    <a:srgbClr val="000000">
                      <a:alpha val="43137"/>
                    </a:srgbClr>
                  </a:outerShdw>
                </a:effectLst>
              </a:rPr>
              <a:t>las maquinas y equipos necesarios para el funcionamiento del establecimiento </a:t>
            </a:r>
            <a:r>
              <a:rPr lang="es-MX" sz="1800" dirty="0" smtClean="0">
                <a:solidFill>
                  <a:srgbClr val="361B00"/>
                </a:solidFill>
                <a:effectLst>
                  <a:outerShdw blurRad="38100" dist="38100" dir="2700000" algn="tl">
                    <a:srgbClr val="000000">
                      <a:alpha val="43137"/>
                    </a:srgbClr>
                  </a:outerShdw>
                </a:effectLst>
              </a:rPr>
              <a:t>productivo.</a:t>
            </a:r>
          </a:p>
          <a:p>
            <a:pPr algn="just" fontAlgn="auto">
              <a:spcAft>
                <a:spcPts val="0"/>
              </a:spcAft>
              <a:buFont typeface="Wingdings" pitchFamily="2" charset="2"/>
              <a:buChar char="Ø"/>
              <a:defRPr/>
            </a:pPr>
            <a:r>
              <a:rPr lang="es-MX" sz="1800" dirty="0" smtClean="0">
                <a:solidFill>
                  <a:srgbClr val="361B00"/>
                </a:solidFill>
                <a:effectLst>
                  <a:outerShdw blurRad="38100" dist="38100" dir="2700000" algn="tl">
                    <a:srgbClr val="000000">
                      <a:alpha val="43137"/>
                    </a:srgbClr>
                  </a:outerShdw>
                </a:effectLst>
              </a:rPr>
              <a:t>lugar </a:t>
            </a:r>
            <a:r>
              <a:rPr lang="es-MX" sz="1800" dirty="0">
                <a:solidFill>
                  <a:srgbClr val="361B00"/>
                </a:solidFill>
                <a:effectLst>
                  <a:outerShdw blurRad="38100" dist="38100" dir="2700000" algn="tl">
                    <a:srgbClr val="000000">
                      <a:alpha val="43137"/>
                    </a:srgbClr>
                  </a:outerShdw>
                </a:effectLst>
              </a:rPr>
              <a:t>de implantación del </a:t>
            </a:r>
            <a:r>
              <a:rPr lang="es-MX" sz="1800" dirty="0" smtClean="0">
                <a:solidFill>
                  <a:srgbClr val="361B00"/>
                </a:solidFill>
                <a:effectLst>
                  <a:outerShdw blurRad="38100" dist="38100" dir="2700000" algn="tl">
                    <a:srgbClr val="000000">
                      <a:alpha val="43137"/>
                    </a:srgbClr>
                  </a:outerShdw>
                </a:effectLst>
              </a:rPr>
              <a:t>proyecto</a:t>
            </a:r>
          </a:p>
          <a:p>
            <a:pPr algn="just" fontAlgn="auto">
              <a:spcAft>
                <a:spcPts val="0"/>
              </a:spcAft>
              <a:buFont typeface="Wingdings" pitchFamily="2" charset="2"/>
              <a:buChar char="Ø"/>
              <a:defRPr/>
            </a:pPr>
            <a:r>
              <a:rPr lang="es-MX" sz="1800" dirty="0" smtClean="0">
                <a:solidFill>
                  <a:srgbClr val="361B00"/>
                </a:solidFill>
                <a:effectLst>
                  <a:outerShdw blurRad="38100" dist="38100" dir="2700000" algn="tl">
                    <a:srgbClr val="000000">
                      <a:alpha val="43137"/>
                    </a:srgbClr>
                  </a:outerShdw>
                </a:effectLst>
              </a:rPr>
              <a:t>las </a:t>
            </a:r>
            <a:r>
              <a:rPr lang="es-MX" sz="1800" dirty="0">
                <a:solidFill>
                  <a:srgbClr val="361B00"/>
                </a:solidFill>
                <a:effectLst>
                  <a:outerShdw blurRad="38100" dist="38100" dir="2700000" algn="tl">
                    <a:srgbClr val="000000">
                      <a:alpha val="43137"/>
                    </a:srgbClr>
                  </a:outerShdw>
                </a:effectLst>
              </a:rPr>
              <a:t>actividades necesarias para el suministro de los insumos y de los </a:t>
            </a:r>
            <a:r>
              <a:rPr lang="es-MX" sz="1800" dirty="0" smtClean="0">
                <a:solidFill>
                  <a:srgbClr val="361B00"/>
                </a:solidFill>
                <a:effectLst>
                  <a:outerShdw blurRad="38100" dist="38100" dir="2700000" algn="tl">
                    <a:srgbClr val="000000">
                      <a:alpha val="43137"/>
                    </a:srgbClr>
                  </a:outerShdw>
                </a:effectLst>
              </a:rPr>
              <a:t>productos</a:t>
            </a:r>
          </a:p>
          <a:p>
            <a:pPr algn="just" fontAlgn="auto">
              <a:spcAft>
                <a:spcPts val="0"/>
              </a:spcAft>
              <a:buFont typeface="Wingdings" pitchFamily="2" charset="2"/>
              <a:buChar char="Ø"/>
              <a:defRPr/>
            </a:pPr>
            <a:r>
              <a:rPr lang="es-MX" sz="1800" dirty="0" smtClean="0">
                <a:solidFill>
                  <a:srgbClr val="361B00"/>
                </a:solidFill>
                <a:effectLst>
                  <a:outerShdw blurRad="38100" dist="38100" dir="2700000" algn="tl">
                    <a:srgbClr val="000000">
                      <a:alpha val="43137"/>
                    </a:srgbClr>
                  </a:outerShdw>
                </a:effectLst>
              </a:rPr>
              <a:t>los </a:t>
            </a:r>
            <a:r>
              <a:rPr lang="es-MX" sz="1800" dirty="0">
                <a:solidFill>
                  <a:srgbClr val="361B00"/>
                </a:solidFill>
                <a:effectLst>
                  <a:outerShdw blurRad="38100" dist="38100" dir="2700000" algn="tl">
                    <a:srgbClr val="000000">
                      <a:alpha val="43137"/>
                    </a:srgbClr>
                  </a:outerShdw>
                </a:effectLst>
              </a:rPr>
              <a:t>requerimientos de recursos </a:t>
            </a:r>
            <a:r>
              <a:rPr lang="es-MX" sz="1800" dirty="0" smtClean="0">
                <a:solidFill>
                  <a:srgbClr val="361B00"/>
                </a:solidFill>
                <a:effectLst>
                  <a:outerShdw blurRad="38100" dist="38100" dir="2700000" algn="tl">
                    <a:srgbClr val="000000">
                      <a:alpha val="43137"/>
                    </a:srgbClr>
                  </a:outerShdw>
                </a:effectLst>
              </a:rPr>
              <a:t>humanos</a:t>
            </a:r>
          </a:p>
          <a:p>
            <a:pPr algn="just" fontAlgn="auto">
              <a:spcAft>
                <a:spcPts val="0"/>
              </a:spcAft>
              <a:buFont typeface="Wingdings" pitchFamily="2" charset="2"/>
              <a:buChar char="Ø"/>
              <a:defRPr/>
            </a:pPr>
            <a:r>
              <a:rPr lang="es-MX" sz="1800" dirty="0" smtClean="0">
                <a:solidFill>
                  <a:srgbClr val="361B00"/>
                </a:solidFill>
                <a:effectLst>
                  <a:outerShdw blurRad="38100" dist="38100" dir="2700000" algn="tl">
                    <a:srgbClr val="000000">
                      <a:alpha val="43137"/>
                    </a:srgbClr>
                  </a:outerShdw>
                </a:effectLst>
              </a:rPr>
              <a:t>las </a:t>
            </a:r>
            <a:r>
              <a:rPr lang="es-MX" sz="1800" dirty="0">
                <a:solidFill>
                  <a:srgbClr val="361B00"/>
                </a:solidFill>
                <a:effectLst>
                  <a:outerShdw blurRad="38100" dist="38100" dir="2700000" algn="tl">
                    <a:srgbClr val="000000">
                      <a:alpha val="43137"/>
                    </a:srgbClr>
                  </a:outerShdw>
                </a:effectLst>
              </a:rPr>
              <a:t>cantidades requeridas de insumos y productos</a:t>
            </a:r>
          </a:p>
          <a:p>
            <a:pPr algn="just" fontAlgn="auto">
              <a:spcAft>
                <a:spcPts val="0"/>
              </a:spcAft>
              <a:buFont typeface="Arial" pitchFamily="34" charset="0"/>
              <a:buNone/>
              <a:defRPr/>
            </a:pP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endParaRPr lang="es-MX" sz="18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Ingeniería de proyecto</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1" name="20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0" name="19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Marcador de contenido"/>
          <p:cNvSpPr txBox="1">
            <a:spLocks/>
          </p:cNvSpPr>
          <p:nvPr/>
        </p:nvSpPr>
        <p:spPr>
          <a:xfrm>
            <a:off x="467544" y="1556792"/>
            <a:ext cx="8229600" cy="4565104"/>
          </a:xfrm>
          <a:prstGeom prst="rect">
            <a:avLst/>
          </a:prstGeom>
          <a:solidFill>
            <a:schemeClr val="bg1">
              <a:alpha val="80000"/>
            </a:schemeClr>
          </a:solidFill>
          <a:ln w="79375" cap="rnd" cmpd="sng">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prstDash val="solid"/>
            <a:bevel/>
          </a:ln>
        </p:spPr>
        <p:txBody>
          <a:bodyPr lIns="108000" tIns="36000" rIns="108000" bIns="36000">
            <a:normAutofit/>
          </a:bodyPr>
          <a:lstStyle/>
          <a:p>
            <a:pPr marL="342900" indent="-342900" algn="just" fontAlgn="auto">
              <a:spcBef>
                <a:spcPct val="20000"/>
              </a:spcBef>
              <a:spcAft>
                <a:spcPts val="0"/>
              </a:spcAft>
              <a:buFont typeface="Arial" pitchFamily="34" charset="0"/>
              <a:buChar char="•"/>
              <a:defRPr/>
            </a:pPr>
            <a:endParaRPr lang="es-MX" sz="2000" dirty="0">
              <a:latin typeface="+mn-lt"/>
              <a:cs typeface="+mn-cs"/>
            </a:endParaRPr>
          </a:p>
        </p:txBody>
      </p:sp>
      <p:sp>
        <p:nvSpPr>
          <p:cNvPr id="3" name="2 Marcador de contenido"/>
          <p:cNvSpPr>
            <a:spLocks noGrp="1"/>
          </p:cNvSpPr>
          <p:nvPr>
            <p:ph idx="1"/>
          </p:nvPr>
        </p:nvSpPr>
        <p:spPr>
          <a:xfrm>
            <a:off x="611188" y="1628775"/>
            <a:ext cx="4897437" cy="4321175"/>
          </a:xfrm>
          <a:ln w="79375" cap="rnd">
            <a:bevel/>
          </a:ln>
        </p:spPr>
        <p:txBody>
          <a:bodyPr lIns="108000" tIns="36000" rIns="108000" bIns="36000" rtlCol="0">
            <a:noAutofit/>
          </a:bodyPr>
          <a:lstStyle/>
          <a:p>
            <a:pPr marL="0" indent="0" algn="just" fontAlgn="auto">
              <a:lnSpc>
                <a:spcPct val="110000"/>
              </a:lnSpc>
              <a:spcBef>
                <a:spcPts val="0"/>
              </a:spcBef>
              <a:spcAft>
                <a:spcPts val="0"/>
              </a:spcAft>
              <a:buFont typeface="Arial" pitchFamily="34" charset="0"/>
              <a:buNone/>
              <a:defRPr/>
            </a:pPr>
            <a:r>
              <a:rPr lang="es-MX" sz="1800" b="1" u="sng" dirty="0">
                <a:solidFill>
                  <a:srgbClr val="361B00"/>
                </a:solidFill>
                <a:effectLst>
                  <a:outerShdw blurRad="38100" dist="38100" dir="2700000" algn="tl">
                    <a:srgbClr val="000000">
                      <a:alpha val="43137"/>
                    </a:srgbClr>
                  </a:outerShdw>
                </a:effectLst>
              </a:rPr>
              <a:t>¿Qué </a:t>
            </a:r>
            <a:r>
              <a:rPr lang="es-MX" sz="1800" b="1" u="sng" dirty="0" smtClean="0">
                <a:solidFill>
                  <a:srgbClr val="361B00"/>
                </a:solidFill>
                <a:effectLst>
                  <a:outerShdw blurRad="38100" dist="38100" dir="2700000" algn="tl">
                    <a:srgbClr val="000000">
                      <a:alpha val="43137"/>
                    </a:srgbClr>
                  </a:outerShdw>
                </a:effectLst>
              </a:rPr>
              <a:t>es?</a:t>
            </a:r>
            <a:endParaRPr lang="es-MX" sz="1800" b="1" dirty="0">
              <a:solidFill>
                <a:srgbClr val="361B00"/>
              </a:solidFill>
              <a:effectLst>
                <a:outerShdw blurRad="38100" dist="38100" dir="2700000" algn="tl">
                  <a:srgbClr val="000000">
                    <a:alpha val="43137"/>
                  </a:srgbClr>
                </a:outerShdw>
              </a:effectLst>
            </a:endParaRPr>
          </a:p>
          <a:p>
            <a:pPr marL="0" indent="0" algn="just" fontAlgn="auto">
              <a:lnSpc>
                <a:spcPct val="110000"/>
              </a:lnSpc>
              <a:spcBef>
                <a:spcPts val="0"/>
              </a:spcBef>
              <a:spcAft>
                <a:spcPts val="0"/>
              </a:spcAft>
              <a:buFont typeface="Arial" pitchFamily="34" charset="0"/>
              <a:buNone/>
              <a:defRPr/>
            </a:pPr>
            <a:endParaRPr lang="es-AR" sz="1800" dirty="0" smtClean="0">
              <a:solidFill>
                <a:srgbClr val="361B00"/>
              </a:solidFill>
              <a:effectLst>
                <a:outerShdw blurRad="38100" dist="38100" dir="2700000" algn="tl">
                  <a:srgbClr val="000000">
                    <a:alpha val="43137"/>
                  </a:srgbClr>
                </a:outerShdw>
              </a:effectLst>
            </a:endParaRPr>
          </a:p>
          <a:p>
            <a:pPr marL="0" indent="0" algn="just" fontAlgn="auto">
              <a:lnSpc>
                <a:spcPct val="110000"/>
              </a:lnSpc>
              <a:spcBef>
                <a:spcPts val="0"/>
              </a:spcBef>
              <a:spcAft>
                <a:spcPts val="0"/>
              </a:spcAft>
              <a:buFont typeface="Arial" pitchFamily="34" charset="0"/>
              <a:buNone/>
              <a:defRPr/>
            </a:pPr>
            <a:r>
              <a:rPr lang="es-AR" sz="1800" dirty="0" smtClean="0">
                <a:solidFill>
                  <a:srgbClr val="361B00"/>
                </a:solidFill>
                <a:effectLst>
                  <a:outerShdw blurRad="38100" dist="38100" dir="2700000" algn="tl">
                    <a:srgbClr val="000000">
                      <a:alpha val="43137"/>
                    </a:srgbClr>
                  </a:outerShdw>
                </a:effectLst>
              </a:rPr>
              <a:t>Todo </a:t>
            </a:r>
            <a:r>
              <a:rPr lang="es-AR" sz="1800" dirty="0">
                <a:solidFill>
                  <a:srgbClr val="361B00"/>
                </a:solidFill>
                <a:effectLst>
                  <a:outerShdw blurRad="38100" dist="38100" dir="2700000" algn="tl">
                    <a:srgbClr val="000000">
                      <a:alpha val="43137"/>
                    </a:srgbClr>
                  </a:outerShdw>
                </a:effectLst>
              </a:rPr>
              <a:t>proceso de producción es un sistema de acciones dinámicamente interrelacionadas orientado a la transformación de ciertos elementos “entrados”, denominados factores, en ciertos elementos “salidos”, denominados productos, con el objetivo primario de incrementar su valor, concepto éste referido a la “capacidad para satisfacer necesidades”.</a:t>
            </a: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800" dirty="0"/>
          </a:p>
        </p:txBody>
      </p:sp>
      <p:pic>
        <p:nvPicPr>
          <p:cNvPr id="23557" name="Picture 2" descr="http://1.bp.blogspot.com/_au--aP86f1M/SwROaj5gnSI/AAAAAAAAAAM/jErnrcaqCQs/s320/papel.jpg"/>
          <p:cNvPicPr>
            <a:picLocks noChangeAspect="1" noChangeArrowheads="1"/>
          </p:cNvPicPr>
          <p:nvPr/>
        </p:nvPicPr>
        <p:blipFill>
          <a:blip r:embed="rId2"/>
          <a:srcRect/>
          <a:stretch>
            <a:fillRect/>
          </a:stretch>
        </p:blipFill>
        <p:spPr bwMode="auto">
          <a:xfrm rot="-854024">
            <a:off x="5813425" y="3111500"/>
            <a:ext cx="3054350" cy="2879725"/>
          </a:xfrm>
          <a:prstGeom prst="rect">
            <a:avLst/>
          </a:prstGeom>
          <a:noFill/>
          <a:ln w="9525">
            <a:noFill/>
            <a:miter lim="800000"/>
            <a:headEnd/>
            <a:tailEnd/>
          </a:ln>
        </p:spPr>
      </p:pic>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Proceso de producción</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3"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4"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5" action="ppaction://hlinksldjump"/>
          </p:cNvPr>
          <p:cNvSpPr/>
          <p:nvPr/>
        </p:nvSpPr>
        <p:spPr>
          <a:xfrm>
            <a:off x="2730724"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6"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7"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8"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9"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10"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Marcador de contenido"/>
          <p:cNvSpPr txBox="1">
            <a:spLocks/>
          </p:cNvSpPr>
          <p:nvPr/>
        </p:nvSpPr>
        <p:spPr>
          <a:xfrm>
            <a:off x="467544" y="1556792"/>
            <a:ext cx="8229600" cy="4565104"/>
          </a:xfrm>
          <a:prstGeom prst="rect">
            <a:avLst/>
          </a:prstGeom>
          <a:solidFill>
            <a:schemeClr val="bg1">
              <a:alpha val="80000"/>
            </a:schemeClr>
          </a:solidFill>
          <a:ln w="79375" cap="rnd" cmpd="sng">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prstDash val="solid"/>
            <a:bevel/>
          </a:ln>
        </p:spPr>
        <p:txBody>
          <a:bodyPr lIns="108000" tIns="36000" rIns="108000" bIns="36000">
            <a:normAutofit/>
          </a:bodyPr>
          <a:lstStyle/>
          <a:p>
            <a:pPr fontAlgn="auto">
              <a:spcBef>
                <a:spcPts val="0"/>
              </a:spcBef>
              <a:spcAft>
                <a:spcPts val="0"/>
              </a:spcAft>
              <a:defRPr/>
            </a:pPr>
            <a:endParaRPr lang="es-AR" sz="2000" b="1" dirty="0">
              <a:latin typeface="+mn-lt"/>
              <a:cs typeface="+mn-cs"/>
            </a:endParaRPr>
          </a:p>
          <a:p>
            <a:pPr fontAlgn="auto">
              <a:spcBef>
                <a:spcPts val="0"/>
              </a:spcBef>
              <a:spcAft>
                <a:spcPts val="0"/>
              </a:spcAft>
              <a:defRPr/>
            </a:pPr>
            <a:endParaRPr lang="es-AR" sz="2000" b="1" dirty="0">
              <a:latin typeface="+mn-lt"/>
              <a:cs typeface="+mn-cs"/>
            </a:endParaRPr>
          </a:p>
          <a:p>
            <a:pPr fontAlgn="auto">
              <a:spcBef>
                <a:spcPts val="0"/>
              </a:spcBef>
              <a:spcAft>
                <a:spcPts val="0"/>
              </a:spcAft>
              <a:defRPr/>
            </a:pPr>
            <a:endParaRPr lang="es-AR" sz="2000" b="1" dirty="0">
              <a:latin typeface="+mn-lt"/>
              <a:cs typeface="+mn-cs"/>
            </a:endParaRPr>
          </a:p>
          <a:p>
            <a:pPr fontAlgn="auto">
              <a:spcBef>
                <a:spcPts val="0"/>
              </a:spcBef>
              <a:spcAft>
                <a:spcPts val="0"/>
              </a:spcAft>
              <a:defRPr/>
            </a:pPr>
            <a:endParaRPr lang="es-AR" sz="2000" b="1" dirty="0">
              <a:latin typeface="+mn-lt"/>
              <a:cs typeface="+mn-cs"/>
            </a:endParaRPr>
          </a:p>
          <a:p>
            <a:pPr fontAlgn="auto">
              <a:spcBef>
                <a:spcPts val="0"/>
              </a:spcBef>
              <a:spcAft>
                <a:spcPts val="0"/>
              </a:spcAft>
              <a:defRPr/>
            </a:pPr>
            <a:endParaRPr lang="es-AR" sz="2000" b="1" dirty="0">
              <a:latin typeface="+mn-lt"/>
              <a:cs typeface="+mn-cs"/>
            </a:endParaRPr>
          </a:p>
          <a:p>
            <a:pPr fontAlgn="auto">
              <a:spcBef>
                <a:spcPts val="0"/>
              </a:spcBef>
              <a:spcAft>
                <a:spcPts val="0"/>
              </a:spcAft>
              <a:defRPr/>
            </a:pPr>
            <a:endParaRPr lang="es-AR" sz="2000" b="1" dirty="0">
              <a:latin typeface="+mn-lt"/>
              <a:cs typeface="+mn-cs"/>
            </a:endParaRPr>
          </a:p>
          <a:p>
            <a:pPr fontAlgn="auto">
              <a:spcBef>
                <a:spcPts val="0"/>
              </a:spcBef>
              <a:spcAft>
                <a:spcPts val="0"/>
              </a:spcAft>
              <a:defRPr/>
            </a:pPr>
            <a:r>
              <a:rPr lang="es-AR" sz="2000" u="sng" dirty="0">
                <a:solidFill>
                  <a:srgbClr val="361B00"/>
                </a:solidFill>
                <a:effectLst>
                  <a:outerShdw blurRad="38100" dist="38100" dir="2700000" algn="tl">
                    <a:srgbClr val="000000">
                      <a:alpha val="43137"/>
                    </a:srgbClr>
                  </a:outerShdw>
                </a:effectLst>
                <a:latin typeface="+mn-lt"/>
                <a:cs typeface="+mn-cs"/>
              </a:rPr>
              <a:t>Elementos esenciales de todo </a:t>
            </a:r>
            <a:r>
              <a:rPr lang="es-AR" sz="2000" i="1" u="sng" dirty="0">
                <a:solidFill>
                  <a:srgbClr val="361B00"/>
                </a:solidFill>
                <a:effectLst>
                  <a:outerShdw blurRad="38100" dist="38100" dir="2700000" algn="tl">
                    <a:srgbClr val="000000">
                      <a:alpha val="43137"/>
                    </a:srgbClr>
                  </a:outerShdw>
                </a:effectLst>
                <a:latin typeface="+mn-lt"/>
                <a:cs typeface="+mn-cs"/>
              </a:rPr>
              <a:t>proceso productivo</a:t>
            </a:r>
            <a:r>
              <a:rPr lang="es-AR" sz="2000" u="sng" dirty="0">
                <a:solidFill>
                  <a:srgbClr val="361B00"/>
                </a:solidFill>
                <a:effectLst>
                  <a:outerShdw blurRad="38100" dist="38100" dir="2700000" algn="tl">
                    <a:srgbClr val="000000">
                      <a:alpha val="43137"/>
                    </a:srgbClr>
                  </a:outerShdw>
                </a:effectLst>
                <a:latin typeface="+mn-lt"/>
                <a:cs typeface="+mn-cs"/>
              </a:rPr>
              <a:t>:</a:t>
            </a:r>
            <a:endParaRPr lang="es-MX" sz="2000" u="sng" dirty="0">
              <a:solidFill>
                <a:srgbClr val="361B00"/>
              </a:solidFill>
              <a:effectLst>
                <a:outerShdw blurRad="38100" dist="38100" dir="2700000" algn="tl">
                  <a:srgbClr val="000000">
                    <a:alpha val="43137"/>
                  </a:srgbClr>
                </a:outerShdw>
              </a:effectLst>
              <a:latin typeface="+mn-lt"/>
              <a:cs typeface="+mn-cs"/>
            </a:endParaRPr>
          </a:p>
          <a:p>
            <a:pPr fontAlgn="auto">
              <a:spcBef>
                <a:spcPts val="0"/>
              </a:spcBef>
              <a:spcAft>
                <a:spcPts val="0"/>
              </a:spcAft>
              <a:buFont typeface="Arial" pitchFamily="34" charset="0"/>
              <a:buChar char="•"/>
              <a:defRPr/>
            </a:pPr>
            <a:r>
              <a:rPr lang="es-AR" sz="2000" i="1" dirty="0">
                <a:solidFill>
                  <a:srgbClr val="361B00"/>
                </a:solidFill>
                <a:effectLst>
                  <a:outerShdw blurRad="38100" dist="38100" dir="2700000" algn="tl">
                    <a:srgbClr val="000000">
                      <a:alpha val="43137"/>
                    </a:srgbClr>
                  </a:outerShdw>
                </a:effectLst>
                <a:latin typeface="+mn-lt"/>
                <a:cs typeface="+mn-cs"/>
              </a:rPr>
              <a:t>los factores o recursos</a:t>
            </a:r>
            <a:r>
              <a:rPr lang="es-AR" sz="2000" dirty="0">
                <a:solidFill>
                  <a:srgbClr val="361B00"/>
                </a:solidFill>
                <a:effectLst>
                  <a:outerShdw blurRad="38100" dist="38100" dir="2700000" algn="tl">
                    <a:srgbClr val="000000">
                      <a:alpha val="43137"/>
                    </a:srgbClr>
                  </a:outerShdw>
                </a:effectLst>
                <a:latin typeface="+mn-lt"/>
                <a:cs typeface="+mn-cs"/>
              </a:rPr>
              <a:t>: en general, toda clase de bienes o servicios económicos empleados con fines productivos;</a:t>
            </a:r>
            <a:endParaRPr lang="es-MX" sz="2000" dirty="0">
              <a:solidFill>
                <a:srgbClr val="361B00"/>
              </a:solidFill>
              <a:effectLst>
                <a:outerShdw blurRad="38100" dist="38100" dir="2700000" algn="tl">
                  <a:srgbClr val="000000">
                    <a:alpha val="43137"/>
                  </a:srgbClr>
                </a:outerShdw>
              </a:effectLst>
              <a:latin typeface="+mn-lt"/>
              <a:cs typeface="+mn-cs"/>
            </a:endParaRPr>
          </a:p>
          <a:p>
            <a:pPr fontAlgn="auto">
              <a:spcBef>
                <a:spcPts val="0"/>
              </a:spcBef>
              <a:spcAft>
                <a:spcPts val="0"/>
              </a:spcAft>
              <a:buFont typeface="Arial" pitchFamily="34" charset="0"/>
              <a:buChar char="•"/>
              <a:defRPr/>
            </a:pPr>
            <a:r>
              <a:rPr lang="es-AR" sz="2000" i="1" dirty="0">
                <a:solidFill>
                  <a:srgbClr val="361B00"/>
                </a:solidFill>
                <a:effectLst>
                  <a:outerShdw blurRad="38100" dist="38100" dir="2700000" algn="tl">
                    <a:srgbClr val="000000">
                      <a:alpha val="43137"/>
                    </a:srgbClr>
                  </a:outerShdw>
                </a:effectLst>
                <a:latin typeface="+mn-lt"/>
                <a:cs typeface="+mn-cs"/>
              </a:rPr>
              <a:t>las </a:t>
            </a:r>
            <a:r>
              <a:rPr lang="es-AR" sz="2000" i="1" dirty="0">
                <a:solidFill>
                  <a:srgbClr val="361B00"/>
                </a:solidFill>
                <a:effectLst>
                  <a:outerShdw blurRad="38100" dist="38100" dir="2700000" algn="tl">
                    <a:srgbClr val="000000">
                      <a:alpha val="43137"/>
                    </a:srgbClr>
                  </a:outerShdw>
                </a:effectLst>
                <a:latin typeface="+mn-lt"/>
                <a:cs typeface="+mn-cs"/>
              </a:rPr>
              <a:t>acciones</a:t>
            </a:r>
            <a:r>
              <a:rPr lang="es-AR" sz="2000" dirty="0">
                <a:solidFill>
                  <a:srgbClr val="361B00"/>
                </a:solidFill>
                <a:effectLst>
                  <a:outerShdw blurRad="38100" dist="38100" dir="2700000" algn="tl">
                    <a:srgbClr val="000000">
                      <a:alpha val="43137"/>
                    </a:srgbClr>
                  </a:outerShdw>
                </a:effectLst>
                <a:latin typeface="+mn-lt"/>
                <a:cs typeface="+mn-cs"/>
              </a:rPr>
              <a:t>: ámbito en el que se combinan los factores en el marco de  determinadas pautas operativas, y</a:t>
            </a:r>
            <a:endParaRPr lang="es-MX" sz="2000" dirty="0">
              <a:solidFill>
                <a:srgbClr val="361B00"/>
              </a:solidFill>
              <a:effectLst>
                <a:outerShdw blurRad="38100" dist="38100" dir="2700000" algn="tl">
                  <a:srgbClr val="000000">
                    <a:alpha val="43137"/>
                  </a:srgbClr>
                </a:outerShdw>
              </a:effectLst>
              <a:latin typeface="+mn-lt"/>
              <a:cs typeface="+mn-cs"/>
            </a:endParaRPr>
          </a:p>
          <a:p>
            <a:pPr fontAlgn="auto">
              <a:spcBef>
                <a:spcPts val="0"/>
              </a:spcBef>
              <a:spcAft>
                <a:spcPts val="0"/>
              </a:spcAft>
              <a:buFont typeface="Arial" pitchFamily="34" charset="0"/>
              <a:buChar char="•"/>
              <a:defRPr/>
            </a:pPr>
            <a:r>
              <a:rPr lang="es-AR" sz="2000" i="1" dirty="0">
                <a:solidFill>
                  <a:srgbClr val="361B00"/>
                </a:solidFill>
                <a:effectLst>
                  <a:outerShdw blurRad="38100" dist="38100" dir="2700000" algn="tl">
                    <a:srgbClr val="000000">
                      <a:alpha val="43137"/>
                    </a:srgbClr>
                  </a:outerShdw>
                </a:effectLst>
                <a:latin typeface="+mn-lt"/>
                <a:cs typeface="+mn-cs"/>
              </a:rPr>
              <a:t>los resultados o productos</a:t>
            </a:r>
            <a:r>
              <a:rPr lang="es-AR" sz="2000" dirty="0">
                <a:solidFill>
                  <a:srgbClr val="361B00"/>
                </a:solidFill>
                <a:effectLst>
                  <a:outerShdw blurRad="38100" dist="38100" dir="2700000" algn="tl">
                    <a:srgbClr val="000000">
                      <a:alpha val="43137"/>
                    </a:srgbClr>
                  </a:outerShdw>
                </a:effectLst>
                <a:latin typeface="+mn-lt"/>
                <a:cs typeface="+mn-cs"/>
              </a:rPr>
              <a:t>: en general, todo bien o servicio obtenido de un proceso productivo.</a:t>
            </a:r>
            <a:endParaRPr lang="es-MX" sz="2000" dirty="0">
              <a:solidFill>
                <a:srgbClr val="361B00"/>
              </a:solidFill>
              <a:effectLst>
                <a:outerShdw blurRad="38100" dist="38100" dir="2700000" algn="tl">
                  <a:srgbClr val="000000">
                    <a:alpha val="43137"/>
                  </a:srgbClr>
                </a:outerShdw>
              </a:effectLst>
              <a:latin typeface="+mn-lt"/>
              <a:cs typeface="+mn-cs"/>
            </a:endParaRPr>
          </a:p>
          <a:p>
            <a:pPr marL="342900" indent="-342900" algn="just" fontAlgn="auto">
              <a:spcBef>
                <a:spcPct val="20000"/>
              </a:spcBef>
              <a:spcAft>
                <a:spcPts val="0"/>
              </a:spcAft>
              <a:buFont typeface="Arial" pitchFamily="34" charset="0"/>
              <a:buChar char="•"/>
              <a:defRPr/>
            </a:pPr>
            <a:endParaRPr lang="es-MX" sz="2000" dirty="0">
              <a:latin typeface="+mn-lt"/>
              <a:cs typeface="+mn-cs"/>
            </a:endParaRPr>
          </a:p>
        </p:txBody>
      </p:sp>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Proceso de producción</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20" name="19 Cheurón">
            <a:hlinkClick r:id="rId5"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24596" name="Picture 2"/>
          <p:cNvPicPr>
            <a:picLocks noGrp="1" noChangeAspect="1" noChangeArrowheads="1"/>
          </p:cNvPicPr>
          <p:nvPr>
            <p:ph idx="1"/>
          </p:nvPr>
        </p:nvPicPr>
        <p:blipFill>
          <a:blip r:embed="rId6"/>
          <a:srcRect/>
          <a:stretch>
            <a:fillRect/>
          </a:stretch>
        </p:blipFill>
        <p:spPr>
          <a:xfrm>
            <a:off x="2339975" y="1773238"/>
            <a:ext cx="4467225" cy="1343025"/>
          </a:xfrm>
        </p:spPr>
      </p:pic>
      <p:sp useBgFill="1">
        <p:nvSpPr>
          <p:cNvPr id="22" name="21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3" name="22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4" name="23 Cheurón">
            <a:hlinkClick r:id="rId7"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25" name="24 Cheurón">
            <a:hlinkClick r:id="rId8"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26" name="25 Cheurón">
            <a:hlinkClick r:id="rId9"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27" name="26 Cheurón">
            <a:hlinkClick r:id="rId10"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Marcador de contenido"/>
          <p:cNvSpPr txBox="1">
            <a:spLocks/>
          </p:cNvSpPr>
          <p:nvPr/>
        </p:nvSpPr>
        <p:spPr>
          <a:xfrm>
            <a:off x="467544" y="1556792"/>
            <a:ext cx="8229600" cy="4565104"/>
          </a:xfrm>
          <a:prstGeom prst="rect">
            <a:avLst/>
          </a:prstGeom>
          <a:solidFill>
            <a:schemeClr val="bg1">
              <a:alpha val="80000"/>
            </a:schemeClr>
          </a:solidFill>
          <a:ln w="79375" cap="rnd" cmpd="sng">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prstDash val="solid"/>
            <a:bevel/>
          </a:ln>
        </p:spPr>
        <p:txBody>
          <a:bodyPr lIns="108000" tIns="36000" rIns="108000" bIns="36000">
            <a:normAutofit/>
          </a:bodyPr>
          <a:lstStyle/>
          <a:p>
            <a:pPr marL="342900" indent="-342900" algn="just" fontAlgn="auto">
              <a:spcBef>
                <a:spcPct val="20000"/>
              </a:spcBef>
              <a:spcAft>
                <a:spcPts val="0"/>
              </a:spcAft>
              <a:buFont typeface="Arial" pitchFamily="34" charset="0"/>
              <a:buChar char="•"/>
              <a:defRPr/>
            </a:pPr>
            <a:endParaRPr lang="es-MX" sz="2000" dirty="0">
              <a:latin typeface="+mn-lt"/>
              <a:cs typeface="+mn-cs"/>
            </a:endParaRPr>
          </a:p>
        </p:txBody>
      </p:sp>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Proceso de producción</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20" name="19 Cheurón">
            <a:hlinkClick r:id="rId5"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3" name="22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p:nvSpPr>
          <p:cNvPr id="25" name="24 Marcador de contenido"/>
          <p:cNvSpPr>
            <a:spLocks noGrp="1"/>
          </p:cNvSpPr>
          <p:nvPr>
            <p:ph idx="1"/>
          </p:nvPr>
        </p:nvSpPr>
        <p:spPr/>
        <p:txBody>
          <a:bodyPr rtlCol="0">
            <a:normAutofit lnSpcReduction="10000"/>
          </a:bodyPr>
          <a:lstStyle/>
          <a:p>
            <a:pPr marL="0" indent="0" algn="just" fontAlgn="auto">
              <a:lnSpc>
                <a:spcPct val="110000"/>
              </a:lnSpc>
              <a:spcBef>
                <a:spcPts val="0"/>
              </a:spcBef>
              <a:spcAft>
                <a:spcPts val="0"/>
              </a:spcAft>
              <a:buFont typeface="Arial" pitchFamily="34" charset="0"/>
              <a:buNone/>
              <a:defRPr/>
            </a:pPr>
            <a:r>
              <a:rPr lang="es-MX" sz="2000" b="1" u="sng" dirty="0">
                <a:solidFill>
                  <a:srgbClr val="361B00"/>
                </a:solidFill>
              </a:rPr>
              <a:t>¿Qué es una acción productiva?</a:t>
            </a:r>
            <a:endParaRPr lang="es-MX" sz="2000" b="1" dirty="0">
              <a:solidFill>
                <a:srgbClr val="361B00"/>
              </a:solidFill>
            </a:endParaRPr>
          </a:p>
          <a:p>
            <a:pPr fontAlgn="auto">
              <a:spcAft>
                <a:spcPts val="0"/>
              </a:spcAft>
              <a:buFont typeface="Arial" pitchFamily="34" charset="0"/>
              <a:buNone/>
              <a:defRPr/>
            </a:pPr>
            <a:r>
              <a:rPr lang="es-MX" sz="2000" dirty="0" smtClean="0">
                <a:solidFill>
                  <a:srgbClr val="361B00"/>
                </a:solidFill>
                <a:effectLst>
                  <a:outerShdw blurRad="38100" dist="38100" dir="2700000" algn="tl">
                    <a:srgbClr val="000000">
                      <a:alpha val="43137"/>
                    </a:srgbClr>
                  </a:outerShdw>
                </a:effectLst>
              </a:rPr>
              <a:t>Es el proceso a través del cual la actividad del hombre transforma los insumos tales como materias primas, Recursos Naturales y otros in sumos, con el objeto de producir Bienes y servicios que se requieren para satisfacer las necesidades.</a:t>
            </a:r>
          </a:p>
          <a:p>
            <a:pPr marL="0" indent="0" algn="just" fontAlgn="auto">
              <a:lnSpc>
                <a:spcPct val="110000"/>
              </a:lnSpc>
              <a:spcBef>
                <a:spcPts val="0"/>
              </a:spcBef>
              <a:spcAft>
                <a:spcPts val="0"/>
              </a:spcAft>
              <a:buFont typeface="Arial" pitchFamily="34" charset="0"/>
              <a:buNone/>
              <a:defRPr/>
            </a:pPr>
            <a:endParaRPr lang="es-AR" sz="2000" dirty="0" smtClean="0">
              <a:solidFill>
                <a:srgbClr val="361B00"/>
              </a:solidFill>
            </a:endParaRPr>
          </a:p>
          <a:p>
            <a:pPr algn="just" fontAlgn="auto">
              <a:spcAft>
                <a:spcPts val="0"/>
              </a:spcAft>
              <a:buFont typeface="Arial" pitchFamily="34" charset="0"/>
              <a:buNone/>
              <a:defRPr/>
            </a:pPr>
            <a:r>
              <a:rPr lang="es-MX" sz="2000" b="1" u="sng" dirty="0">
                <a:solidFill>
                  <a:srgbClr val="361B00"/>
                </a:solidFill>
              </a:rPr>
              <a:t>¿Qué categorías de acciones productivas existen?</a:t>
            </a:r>
            <a:endParaRPr lang="es-MX" sz="2000" b="1" dirty="0">
              <a:solidFill>
                <a:srgbClr val="361B00"/>
              </a:solidFill>
            </a:endParaRPr>
          </a:p>
          <a:p>
            <a:pPr algn="just" fontAlgn="auto">
              <a:spcAft>
                <a:spcPts val="0"/>
              </a:spcAft>
              <a:buFont typeface="Arial" pitchFamily="34" charset="0"/>
              <a:buNone/>
              <a:defRPr/>
            </a:pPr>
            <a:r>
              <a:rPr lang="es-AR" sz="2000" dirty="0" smtClean="0">
                <a:solidFill>
                  <a:srgbClr val="361B00"/>
                </a:solidFill>
              </a:rPr>
              <a:t>Según </a:t>
            </a:r>
            <a:r>
              <a:rPr lang="es-AR" sz="2000" dirty="0">
                <a:solidFill>
                  <a:srgbClr val="361B00"/>
                </a:solidFill>
              </a:rPr>
              <a:t>el tipo de “usuario” de los servicios que cada acción genera, podrían clasificarse como:</a:t>
            </a:r>
            <a:endParaRPr lang="es-MX" sz="2000" dirty="0">
              <a:solidFill>
                <a:srgbClr val="361B00"/>
              </a:solidFill>
            </a:endParaRPr>
          </a:p>
          <a:p>
            <a:pPr algn="just" fontAlgn="auto">
              <a:spcAft>
                <a:spcPts val="0"/>
              </a:spcAft>
              <a:buFont typeface="Arial" pitchFamily="34" charset="0"/>
              <a:buNone/>
              <a:defRPr/>
            </a:pPr>
            <a:r>
              <a:rPr lang="es-AR" sz="2000" u="sng" dirty="0" smtClean="0">
                <a:solidFill>
                  <a:srgbClr val="361B00"/>
                </a:solidFill>
              </a:rPr>
              <a:t>Acciones </a:t>
            </a:r>
            <a:r>
              <a:rPr lang="es-AR" sz="2000" u="sng" dirty="0">
                <a:solidFill>
                  <a:srgbClr val="361B00"/>
                </a:solidFill>
              </a:rPr>
              <a:t>inmediatas</a:t>
            </a:r>
            <a:r>
              <a:rPr lang="es-AR" sz="2000" dirty="0">
                <a:solidFill>
                  <a:srgbClr val="361B00"/>
                </a:solidFill>
              </a:rPr>
              <a:t>: las que generan “servicios” que son consumidos –de algún modo- por el “producto final” en cualquier estado de su </a:t>
            </a:r>
            <a:r>
              <a:rPr lang="es-AR" sz="2000" dirty="0" smtClean="0">
                <a:solidFill>
                  <a:srgbClr val="361B00"/>
                </a:solidFill>
              </a:rPr>
              <a:t>transformación.</a:t>
            </a:r>
          </a:p>
          <a:p>
            <a:pPr algn="just" fontAlgn="auto">
              <a:spcAft>
                <a:spcPts val="0"/>
              </a:spcAft>
              <a:buFont typeface="Arial" pitchFamily="34" charset="0"/>
              <a:buNone/>
              <a:defRPr/>
            </a:pPr>
            <a:r>
              <a:rPr lang="es-AR" sz="2000" u="sng" dirty="0">
                <a:solidFill>
                  <a:srgbClr val="361B00"/>
                </a:solidFill>
              </a:rPr>
              <a:t>Acciones mediatas</a:t>
            </a:r>
            <a:r>
              <a:rPr lang="es-AR" sz="2000" dirty="0">
                <a:solidFill>
                  <a:srgbClr val="361B00"/>
                </a:solidFill>
              </a:rPr>
              <a:t>: las que generan “servicios” que son consumidos por otras acciones o actividades del </a:t>
            </a:r>
            <a:r>
              <a:rPr lang="es-AR" sz="2000" dirty="0" smtClean="0">
                <a:solidFill>
                  <a:srgbClr val="361B00"/>
                </a:solidFill>
              </a:rPr>
              <a:t>proceso</a:t>
            </a:r>
            <a:r>
              <a:rPr lang="es-AR" sz="2000" dirty="0">
                <a:solidFill>
                  <a:srgbClr val="361B00"/>
                </a:solidFill>
              </a:rPr>
              <a:t>.</a:t>
            </a:r>
            <a:endParaRPr lang="es-MX" sz="2000" b="1" dirty="0">
              <a:solidFill>
                <a:srgbClr val="361B00"/>
              </a:solidFill>
            </a:endParaRPr>
          </a:p>
          <a:p>
            <a:pPr marL="0" indent="0" algn="just" fontAlgn="auto">
              <a:lnSpc>
                <a:spcPct val="110000"/>
              </a:lnSpc>
              <a:spcBef>
                <a:spcPts val="0"/>
              </a:spcBef>
              <a:spcAft>
                <a:spcPts val="0"/>
              </a:spcAft>
              <a:buFont typeface="Arial" pitchFamily="34" charset="0"/>
              <a:buNone/>
              <a:defRPr/>
            </a:pPr>
            <a:endParaRPr lang="es-MX" sz="2000" dirty="0" smtClean="0">
              <a:solidFill>
                <a:srgbClr val="361B00"/>
              </a:solidFill>
            </a:endParaRPr>
          </a:p>
          <a:p>
            <a:pPr algn="just" fontAlgn="auto">
              <a:spcAft>
                <a:spcPts val="0"/>
              </a:spcAft>
              <a:buFont typeface="Arial" pitchFamily="34" charset="0"/>
              <a:buChar char="•"/>
              <a:defRPr/>
            </a:pPr>
            <a:endParaRPr lang="es-MX" dirty="0">
              <a:solidFill>
                <a:srgbClr val="361B00"/>
              </a:solidFill>
            </a:endParaRPr>
          </a:p>
        </p:txBody>
      </p:sp>
      <p:pic>
        <p:nvPicPr>
          <p:cNvPr id="25627" name="Picture 2" descr="C:\Users\Cristhian Maytorena\AppData\Local\Microsoft\Windows\Temporary Internet Files\Content.IE5\8KER3N7D\MC900239847[1].wmf"/>
          <p:cNvPicPr>
            <a:picLocks noChangeAspect="1" noChangeArrowheads="1"/>
          </p:cNvPicPr>
          <p:nvPr/>
        </p:nvPicPr>
        <p:blipFill>
          <a:blip r:embed="rId6"/>
          <a:srcRect/>
          <a:stretch>
            <a:fillRect/>
          </a:stretch>
        </p:blipFill>
        <p:spPr bwMode="auto">
          <a:xfrm>
            <a:off x="7451725" y="2565400"/>
            <a:ext cx="1692275" cy="1295400"/>
          </a:xfrm>
          <a:prstGeom prst="rect">
            <a:avLst/>
          </a:prstGeom>
          <a:noFill/>
          <a:ln w="9525">
            <a:noFill/>
            <a:miter lim="800000"/>
            <a:headEnd/>
            <a:tailEnd/>
          </a:ln>
        </p:spPr>
      </p:pic>
      <p:sp useBgFill="1">
        <p:nvSpPr>
          <p:cNvPr id="24" name="23 Cheurón">
            <a:hlinkClick r:id="rId7"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26" name="25 Cheurón">
            <a:hlinkClick r:id="rId8"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27" name="26 Cheurón">
            <a:hlinkClick r:id="rId9"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28" name="27 Cheurón">
            <a:hlinkClick r:id="rId10"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Marcador de contenido"/>
          <p:cNvSpPr txBox="1">
            <a:spLocks/>
          </p:cNvSpPr>
          <p:nvPr/>
        </p:nvSpPr>
        <p:spPr>
          <a:xfrm>
            <a:off x="467544" y="1556792"/>
            <a:ext cx="8229600" cy="4565104"/>
          </a:xfrm>
          <a:prstGeom prst="rect">
            <a:avLst/>
          </a:prstGeom>
          <a:solidFill>
            <a:schemeClr val="bg1">
              <a:alpha val="80000"/>
            </a:schemeClr>
          </a:solidFill>
          <a:ln w="79375" cap="rnd" cmpd="sng">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prstDash val="solid"/>
            <a:bevel/>
          </a:ln>
        </p:spPr>
        <p:txBody>
          <a:bodyPr lIns="108000" tIns="36000" rIns="108000" bIns="36000">
            <a:normAutofit/>
          </a:bodyPr>
          <a:lstStyle/>
          <a:p>
            <a:pPr marL="342900" indent="-342900" algn="just" fontAlgn="auto">
              <a:spcBef>
                <a:spcPct val="20000"/>
              </a:spcBef>
              <a:spcAft>
                <a:spcPts val="0"/>
              </a:spcAft>
              <a:buFont typeface="Arial" pitchFamily="34" charset="0"/>
              <a:buChar char="•"/>
              <a:defRPr/>
            </a:pPr>
            <a:endParaRPr lang="es-MX" sz="2000" dirty="0">
              <a:latin typeface="+mn-lt"/>
              <a:cs typeface="+mn-cs"/>
            </a:endParaRPr>
          </a:p>
        </p:txBody>
      </p:sp>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Proceso de producción</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20" name="19 Cheurón">
            <a:hlinkClick r:id="rId5"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3" name="22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p:nvSpPr>
          <p:cNvPr id="25" name="24 Marcador de contenido"/>
          <p:cNvSpPr>
            <a:spLocks noGrp="1"/>
          </p:cNvSpPr>
          <p:nvPr>
            <p:ph idx="1"/>
          </p:nvPr>
        </p:nvSpPr>
        <p:spPr/>
        <p:txBody>
          <a:bodyPr rtlCol="0">
            <a:normAutofit/>
          </a:bodyPr>
          <a:lstStyle/>
          <a:p>
            <a:pPr algn="just" fontAlgn="auto">
              <a:spcAft>
                <a:spcPts val="0"/>
              </a:spcAft>
              <a:buFont typeface="Arial" pitchFamily="34" charset="0"/>
              <a:buNone/>
              <a:defRPr/>
            </a:pPr>
            <a:r>
              <a:rPr lang="es-MX" sz="2000" b="1" u="sng" dirty="0">
                <a:solidFill>
                  <a:srgbClr val="361B00"/>
                </a:solidFill>
              </a:rPr>
              <a:t>¿Qué es un factor productivo?</a:t>
            </a:r>
            <a:endParaRPr lang="es-MX" sz="2000" b="1" dirty="0">
              <a:solidFill>
                <a:srgbClr val="361B00"/>
              </a:solidFill>
            </a:endParaRPr>
          </a:p>
          <a:p>
            <a:pPr algn="just" fontAlgn="auto">
              <a:spcAft>
                <a:spcPts val="0"/>
              </a:spcAft>
              <a:buFont typeface="Arial" pitchFamily="34" charset="0"/>
              <a:buNone/>
              <a:defRPr/>
            </a:pPr>
            <a:r>
              <a:rPr lang="es-AR" sz="2000" b="1" dirty="0">
                <a:solidFill>
                  <a:srgbClr val="361B00"/>
                </a:solidFill>
              </a:rPr>
              <a:t> </a:t>
            </a:r>
            <a:r>
              <a:rPr lang="es-AR" sz="2000" b="1" dirty="0" smtClean="0">
                <a:solidFill>
                  <a:srgbClr val="361B00"/>
                </a:solidFill>
              </a:rPr>
              <a:t>	Factores </a:t>
            </a:r>
            <a:r>
              <a:rPr lang="es-AR" sz="2000" b="1" dirty="0">
                <a:solidFill>
                  <a:srgbClr val="361B00"/>
                </a:solidFill>
              </a:rPr>
              <a:t>o recursos productivos son bienes o servicios utilizados para desarrollar las acciones que componen un proceso de producción. Ninguna acción de un proceso de producción puede desarrollarse sin que exista consumo de factores</a:t>
            </a:r>
            <a:r>
              <a:rPr lang="es-AR" sz="2000" b="1" dirty="0" smtClean="0">
                <a:solidFill>
                  <a:srgbClr val="361B00"/>
                </a:solidFill>
              </a:rPr>
              <a:t>.</a:t>
            </a:r>
          </a:p>
          <a:p>
            <a:pPr algn="just" fontAlgn="auto">
              <a:spcAft>
                <a:spcPts val="0"/>
              </a:spcAft>
              <a:buFont typeface="Arial" pitchFamily="34" charset="0"/>
              <a:buNone/>
              <a:defRPr/>
            </a:pPr>
            <a:r>
              <a:rPr lang="es-AR" sz="2000" b="1" dirty="0">
                <a:solidFill>
                  <a:srgbClr val="361B00"/>
                </a:solidFill>
              </a:rPr>
              <a:t> </a:t>
            </a:r>
            <a:r>
              <a:rPr lang="es-AR" sz="2000" b="1" dirty="0" smtClean="0">
                <a:solidFill>
                  <a:srgbClr val="361B00"/>
                </a:solidFill>
              </a:rPr>
              <a:t>En </a:t>
            </a:r>
            <a:r>
              <a:rPr lang="es-AR" sz="2000" b="1" dirty="0">
                <a:solidFill>
                  <a:srgbClr val="361B00"/>
                </a:solidFill>
              </a:rPr>
              <a:t>consecuencia, en un proceso de producción pueden reconocerse:</a:t>
            </a:r>
            <a:endParaRPr lang="es-MX" sz="2000" b="1" dirty="0">
              <a:solidFill>
                <a:srgbClr val="361B00"/>
              </a:solidFill>
            </a:endParaRPr>
          </a:p>
          <a:p>
            <a:pPr algn="just" fontAlgn="auto">
              <a:spcAft>
                <a:spcPts val="0"/>
              </a:spcAft>
              <a:buFont typeface="Arial" pitchFamily="34" charset="0"/>
              <a:buNone/>
              <a:defRPr/>
            </a:pPr>
            <a:r>
              <a:rPr lang="es-AR" sz="2000" b="1" dirty="0" smtClean="0">
                <a:solidFill>
                  <a:srgbClr val="361B00"/>
                </a:solidFill>
              </a:rPr>
              <a:t>	</a:t>
            </a:r>
            <a:r>
              <a:rPr lang="es-AR" sz="2000" b="1" u="sng" dirty="0" smtClean="0">
                <a:solidFill>
                  <a:srgbClr val="361B00"/>
                </a:solidFill>
              </a:rPr>
              <a:t>Factores </a:t>
            </a:r>
            <a:r>
              <a:rPr lang="es-AR" sz="2000" b="1" u="sng" dirty="0">
                <a:solidFill>
                  <a:srgbClr val="361B00"/>
                </a:solidFill>
              </a:rPr>
              <a:t>“externos”</a:t>
            </a:r>
            <a:r>
              <a:rPr lang="es-AR" sz="2000" b="1" dirty="0">
                <a:solidFill>
                  <a:srgbClr val="361B00"/>
                </a:solidFill>
              </a:rPr>
              <a:t>: bienes y servicios adquiridos en los mercados respectivos</a:t>
            </a:r>
            <a:r>
              <a:rPr lang="es-AR" sz="2000" b="1" dirty="0" smtClean="0">
                <a:solidFill>
                  <a:srgbClr val="361B00"/>
                </a:solidFill>
              </a:rPr>
              <a:t>.</a:t>
            </a:r>
          </a:p>
          <a:p>
            <a:pPr algn="just" fontAlgn="auto">
              <a:spcAft>
                <a:spcPts val="0"/>
              </a:spcAft>
              <a:buFont typeface="Arial" pitchFamily="34" charset="0"/>
              <a:buNone/>
              <a:defRPr/>
            </a:pPr>
            <a:r>
              <a:rPr lang="es-AR" sz="2000" b="1" dirty="0">
                <a:solidFill>
                  <a:srgbClr val="361B00"/>
                </a:solidFill>
              </a:rPr>
              <a:t> </a:t>
            </a:r>
            <a:r>
              <a:rPr lang="es-AR" sz="2000" b="1" dirty="0" smtClean="0">
                <a:solidFill>
                  <a:srgbClr val="361B00"/>
                </a:solidFill>
              </a:rPr>
              <a:t>	</a:t>
            </a:r>
            <a:r>
              <a:rPr lang="es-AR" sz="2000" b="1" u="sng" dirty="0" smtClean="0">
                <a:solidFill>
                  <a:srgbClr val="361B00"/>
                </a:solidFill>
              </a:rPr>
              <a:t>Factores </a:t>
            </a:r>
            <a:r>
              <a:rPr lang="es-AR" sz="2000" b="1" u="sng" dirty="0">
                <a:solidFill>
                  <a:srgbClr val="361B00"/>
                </a:solidFill>
              </a:rPr>
              <a:t>“internos”</a:t>
            </a:r>
            <a:r>
              <a:rPr lang="es-AR" sz="2000" b="1" dirty="0">
                <a:solidFill>
                  <a:srgbClr val="361B00"/>
                </a:solidFill>
              </a:rPr>
              <a:t>: bienes y servicios generados en otras acciones del proceso de producción.</a:t>
            </a:r>
            <a:endParaRPr lang="es-MX" sz="2000" b="1" dirty="0">
              <a:solidFill>
                <a:srgbClr val="361B00"/>
              </a:solidFill>
            </a:endParaRPr>
          </a:p>
          <a:p>
            <a:pPr marL="0" indent="0" algn="just" fontAlgn="auto">
              <a:lnSpc>
                <a:spcPct val="110000"/>
              </a:lnSpc>
              <a:spcBef>
                <a:spcPts val="0"/>
              </a:spcBef>
              <a:spcAft>
                <a:spcPts val="0"/>
              </a:spcAft>
              <a:buFont typeface="Arial" pitchFamily="34" charset="0"/>
              <a:buNone/>
              <a:defRPr/>
            </a:pPr>
            <a:endParaRPr lang="es-MX" sz="2000" dirty="0" smtClean="0">
              <a:solidFill>
                <a:srgbClr val="361B00"/>
              </a:solidFill>
            </a:endParaRPr>
          </a:p>
          <a:p>
            <a:pPr algn="just" fontAlgn="auto">
              <a:spcAft>
                <a:spcPts val="0"/>
              </a:spcAft>
              <a:buFont typeface="Arial" pitchFamily="34" charset="0"/>
              <a:buNone/>
              <a:defRPr/>
            </a:pPr>
            <a:endParaRPr lang="es-MX" dirty="0">
              <a:solidFill>
                <a:srgbClr val="361B00"/>
              </a:solidFill>
            </a:endParaRPr>
          </a:p>
        </p:txBody>
      </p:sp>
      <p:pic>
        <p:nvPicPr>
          <p:cNvPr id="26648" name="Picture 2" descr="C:\Users\Cristhian Maytorena\AppData\Local\Microsoft\Windows\Temporary Internet Files\Content.IE5\AQVLXEZB\MC900090013[1].wmf"/>
          <p:cNvPicPr>
            <a:picLocks noChangeAspect="1" noChangeArrowheads="1"/>
          </p:cNvPicPr>
          <p:nvPr/>
        </p:nvPicPr>
        <p:blipFill>
          <a:blip r:embed="rId6"/>
          <a:srcRect/>
          <a:stretch>
            <a:fillRect/>
          </a:stretch>
        </p:blipFill>
        <p:spPr bwMode="auto">
          <a:xfrm>
            <a:off x="3492500" y="4581525"/>
            <a:ext cx="2374900" cy="1511300"/>
          </a:xfrm>
          <a:prstGeom prst="rect">
            <a:avLst/>
          </a:prstGeom>
          <a:noFill/>
          <a:ln w="9525">
            <a:noFill/>
            <a:miter lim="800000"/>
            <a:headEnd/>
            <a:tailEnd/>
          </a:ln>
        </p:spPr>
      </p:pic>
      <p:sp useBgFill="1">
        <p:nvSpPr>
          <p:cNvPr id="24" name="23 Cheurón">
            <a:hlinkClick r:id="rId7"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26" name="25 Cheurón">
            <a:hlinkClick r:id="rId8"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27" name="26 Cheurón">
            <a:hlinkClick r:id="rId9"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28" name="27 Cheurón">
            <a:hlinkClick r:id="rId10"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36000" bIns="36000" rtlCol="0">
            <a:normAutofit/>
          </a:bodyPr>
          <a:lstStyle/>
          <a:p>
            <a:pPr fontAlgn="auto">
              <a:spcAft>
                <a:spcPts val="0"/>
              </a:spcAft>
              <a:buFont typeface="Arial" pitchFamily="34" charset="0"/>
              <a:buNone/>
              <a:defRPr/>
            </a:pPr>
            <a:r>
              <a:rPr lang="es-ES" sz="2000" dirty="0" smtClean="0">
                <a:solidFill>
                  <a:srgbClr val="361B00"/>
                </a:solidFill>
                <a:effectLst>
                  <a:outerShdw blurRad="38100" dist="38100" dir="2700000" algn="tl">
                    <a:srgbClr val="000000">
                      <a:alpha val="43137"/>
                    </a:srgbClr>
                  </a:outerShdw>
                </a:effectLst>
              </a:rPr>
              <a:t>	Todo </a:t>
            </a:r>
            <a:r>
              <a:rPr lang="es-ES" sz="2000" dirty="0">
                <a:solidFill>
                  <a:srgbClr val="361B00"/>
                </a:solidFill>
                <a:effectLst>
                  <a:outerShdw blurRad="38100" dist="38100" dir="2700000" algn="tl">
                    <a:srgbClr val="000000">
                      <a:alpha val="43137"/>
                    </a:srgbClr>
                  </a:outerShdw>
                </a:effectLst>
              </a:rPr>
              <a:t>proyecto requiere de una serie de recursos (bienes, medios, servicios, etc.) para obtener el producto y lograr el objetivo inmediato. Se distinguen cuatro tipos de recursos o  insumos: humanos, materiales, técnicos y financieros.</a:t>
            </a:r>
            <a:endParaRPr lang="es-MX" sz="2000" dirty="0">
              <a:solidFill>
                <a:srgbClr val="361B00"/>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s-ES" sz="2000" dirty="0" smtClean="0">
                <a:solidFill>
                  <a:srgbClr val="361B00"/>
                </a:solidFill>
                <a:effectLst>
                  <a:outerShdw blurRad="38100" dist="38100" dir="2700000" algn="tl">
                    <a:srgbClr val="000000">
                      <a:alpha val="43137"/>
                    </a:srgbClr>
                  </a:outerShdw>
                </a:effectLst>
              </a:rPr>
              <a:t>	Para </a:t>
            </a:r>
            <a:r>
              <a:rPr lang="es-ES" sz="2000" dirty="0">
                <a:solidFill>
                  <a:srgbClr val="361B00"/>
                </a:solidFill>
                <a:effectLst>
                  <a:outerShdw blurRad="38100" dist="38100" dir="2700000" algn="tl">
                    <a:srgbClr val="000000">
                      <a:alpha val="43137"/>
                    </a:srgbClr>
                  </a:outerShdw>
                </a:effectLst>
              </a:rPr>
              <a:t>asegurar una mayor precisión y adaptación de los recursos, puede completarse el cuadro siguiente:</a:t>
            </a:r>
            <a:endParaRPr lang="es-MX" sz="2000" dirty="0">
              <a:solidFill>
                <a:srgbClr val="361B00"/>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es-MX" sz="20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Determinación de insumos</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7169" name="Picture 1"/>
          <p:cNvPicPr>
            <a:picLocks noChangeAspect="1" noChangeArrowheads="1"/>
          </p:cNvPicPr>
          <p:nvPr/>
        </p:nvPicPr>
        <p:blipFill>
          <a:blip r:embed="rId10" cstate="print"/>
          <a:srcRect/>
          <a:stretch>
            <a:fillRect/>
          </a:stretch>
        </p:blipFill>
        <p:spPr bwMode="auto">
          <a:xfrm>
            <a:off x="2395286" y="3501008"/>
            <a:ext cx="5643840" cy="259228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7681" name="Picture 3" descr="http://www.freeiconsweb.com/Icons-show/standard-road-icons-256/Workers.png"/>
          <p:cNvPicPr>
            <a:picLocks noChangeAspect="1" noChangeArrowheads="1"/>
          </p:cNvPicPr>
          <p:nvPr/>
        </p:nvPicPr>
        <p:blipFill>
          <a:blip r:embed="rId11"/>
          <a:srcRect/>
          <a:stretch>
            <a:fillRect/>
          </a:stretch>
        </p:blipFill>
        <p:spPr bwMode="auto">
          <a:xfrm>
            <a:off x="250825" y="4221163"/>
            <a:ext cx="2124075" cy="2124075"/>
          </a:xfrm>
          <a:prstGeom prst="rect">
            <a:avLst/>
          </a:prstGeom>
          <a:noFill/>
          <a:ln w="9525">
            <a:noFill/>
            <a:miter lim="800000"/>
            <a:headEnd/>
            <a:tailEnd/>
          </a:ln>
        </p:spPr>
      </p:pic>
      <p:pic>
        <p:nvPicPr>
          <p:cNvPr id="27682" name="Picture 5" descr="http://icdn.pro/images/es/d/i/dinero-en-efectivo-cartera-monedero-icono-7127-128.png"/>
          <p:cNvPicPr>
            <a:picLocks noChangeAspect="1" noChangeArrowheads="1"/>
          </p:cNvPicPr>
          <p:nvPr/>
        </p:nvPicPr>
        <p:blipFill>
          <a:blip r:embed="rId12"/>
          <a:srcRect/>
          <a:stretch>
            <a:fillRect/>
          </a:stretch>
        </p:blipFill>
        <p:spPr bwMode="auto">
          <a:xfrm>
            <a:off x="7775575" y="5084763"/>
            <a:ext cx="1368425" cy="1368425"/>
          </a:xfrm>
          <a:prstGeom prst="rect">
            <a:avLst/>
          </a:prstGeom>
          <a:noFill/>
          <a:ln w="9525">
            <a:noFill/>
            <a:miter lim="800000"/>
            <a:headEnd/>
            <a:tailEnd/>
          </a:ln>
        </p:spPr>
      </p:pic>
      <p:sp useBgFill="1">
        <p:nvSpPr>
          <p:cNvPr id="23" name="22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36000" bIns="36000" rtlCol="0">
            <a:normAutofit/>
          </a:bodyPr>
          <a:lstStyle/>
          <a:p>
            <a:pPr algn="just" fontAlgn="auto">
              <a:spcAft>
                <a:spcPts val="0"/>
              </a:spcAft>
              <a:buFont typeface="Arial" pitchFamily="34" charset="0"/>
              <a:buNone/>
              <a:defRPr/>
            </a:pPr>
            <a:endParaRPr lang="es-MX" sz="20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Determinación de insumos</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p:nvSpPr>
          <p:cNvPr id="22" name="2 Marcador de contenido"/>
          <p:cNvSpPr txBox="1">
            <a:spLocks/>
          </p:cNvSpPr>
          <p:nvPr/>
        </p:nvSpPr>
        <p:spPr>
          <a:xfrm>
            <a:off x="2627313" y="1600200"/>
            <a:ext cx="6048375" cy="4565650"/>
          </a:xfrm>
          <a:prstGeom prst="rect">
            <a:avLst/>
          </a:prstGeom>
          <a:noFill/>
          <a:ln w="79375" cap="rnd" cmpd="sng">
            <a:noFill/>
            <a:prstDash val="solid"/>
            <a:bevel/>
          </a:ln>
        </p:spPr>
        <p:txBody>
          <a:bodyPr lIns="36000" tIns="36000" rIns="180000" bIns="36000"/>
          <a:lstStyle/>
          <a:p>
            <a:pPr marL="342900" indent="-342900" algn="just" fontAlgn="auto">
              <a:spcBef>
                <a:spcPct val="20000"/>
              </a:spcBef>
              <a:spcAft>
                <a:spcPts val="0"/>
              </a:spcAft>
              <a:buFont typeface="Arial" pitchFamily="34" charset="0"/>
              <a:buNone/>
              <a:defRPr/>
            </a:pPr>
            <a:r>
              <a:rPr lang="es-ES" sz="1600" b="1" dirty="0">
                <a:solidFill>
                  <a:srgbClr val="361B00"/>
                </a:solidFill>
                <a:effectLst>
                  <a:outerShdw blurRad="38100" dist="38100" dir="2700000" algn="tl">
                    <a:srgbClr val="000000">
                      <a:alpha val="43137"/>
                    </a:srgbClr>
                  </a:outerShdw>
                </a:effectLst>
                <a:latin typeface="+mn-lt"/>
                <a:cs typeface="+mn-cs"/>
              </a:rPr>
              <a:t>Humanos</a:t>
            </a:r>
            <a:r>
              <a:rPr lang="es-ES" sz="1600" dirty="0">
                <a:solidFill>
                  <a:srgbClr val="361B00"/>
                </a:solidFill>
                <a:effectLst>
                  <a:outerShdw blurRad="38100" dist="38100" dir="2700000" algn="tl">
                    <a:srgbClr val="000000">
                      <a:alpha val="43137"/>
                    </a:srgbClr>
                  </a:outerShdw>
                </a:effectLst>
                <a:latin typeface="+mn-lt"/>
                <a:cs typeface="+mn-cs"/>
              </a:rPr>
              <a:t>: </a:t>
            </a:r>
          </a:p>
          <a:p>
            <a:pPr marL="342900" indent="-342900" algn="just" fontAlgn="auto">
              <a:spcBef>
                <a:spcPct val="20000"/>
              </a:spcBef>
              <a:spcAft>
                <a:spcPts val="0"/>
              </a:spcAft>
              <a:buFont typeface="Arial" pitchFamily="34" charset="0"/>
              <a:buNone/>
              <a:defRPr/>
            </a:pPr>
            <a:r>
              <a:rPr lang="es-ES" sz="1600" dirty="0">
                <a:solidFill>
                  <a:srgbClr val="361B00"/>
                </a:solidFill>
                <a:effectLst>
                  <a:outerShdw blurRad="38100" dist="38100" dir="2700000" algn="tl">
                    <a:srgbClr val="000000">
                      <a:alpha val="43137"/>
                    </a:srgbClr>
                  </a:outerShdw>
                </a:effectLst>
                <a:latin typeface="+mn-lt"/>
                <a:cs typeface="+mn-cs"/>
              </a:rPr>
              <a:t>	Hay que disponer de personas adecuadas y capacitadas para realizar las tareas previstas. Especificando cantidad de personal, las cualificaciones requeridas y las funciones a realizar, indicando quién es responsable de qué y cómo está distribuido el trabajo.</a:t>
            </a:r>
            <a:endParaRPr lang="es-MX" sz="1600" dirty="0">
              <a:solidFill>
                <a:srgbClr val="361B00"/>
              </a:solidFill>
              <a:effectLst>
                <a:outerShdw blurRad="38100" dist="38100" dir="2700000" algn="tl">
                  <a:srgbClr val="000000">
                    <a:alpha val="43137"/>
                  </a:srgbClr>
                </a:outerShdw>
              </a:effectLst>
              <a:latin typeface="+mn-lt"/>
              <a:cs typeface="+mn-cs"/>
            </a:endParaRPr>
          </a:p>
          <a:p>
            <a:pPr marL="342900" indent="-342900" algn="just" fontAlgn="auto">
              <a:spcBef>
                <a:spcPct val="20000"/>
              </a:spcBef>
              <a:spcAft>
                <a:spcPts val="0"/>
              </a:spcAft>
              <a:buFont typeface="Arial" pitchFamily="34" charset="0"/>
              <a:buNone/>
              <a:defRPr/>
            </a:pPr>
            <a:r>
              <a:rPr lang="es-ES" sz="1600" dirty="0">
                <a:solidFill>
                  <a:srgbClr val="361B00"/>
                </a:solidFill>
                <a:effectLst>
                  <a:outerShdw blurRad="38100" dist="38100" dir="2700000" algn="tl">
                    <a:srgbClr val="000000">
                      <a:alpha val="43137"/>
                    </a:srgbClr>
                  </a:outerShdw>
                </a:effectLst>
                <a:latin typeface="+mn-lt"/>
                <a:cs typeface="+mn-cs"/>
              </a:rPr>
              <a:t> </a:t>
            </a:r>
            <a:r>
              <a:rPr lang="es-ES" sz="1600" b="1" dirty="0">
                <a:solidFill>
                  <a:srgbClr val="361B00"/>
                </a:solidFill>
                <a:effectLst>
                  <a:outerShdw blurRad="38100" dist="38100" dir="2700000" algn="tl">
                    <a:srgbClr val="000000">
                      <a:alpha val="43137"/>
                    </a:srgbClr>
                  </a:outerShdw>
                </a:effectLst>
                <a:latin typeface="+mn-lt"/>
                <a:cs typeface="+mn-cs"/>
              </a:rPr>
              <a:t>Materiales</a:t>
            </a:r>
            <a:r>
              <a:rPr lang="es-ES" sz="1600" dirty="0">
                <a:solidFill>
                  <a:srgbClr val="361B00"/>
                </a:solidFill>
                <a:effectLst>
                  <a:outerShdw blurRad="38100" dist="38100" dir="2700000" algn="tl">
                    <a:srgbClr val="000000">
                      <a:alpha val="43137"/>
                    </a:srgbClr>
                  </a:outerShdw>
                </a:effectLst>
                <a:latin typeface="+mn-lt"/>
                <a:cs typeface="+mn-cs"/>
              </a:rPr>
              <a:t>: </a:t>
            </a:r>
          </a:p>
          <a:p>
            <a:pPr marL="342900" indent="-342900" algn="just" fontAlgn="auto">
              <a:spcBef>
                <a:spcPct val="20000"/>
              </a:spcBef>
              <a:spcAft>
                <a:spcPts val="0"/>
              </a:spcAft>
              <a:buFont typeface="Arial" pitchFamily="34" charset="0"/>
              <a:buNone/>
              <a:defRPr/>
            </a:pPr>
            <a:r>
              <a:rPr lang="es-ES" sz="1600" dirty="0">
                <a:solidFill>
                  <a:srgbClr val="361B00"/>
                </a:solidFill>
                <a:effectLst>
                  <a:outerShdw blurRad="38100" dist="38100" dir="2700000" algn="tl">
                    <a:srgbClr val="000000">
                      <a:alpha val="43137"/>
                    </a:srgbClr>
                  </a:outerShdw>
                </a:effectLst>
                <a:latin typeface="+mn-lt"/>
                <a:cs typeface="+mn-cs"/>
              </a:rPr>
              <a:t>	Herramientas, equipos, instrumentos, infraestructura física, etc. necesarios para llevar a cabo el proyecto.</a:t>
            </a:r>
            <a:endParaRPr lang="es-MX" sz="1600" dirty="0">
              <a:solidFill>
                <a:srgbClr val="361B00"/>
              </a:solidFill>
              <a:effectLst>
                <a:outerShdw blurRad="38100" dist="38100" dir="2700000" algn="tl">
                  <a:srgbClr val="000000">
                    <a:alpha val="43137"/>
                  </a:srgbClr>
                </a:outerShdw>
              </a:effectLst>
              <a:latin typeface="+mn-lt"/>
              <a:cs typeface="+mn-cs"/>
            </a:endParaRPr>
          </a:p>
          <a:p>
            <a:pPr marL="342900" indent="-342900" algn="just" fontAlgn="auto">
              <a:spcBef>
                <a:spcPct val="20000"/>
              </a:spcBef>
              <a:spcAft>
                <a:spcPts val="0"/>
              </a:spcAft>
              <a:buFont typeface="Arial" pitchFamily="34" charset="0"/>
              <a:buNone/>
              <a:defRPr/>
            </a:pPr>
            <a:r>
              <a:rPr lang="es-ES" sz="1600" b="1" dirty="0">
                <a:solidFill>
                  <a:srgbClr val="361B00"/>
                </a:solidFill>
                <a:effectLst>
                  <a:outerShdw blurRad="38100" dist="38100" dir="2700000" algn="tl">
                    <a:srgbClr val="000000">
                      <a:alpha val="43137"/>
                    </a:srgbClr>
                  </a:outerShdw>
                </a:effectLst>
                <a:latin typeface="+mn-lt"/>
                <a:cs typeface="+mn-cs"/>
              </a:rPr>
              <a:t>Técnicos</a:t>
            </a:r>
            <a:r>
              <a:rPr lang="es-ES" sz="1600" dirty="0">
                <a:solidFill>
                  <a:srgbClr val="361B00"/>
                </a:solidFill>
                <a:effectLst>
                  <a:outerShdw blurRad="38100" dist="38100" dir="2700000" algn="tl">
                    <a:srgbClr val="000000">
                      <a:alpha val="43137"/>
                    </a:srgbClr>
                  </a:outerShdw>
                </a:effectLst>
                <a:latin typeface="+mn-lt"/>
                <a:cs typeface="+mn-cs"/>
              </a:rPr>
              <a:t>: </a:t>
            </a:r>
          </a:p>
          <a:p>
            <a:pPr marL="342900" indent="-342900" algn="just" fontAlgn="auto">
              <a:spcBef>
                <a:spcPct val="20000"/>
              </a:spcBef>
              <a:spcAft>
                <a:spcPts val="0"/>
              </a:spcAft>
              <a:buFont typeface="Arial" pitchFamily="34" charset="0"/>
              <a:buNone/>
              <a:defRPr/>
            </a:pPr>
            <a:r>
              <a:rPr lang="es-ES" sz="1600" dirty="0">
                <a:solidFill>
                  <a:srgbClr val="361B00"/>
                </a:solidFill>
                <a:effectLst>
                  <a:outerShdw blurRad="38100" dist="38100" dir="2700000" algn="tl">
                    <a:srgbClr val="000000">
                      <a:alpha val="43137"/>
                    </a:srgbClr>
                  </a:outerShdw>
                </a:effectLst>
                <a:latin typeface="+mn-lt"/>
                <a:cs typeface="+mn-cs"/>
              </a:rPr>
              <a:t>	Alternativas técnicas elegidas y las tecnologías a utilizar.</a:t>
            </a:r>
            <a:endParaRPr lang="es-MX" sz="1600" dirty="0">
              <a:solidFill>
                <a:srgbClr val="361B00"/>
              </a:solidFill>
              <a:effectLst>
                <a:outerShdw blurRad="38100" dist="38100" dir="2700000" algn="tl">
                  <a:srgbClr val="000000">
                    <a:alpha val="43137"/>
                  </a:srgbClr>
                </a:outerShdw>
              </a:effectLst>
              <a:latin typeface="+mn-lt"/>
              <a:cs typeface="+mn-cs"/>
            </a:endParaRPr>
          </a:p>
          <a:p>
            <a:pPr marL="342900" indent="-342900" algn="just" fontAlgn="auto">
              <a:spcBef>
                <a:spcPct val="20000"/>
              </a:spcBef>
              <a:spcAft>
                <a:spcPts val="0"/>
              </a:spcAft>
              <a:buFont typeface="Arial" pitchFamily="34" charset="0"/>
              <a:buNone/>
              <a:defRPr/>
            </a:pPr>
            <a:r>
              <a:rPr lang="es-ES" sz="1600" dirty="0">
                <a:solidFill>
                  <a:srgbClr val="361B00"/>
                </a:solidFill>
                <a:effectLst>
                  <a:outerShdw blurRad="38100" dist="38100" dir="2700000" algn="tl">
                    <a:srgbClr val="000000">
                      <a:alpha val="43137"/>
                    </a:srgbClr>
                  </a:outerShdw>
                </a:effectLst>
                <a:latin typeface="+mn-lt"/>
                <a:cs typeface="+mn-cs"/>
              </a:rPr>
              <a:t> </a:t>
            </a:r>
            <a:r>
              <a:rPr lang="es-ES" sz="1600" b="1" dirty="0">
                <a:solidFill>
                  <a:srgbClr val="361B00"/>
                </a:solidFill>
                <a:effectLst>
                  <a:outerShdw blurRad="38100" dist="38100" dir="2700000" algn="tl">
                    <a:srgbClr val="000000">
                      <a:alpha val="43137"/>
                    </a:srgbClr>
                  </a:outerShdw>
                </a:effectLst>
                <a:latin typeface="+mn-lt"/>
                <a:cs typeface="+mn-cs"/>
              </a:rPr>
              <a:t>Financieros</a:t>
            </a:r>
            <a:r>
              <a:rPr lang="es-ES" sz="1600" dirty="0">
                <a:solidFill>
                  <a:srgbClr val="361B00"/>
                </a:solidFill>
                <a:effectLst>
                  <a:outerShdw blurRad="38100" dist="38100" dir="2700000" algn="tl">
                    <a:srgbClr val="000000">
                      <a:alpha val="43137"/>
                    </a:srgbClr>
                  </a:outerShdw>
                </a:effectLst>
                <a:latin typeface="+mn-lt"/>
                <a:cs typeface="+mn-cs"/>
              </a:rPr>
              <a:t>: </a:t>
            </a:r>
          </a:p>
          <a:p>
            <a:pPr marL="342900" indent="-342900" algn="just" fontAlgn="auto">
              <a:spcBef>
                <a:spcPct val="20000"/>
              </a:spcBef>
              <a:spcAft>
                <a:spcPts val="0"/>
              </a:spcAft>
              <a:buFont typeface="Arial" pitchFamily="34" charset="0"/>
              <a:buNone/>
              <a:defRPr/>
            </a:pPr>
            <a:r>
              <a:rPr lang="es-ES" sz="1600" dirty="0">
                <a:solidFill>
                  <a:srgbClr val="361B00"/>
                </a:solidFill>
                <a:effectLst>
                  <a:outerShdw blurRad="38100" dist="38100" dir="2700000" algn="tl">
                    <a:srgbClr val="000000">
                      <a:alpha val="43137"/>
                    </a:srgbClr>
                  </a:outerShdw>
                </a:effectLst>
                <a:latin typeface="+mn-lt"/>
                <a:cs typeface="+mn-cs"/>
              </a:rPr>
              <a:t>	Estimación de fondos que pueden obtener, con indicación de las diferentes fuentes con que se podrá contar: presupuesto ordinario, subvenciones, pago del servicio por los usuarios, ingreso o beneficios, créditos (externos o internos), etc. Se trata de establecer en cada actividad y en cada momento o fase del proyecto, cuáles son los recursos financieros necesarios.</a:t>
            </a:r>
            <a:endParaRPr lang="es-MX" sz="1600" dirty="0">
              <a:solidFill>
                <a:srgbClr val="361B00"/>
              </a:solidFill>
              <a:effectLst>
                <a:outerShdw blurRad="38100" dist="38100" dir="2700000" algn="tl">
                  <a:srgbClr val="000000">
                    <a:alpha val="43137"/>
                  </a:srgbClr>
                </a:outerShdw>
              </a:effectLst>
              <a:latin typeface="+mn-lt"/>
              <a:cs typeface="+mn-cs"/>
            </a:endParaRPr>
          </a:p>
          <a:p>
            <a:pPr marL="342900" indent="-342900" algn="just" fontAlgn="auto">
              <a:spcBef>
                <a:spcPct val="20000"/>
              </a:spcBef>
              <a:spcAft>
                <a:spcPts val="0"/>
              </a:spcAft>
              <a:buFont typeface="Arial" pitchFamily="34" charset="0"/>
              <a:buNone/>
              <a:defRPr/>
            </a:pPr>
            <a:endParaRPr lang="es-MX" sz="1600" dirty="0">
              <a:solidFill>
                <a:srgbClr val="361B00"/>
              </a:solidFill>
              <a:effectLst>
                <a:outerShdw blurRad="38100" dist="38100" dir="2700000" algn="tl">
                  <a:srgbClr val="000000">
                    <a:alpha val="43137"/>
                  </a:srgbClr>
                </a:outerShdw>
              </a:effectLst>
              <a:latin typeface="+mn-lt"/>
              <a:cs typeface="+mn-cs"/>
            </a:endParaRPr>
          </a:p>
        </p:txBody>
      </p:sp>
      <p:pic>
        <p:nvPicPr>
          <p:cNvPr id="28705" name="Picture 2" descr="http://www.gobiernodecanarias.org/educacion/Medusa/GCMWEB/DocsUp/Nodos/Iconos/CompartirRecursos_Crystal_Clear_action.png"/>
          <p:cNvPicPr>
            <a:picLocks noChangeAspect="1" noChangeArrowheads="1"/>
          </p:cNvPicPr>
          <p:nvPr/>
        </p:nvPicPr>
        <p:blipFill>
          <a:blip r:embed="rId10"/>
          <a:srcRect/>
          <a:stretch>
            <a:fillRect/>
          </a:stretch>
        </p:blipFill>
        <p:spPr bwMode="auto">
          <a:xfrm>
            <a:off x="539750" y="3568700"/>
            <a:ext cx="2447925" cy="2447925"/>
          </a:xfrm>
          <a:prstGeom prst="rect">
            <a:avLst/>
          </a:prstGeom>
          <a:noFill/>
          <a:ln w="9525">
            <a:noFill/>
            <a:miter lim="800000"/>
            <a:headEnd/>
            <a:tailEnd/>
          </a:ln>
        </p:spPr>
      </p:pic>
      <p:sp useBgFill="1">
        <p:nvSpPr>
          <p:cNvPr id="24" name="23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1" name="20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36000" bIns="36000" rtlCol="0">
            <a:normAutofit/>
          </a:bodyPr>
          <a:lstStyle/>
          <a:p>
            <a:pPr fontAlgn="auto">
              <a:spcAft>
                <a:spcPts val="0"/>
              </a:spcAft>
              <a:buFont typeface="Arial" pitchFamily="34" charset="0"/>
              <a:buNone/>
              <a:defRPr/>
            </a:pPr>
            <a:r>
              <a:rPr lang="es-MX" sz="2000" b="1" dirty="0" smtClean="0">
                <a:solidFill>
                  <a:srgbClr val="361B00"/>
                </a:solidFill>
                <a:effectLst>
                  <a:outerShdw blurRad="38100" dist="38100" dir="2700000" algn="tl">
                    <a:srgbClr val="000000">
                      <a:alpha val="43137"/>
                    </a:srgbClr>
                  </a:outerShdw>
                </a:effectLst>
              </a:rPr>
              <a:t>	Materia Prima: </a:t>
            </a:r>
            <a:r>
              <a:rPr lang="es-ES" sz="2000" dirty="0" smtClean="0">
                <a:solidFill>
                  <a:srgbClr val="361B00"/>
                </a:solidFill>
                <a:effectLst>
                  <a:outerShdw blurRad="38100" dist="38100" dir="2700000" algn="tl">
                    <a:srgbClr val="000000">
                      <a:alpha val="43137"/>
                    </a:srgbClr>
                  </a:outerShdw>
                </a:effectLst>
              </a:rPr>
              <a:t>Se define como todos los elementos que se incluyen en la elaboración de un producto. La materia prima es todo aquel elemento que se transforma e incorpora en un producto final.</a:t>
            </a:r>
            <a:endParaRPr lang="es-MX" sz="20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Determinación de insumos</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29728" name="20 Imagen" descr="package_edutainment.png">
            <a:hlinkClick r:id="rId10" action="ppaction://hlinkfile"/>
          </p:cNvPr>
          <p:cNvPicPr>
            <a:picLocks noChangeAspect="1"/>
          </p:cNvPicPr>
          <p:nvPr/>
        </p:nvPicPr>
        <p:blipFill>
          <a:blip r:embed="rId11"/>
          <a:srcRect/>
          <a:stretch>
            <a:fillRect/>
          </a:stretch>
        </p:blipFill>
        <p:spPr bwMode="auto">
          <a:xfrm rot="1316641">
            <a:off x="363538" y="3503613"/>
            <a:ext cx="2409825" cy="2409825"/>
          </a:xfrm>
          <a:prstGeom prst="rect">
            <a:avLst/>
          </a:prstGeom>
          <a:noFill/>
          <a:ln w="9525">
            <a:noFill/>
            <a:miter lim="800000"/>
            <a:headEnd/>
            <a:tailEnd/>
          </a:ln>
        </p:spPr>
      </p:pic>
      <p:sp useBgFill="1">
        <p:nvSpPr>
          <p:cNvPr id="22" name="21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36000" bIns="36000" rtlCol="0">
            <a:noAutofit/>
          </a:bodyPr>
          <a:lstStyle/>
          <a:p>
            <a:pPr fontAlgn="auto">
              <a:spcBef>
                <a:spcPts val="0"/>
              </a:spcBef>
              <a:spcAft>
                <a:spcPts val="0"/>
              </a:spcAft>
              <a:buFont typeface="Arial" pitchFamily="34" charset="0"/>
              <a:buChar char="•"/>
              <a:defRPr/>
            </a:pPr>
            <a:r>
              <a:rPr lang="es-MX" sz="1600" b="1" u="sng" dirty="0" smtClean="0">
                <a:solidFill>
                  <a:srgbClr val="361B00"/>
                </a:solidFill>
                <a:effectLst>
                  <a:outerShdw blurRad="38100" dist="38100" dir="2700000" algn="tl">
                    <a:srgbClr val="000000">
                      <a:alpha val="43137"/>
                    </a:srgbClr>
                  </a:outerShdw>
                </a:effectLst>
              </a:rPr>
              <a:t>Definición:</a:t>
            </a:r>
            <a:endParaRPr lang="es-MX" sz="1600" b="1" u="sng" dirty="0">
              <a:solidFill>
                <a:srgbClr val="361B00"/>
              </a:solidFill>
              <a:effectLst>
                <a:outerShdw blurRad="38100" dist="38100" dir="2700000" algn="tl">
                  <a:srgbClr val="000000">
                    <a:alpha val="43137"/>
                  </a:srgbClr>
                </a:outerShdw>
              </a:effectLst>
            </a:endParaRPr>
          </a:p>
          <a:p>
            <a:pPr fontAlgn="auto">
              <a:spcBef>
                <a:spcPts val="0"/>
              </a:spcBef>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Disposición </a:t>
            </a:r>
            <a:r>
              <a:rPr lang="es-MX" sz="1600" dirty="0">
                <a:solidFill>
                  <a:srgbClr val="361B00"/>
                </a:solidFill>
                <a:effectLst>
                  <a:outerShdw blurRad="38100" dist="38100" dir="2700000" algn="tl">
                    <a:srgbClr val="000000">
                      <a:alpha val="43137"/>
                    </a:srgbClr>
                  </a:outerShdw>
                </a:effectLst>
              </a:rPr>
              <a:t>de las máquinas, los departamentos, las estaciones de trabajo, las áreas de almacenamiento, los pasillos y los espacios comunes dentro de una instalación productiva propuesta o ya existente . </a:t>
            </a:r>
          </a:p>
          <a:p>
            <a:pPr fontAlgn="auto">
              <a:spcBef>
                <a:spcPts val="0"/>
              </a:spcBef>
              <a:spcAft>
                <a:spcPts val="0"/>
              </a:spcAft>
              <a:buFont typeface="Arial" pitchFamily="34" charset="0"/>
              <a:buChar char="•"/>
              <a:defRPr/>
            </a:pPr>
            <a:r>
              <a:rPr lang="es-MX" sz="1600" dirty="0">
                <a:solidFill>
                  <a:srgbClr val="361B00"/>
                </a:solidFill>
                <a:effectLst>
                  <a:outerShdw blurRad="38100" dist="38100" dir="2700000" algn="tl">
                    <a:srgbClr val="000000">
                      <a:alpha val="43137"/>
                    </a:srgbClr>
                  </a:outerShdw>
                </a:effectLst>
              </a:rPr>
              <a:t> </a:t>
            </a:r>
            <a:r>
              <a:rPr lang="es-MX" sz="1600" b="1" u="sng" dirty="0" smtClean="0">
                <a:solidFill>
                  <a:srgbClr val="361B00"/>
                </a:solidFill>
                <a:effectLst>
                  <a:outerShdw blurRad="38100" dist="38100" dir="2700000" algn="tl">
                    <a:srgbClr val="000000">
                      <a:alpha val="43137"/>
                    </a:srgbClr>
                  </a:outerShdw>
                </a:effectLst>
              </a:rPr>
              <a:t>Finalidad</a:t>
            </a:r>
            <a:r>
              <a:rPr lang="es-MX" sz="1600" b="1" u="sng" dirty="0">
                <a:solidFill>
                  <a:srgbClr val="361B00"/>
                </a:solidFill>
                <a:effectLst>
                  <a:outerShdw blurRad="38100" dist="38100" dir="2700000" algn="tl">
                    <a:srgbClr val="000000">
                      <a:alpha val="43137"/>
                    </a:srgbClr>
                  </a:outerShdw>
                </a:effectLst>
              </a:rPr>
              <a:t>: </a:t>
            </a:r>
            <a:endParaRPr lang="es-MX" sz="1600" b="1" u="sng" dirty="0" smtClean="0">
              <a:solidFill>
                <a:srgbClr val="361B00"/>
              </a:solidFill>
              <a:effectLst>
                <a:outerShdw blurRad="38100" dist="38100" dir="2700000" algn="tl">
                  <a:srgbClr val="000000">
                    <a:alpha val="43137"/>
                  </a:srgbClr>
                </a:outerShdw>
              </a:effectLst>
            </a:endParaRPr>
          </a:p>
          <a:p>
            <a:pPr fontAlgn="auto">
              <a:spcBef>
                <a:spcPts val="0"/>
              </a:spcBef>
              <a:spcAft>
                <a:spcPts val="0"/>
              </a:spcAft>
              <a:buFont typeface="Arial" pitchFamily="34" charset="0"/>
              <a:buNone/>
              <a:defRPr/>
            </a:pPr>
            <a:r>
              <a:rPr lang="es-MX" sz="1600" dirty="0">
                <a:solidFill>
                  <a:srgbClr val="361B00"/>
                </a:solidFill>
                <a:effectLst>
                  <a:outerShdw blurRad="38100" dist="38100" dir="2700000" algn="tl">
                    <a:srgbClr val="000000">
                      <a:alpha val="43137"/>
                    </a:srgbClr>
                  </a:outerShdw>
                </a:effectLst>
              </a:rPr>
              <a:t>	</a:t>
            </a:r>
            <a:r>
              <a:rPr lang="es-MX" sz="1600" dirty="0" smtClean="0">
                <a:solidFill>
                  <a:srgbClr val="361B00"/>
                </a:solidFill>
                <a:effectLst>
                  <a:outerShdw blurRad="38100" dist="38100" dir="2700000" algn="tl">
                    <a:srgbClr val="000000">
                      <a:alpha val="43137"/>
                    </a:srgbClr>
                  </a:outerShdw>
                </a:effectLst>
              </a:rPr>
              <a:t>Organizar </a:t>
            </a:r>
            <a:r>
              <a:rPr lang="es-MX" sz="1600" dirty="0">
                <a:solidFill>
                  <a:srgbClr val="361B00"/>
                </a:solidFill>
                <a:effectLst>
                  <a:outerShdw blurRad="38100" dist="38100" dir="2700000" algn="tl">
                    <a:srgbClr val="000000">
                      <a:alpha val="43137"/>
                    </a:srgbClr>
                  </a:outerShdw>
                </a:effectLst>
              </a:rPr>
              <a:t>estos elementos de manera que se asegure la fluidez del flujo de trabajo, materiales, personas e información a través del sistema productivo. </a:t>
            </a:r>
          </a:p>
          <a:p>
            <a:pPr fontAlgn="auto">
              <a:spcBef>
                <a:spcPts val="0"/>
              </a:spcBef>
              <a:spcAft>
                <a:spcPts val="0"/>
              </a:spcAft>
              <a:buFont typeface="Arial" pitchFamily="34" charset="0"/>
              <a:buChar char="•"/>
              <a:defRPr/>
            </a:pPr>
            <a:r>
              <a:rPr lang="es-MX" sz="1600" dirty="0">
                <a:solidFill>
                  <a:srgbClr val="361B00"/>
                </a:solidFill>
                <a:effectLst>
                  <a:outerShdw blurRad="38100" dist="38100" dir="2700000" algn="tl">
                    <a:srgbClr val="000000">
                      <a:alpha val="43137"/>
                    </a:srgbClr>
                  </a:outerShdw>
                </a:effectLst>
              </a:rPr>
              <a:t> </a:t>
            </a:r>
            <a:r>
              <a:rPr lang="es-MX" sz="1600" b="1" u="sng" dirty="0" smtClean="0">
                <a:solidFill>
                  <a:srgbClr val="361B00"/>
                </a:solidFill>
                <a:effectLst>
                  <a:outerShdw blurRad="38100" dist="38100" dir="2700000" algn="tl">
                    <a:srgbClr val="000000">
                      <a:alpha val="43137"/>
                    </a:srgbClr>
                  </a:outerShdw>
                </a:effectLst>
              </a:rPr>
              <a:t>Características </a:t>
            </a:r>
            <a:r>
              <a:rPr lang="es-MX" sz="1600" b="1" u="sng" dirty="0">
                <a:solidFill>
                  <a:srgbClr val="361B00"/>
                </a:solidFill>
                <a:effectLst>
                  <a:outerShdw blurRad="38100" dist="38100" dir="2700000" algn="tl">
                    <a:srgbClr val="000000">
                      <a:alpha val="43137"/>
                    </a:srgbClr>
                  </a:outerShdw>
                </a:effectLst>
              </a:rPr>
              <a:t>de una adecuada Distribución de Planta:</a:t>
            </a:r>
          </a:p>
          <a:p>
            <a:pPr fontAlgn="auto">
              <a:spcBef>
                <a:spcPts val="0"/>
              </a:spcBef>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•Minimizar </a:t>
            </a:r>
            <a:r>
              <a:rPr lang="es-MX" sz="1600" dirty="0">
                <a:solidFill>
                  <a:srgbClr val="361B00"/>
                </a:solidFill>
                <a:effectLst>
                  <a:outerShdw blurRad="38100" dist="38100" dir="2700000" algn="tl">
                    <a:srgbClr val="000000">
                      <a:alpha val="43137"/>
                    </a:srgbClr>
                  </a:outerShdw>
                </a:effectLst>
              </a:rPr>
              <a:t>los costes de manipulación de materiales.</a:t>
            </a:r>
          </a:p>
          <a:p>
            <a:pPr fontAlgn="auto">
              <a:spcBef>
                <a:spcPts val="0"/>
              </a:spcBef>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•Eliminar </a:t>
            </a:r>
            <a:r>
              <a:rPr lang="es-MX" sz="1600" dirty="0">
                <a:solidFill>
                  <a:srgbClr val="361B00"/>
                </a:solidFill>
                <a:effectLst>
                  <a:outerShdw blurRad="38100" dist="38100" dir="2700000" algn="tl">
                    <a:srgbClr val="000000">
                      <a:alpha val="43137"/>
                    </a:srgbClr>
                  </a:outerShdw>
                </a:effectLst>
              </a:rPr>
              <a:t>los cuellos de botella.</a:t>
            </a:r>
          </a:p>
          <a:p>
            <a:pPr fontAlgn="auto">
              <a:spcBef>
                <a:spcPts val="0"/>
              </a:spcBef>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•Utilizar </a:t>
            </a:r>
            <a:r>
              <a:rPr lang="es-MX" sz="1600" dirty="0">
                <a:solidFill>
                  <a:srgbClr val="361B00"/>
                </a:solidFill>
                <a:effectLst>
                  <a:outerShdw blurRad="38100" dist="38100" dir="2700000" algn="tl">
                    <a:srgbClr val="000000">
                      <a:alpha val="43137"/>
                    </a:srgbClr>
                  </a:outerShdw>
                </a:effectLst>
              </a:rPr>
              <a:t>el espacio  y mano de obra eficientemente.</a:t>
            </a:r>
          </a:p>
          <a:p>
            <a:pPr fontAlgn="auto">
              <a:spcBef>
                <a:spcPts val="0"/>
              </a:spcBef>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•Facilitar </a:t>
            </a:r>
            <a:r>
              <a:rPr lang="es-MX" sz="1600" dirty="0">
                <a:solidFill>
                  <a:srgbClr val="361B00"/>
                </a:solidFill>
                <a:effectLst>
                  <a:outerShdw blurRad="38100" dist="38100" dir="2700000" algn="tl">
                    <a:srgbClr val="000000">
                      <a:alpha val="43137"/>
                    </a:srgbClr>
                  </a:outerShdw>
                </a:effectLst>
              </a:rPr>
              <a:t>la comunicación y la interacción del personal.</a:t>
            </a:r>
          </a:p>
          <a:p>
            <a:pPr fontAlgn="auto">
              <a:spcBef>
                <a:spcPts val="0"/>
              </a:spcBef>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•Reducir </a:t>
            </a:r>
            <a:r>
              <a:rPr lang="es-MX" sz="1600" dirty="0">
                <a:solidFill>
                  <a:srgbClr val="361B00"/>
                </a:solidFill>
                <a:effectLst>
                  <a:outerShdw blurRad="38100" dist="38100" dir="2700000" algn="tl">
                    <a:srgbClr val="000000">
                      <a:alpha val="43137"/>
                    </a:srgbClr>
                  </a:outerShdw>
                </a:effectLst>
              </a:rPr>
              <a:t>la duración del ciclo de fabricación. </a:t>
            </a:r>
          </a:p>
          <a:p>
            <a:pPr fontAlgn="auto">
              <a:spcBef>
                <a:spcPts val="0"/>
              </a:spcBef>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•Eliminar </a:t>
            </a:r>
            <a:r>
              <a:rPr lang="es-MX" sz="1600" dirty="0">
                <a:solidFill>
                  <a:srgbClr val="361B00"/>
                </a:solidFill>
                <a:effectLst>
                  <a:outerShdw blurRad="38100" dist="38100" dir="2700000" algn="tl">
                    <a:srgbClr val="000000">
                      <a:alpha val="43137"/>
                    </a:srgbClr>
                  </a:outerShdw>
                </a:effectLst>
              </a:rPr>
              <a:t>los movimientos. </a:t>
            </a:r>
          </a:p>
          <a:p>
            <a:pPr fontAlgn="auto">
              <a:spcBef>
                <a:spcPts val="0"/>
              </a:spcBef>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•Facilitar </a:t>
            </a:r>
            <a:r>
              <a:rPr lang="es-MX" sz="1600" dirty="0">
                <a:solidFill>
                  <a:srgbClr val="361B00"/>
                </a:solidFill>
                <a:effectLst>
                  <a:outerShdw blurRad="38100" dist="38100" dir="2700000" algn="tl">
                    <a:srgbClr val="000000">
                      <a:alpha val="43137"/>
                    </a:srgbClr>
                  </a:outerShdw>
                </a:effectLst>
              </a:rPr>
              <a:t>entradas y salidas. </a:t>
            </a:r>
          </a:p>
          <a:p>
            <a:pPr fontAlgn="auto">
              <a:spcBef>
                <a:spcPts val="0"/>
              </a:spcBef>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•Incorporar </a:t>
            </a:r>
            <a:r>
              <a:rPr lang="es-MX" sz="1600" dirty="0">
                <a:solidFill>
                  <a:srgbClr val="361B00"/>
                </a:solidFill>
                <a:effectLst>
                  <a:outerShdw blurRad="38100" dist="38100" dir="2700000" algn="tl">
                    <a:srgbClr val="000000">
                      <a:alpha val="43137"/>
                    </a:srgbClr>
                  </a:outerShdw>
                </a:effectLst>
              </a:rPr>
              <a:t>medidas de seguridad.</a:t>
            </a:r>
          </a:p>
          <a:p>
            <a:pPr fontAlgn="auto">
              <a:spcBef>
                <a:spcPts val="0"/>
              </a:spcBef>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•Promover </a:t>
            </a:r>
            <a:r>
              <a:rPr lang="es-MX" sz="1600" dirty="0">
                <a:solidFill>
                  <a:srgbClr val="361B00"/>
                </a:solidFill>
                <a:effectLst>
                  <a:outerShdw blurRad="38100" dist="38100" dir="2700000" algn="tl">
                    <a:srgbClr val="000000">
                      <a:alpha val="43137"/>
                    </a:srgbClr>
                  </a:outerShdw>
                </a:effectLst>
              </a:rPr>
              <a:t>las actividades de mantenimiento necesarias.</a:t>
            </a:r>
          </a:p>
          <a:p>
            <a:pPr fontAlgn="auto">
              <a:spcBef>
                <a:spcPts val="0"/>
              </a:spcBef>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•Control </a:t>
            </a:r>
            <a:r>
              <a:rPr lang="es-MX" sz="1600" dirty="0">
                <a:solidFill>
                  <a:srgbClr val="361B00"/>
                </a:solidFill>
                <a:effectLst>
                  <a:outerShdw blurRad="38100" dist="38100" dir="2700000" algn="tl">
                    <a:srgbClr val="000000">
                      <a:alpha val="43137"/>
                    </a:srgbClr>
                  </a:outerShdw>
                </a:effectLst>
              </a:rPr>
              <a:t>visual de las operaciones o actividades.</a:t>
            </a:r>
          </a:p>
          <a:p>
            <a:pPr fontAlgn="auto">
              <a:spcBef>
                <a:spcPts val="0"/>
              </a:spcBef>
              <a:spcAft>
                <a:spcPts val="0"/>
              </a:spcAft>
              <a:buFont typeface="Arial" pitchFamily="34" charset="0"/>
              <a:buChar char="•"/>
              <a:defRPr/>
            </a:pPr>
            <a:endParaRPr lang="es-MX" sz="1600" dirty="0">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Distribución de planta</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6146" name="Picture 2" descr="http://www.logismarket.com.ar/ip/psion-teklogix-soluciones-de-almacenamiento-y-distribucion-un-almacen-inallambrico-ofrece-la-flexibilidad-de-efectuar-diferentes-tipos-de-gestion-de-datos-363825-FGR.jpg"/>
          <p:cNvPicPr>
            <a:picLocks noChangeAspect="1" noChangeArrowheads="1"/>
          </p:cNvPicPr>
          <p:nvPr/>
        </p:nvPicPr>
        <p:blipFill>
          <a:blip r:embed="rId10" cstate="print"/>
          <a:srcRect/>
          <a:stretch>
            <a:fillRect/>
          </a:stretch>
        </p:blipFill>
        <p:spPr bwMode="auto">
          <a:xfrm>
            <a:off x="5436096" y="3501008"/>
            <a:ext cx="3687914" cy="2604569"/>
          </a:xfrm>
          <a:prstGeom prst="rect">
            <a:avLst/>
          </a:prstGeom>
          <a:ln>
            <a:noFill/>
          </a:ln>
          <a:effectLst>
            <a:softEdge rad="112500"/>
          </a:effectLst>
        </p:spPr>
      </p:pic>
      <p:sp useBgFill="1">
        <p:nvSpPr>
          <p:cNvPr id="21" name="20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108000" bIns="36000" rtlCol="0">
            <a:noAutofit/>
          </a:bodyPr>
          <a:lstStyle/>
          <a:p>
            <a:pPr algn="just" fontAlgn="auto">
              <a:spcBef>
                <a:spcPts val="0"/>
              </a:spcBef>
              <a:spcAft>
                <a:spcPts val="0"/>
              </a:spcAft>
              <a:buFont typeface="Arial" pitchFamily="34" charset="0"/>
              <a:buNone/>
              <a:defRPr/>
            </a:pPr>
            <a:r>
              <a:rPr lang="es-MX" sz="1600" b="1" u="sng" dirty="0">
                <a:solidFill>
                  <a:srgbClr val="361B00"/>
                </a:solidFill>
                <a:effectLst>
                  <a:outerShdw blurRad="38100" dist="38100" dir="2700000" algn="tl">
                    <a:srgbClr val="000000">
                      <a:alpha val="43137"/>
                    </a:srgbClr>
                  </a:outerShdw>
                </a:effectLst>
              </a:rPr>
              <a:t>Tipos </a:t>
            </a:r>
            <a:r>
              <a:rPr lang="es-MX" sz="1600" b="1" u="sng" dirty="0" smtClean="0">
                <a:solidFill>
                  <a:srgbClr val="361B00"/>
                </a:solidFill>
                <a:effectLst>
                  <a:outerShdw blurRad="38100" dist="38100" dir="2700000" algn="tl">
                    <a:srgbClr val="000000">
                      <a:alpha val="43137"/>
                    </a:srgbClr>
                  </a:outerShdw>
                </a:effectLst>
              </a:rPr>
              <a:t>básicos </a:t>
            </a:r>
            <a:r>
              <a:rPr lang="es-MX" sz="1600" b="1" u="sng" dirty="0">
                <a:solidFill>
                  <a:srgbClr val="361B00"/>
                </a:solidFill>
                <a:effectLst>
                  <a:outerShdw blurRad="38100" dist="38100" dir="2700000" algn="tl">
                    <a:srgbClr val="000000">
                      <a:alpha val="43137"/>
                    </a:srgbClr>
                  </a:outerShdw>
                </a:effectLst>
              </a:rPr>
              <a:t>de </a:t>
            </a:r>
            <a:r>
              <a:rPr lang="es-MX" sz="1600" b="1" u="sng" dirty="0" smtClean="0">
                <a:solidFill>
                  <a:srgbClr val="361B00"/>
                </a:solidFill>
                <a:effectLst>
                  <a:outerShdw blurRad="38100" dist="38100" dir="2700000" algn="tl">
                    <a:srgbClr val="000000">
                      <a:alpha val="43137"/>
                    </a:srgbClr>
                  </a:outerShdw>
                </a:effectLst>
              </a:rPr>
              <a:t>distribución </a:t>
            </a:r>
            <a:r>
              <a:rPr lang="es-MX" sz="1600" b="1" u="sng" dirty="0">
                <a:solidFill>
                  <a:srgbClr val="361B00"/>
                </a:solidFill>
                <a:effectLst>
                  <a:outerShdw blurRad="38100" dist="38100" dir="2700000" algn="tl">
                    <a:srgbClr val="000000">
                      <a:alpha val="43137"/>
                    </a:srgbClr>
                  </a:outerShdw>
                </a:effectLst>
              </a:rPr>
              <a:t>en </a:t>
            </a:r>
            <a:r>
              <a:rPr lang="es-MX" sz="1600" b="1" u="sng" dirty="0" smtClean="0">
                <a:solidFill>
                  <a:srgbClr val="361B00"/>
                </a:solidFill>
                <a:effectLst>
                  <a:outerShdw blurRad="38100" dist="38100" dir="2700000" algn="tl">
                    <a:srgbClr val="000000">
                      <a:alpha val="43137"/>
                    </a:srgbClr>
                  </a:outerShdw>
                </a:effectLst>
              </a:rPr>
              <a:t>planta:</a:t>
            </a:r>
          </a:p>
          <a:p>
            <a:pPr algn="just" fontAlgn="auto">
              <a:spcAft>
                <a:spcPts val="0"/>
              </a:spcAft>
              <a:buFont typeface="Arial" pitchFamily="34" charset="0"/>
              <a:buChar char="•"/>
              <a:defRPr/>
            </a:pPr>
            <a:r>
              <a:rPr lang="es-MX" sz="1600" b="1" dirty="0">
                <a:solidFill>
                  <a:srgbClr val="361B00"/>
                </a:solidFill>
                <a:effectLst>
                  <a:outerShdw blurRad="38100" dist="38100" dir="2700000" algn="tl">
                    <a:srgbClr val="000000">
                      <a:alpha val="43137"/>
                    </a:srgbClr>
                  </a:outerShdw>
                </a:effectLst>
              </a:rPr>
              <a:t>I. DISTRIBUCION POR </a:t>
            </a:r>
            <a:r>
              <a:rPr lang="es-MX" sz="1600" b="1" dirty="0" smtClean="0">
                <a:solidFill>
                  <a:srgbClr val="361B00"/>
                </a:solidFill>
                <a:effectLst>
                  <a:outerShdw blurRad="38100" dist="38100" dir="2700000" algn="tl">
                    <a:srgbClr val="000000">
                      <a:alpha val="43137"/>
                    </a:srgbClr>
                  </a:outerShdw>
                </a:effectLst>
              </a:rPr>
              <a:t>PROCESOS:</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Agrupa </a:t>
            </a:r>
            <a:r>
              <a:rPr lang="es-MX" sz="1600" dirty="0">
                <a:solidFill>
                  <a:srgbClr val="361B00"/>
                </a:solidFill>
                <a:effectLst>
                  <a:outerShdw blurRad="38100" dist="38100" dir="2700000" algn="tl">
                    <a:srgbClr val="000000">
                      <a:alpha val="43137"/>
                    </a:srgbClr>
                  </a:outerShdw>
                </a:effectLst>
              </a:rPr>
              <a:t>máquinas similares en departamentos o centros de trabajo según el proceso o la función que desempeñan. Por ejemplo, la organización de los grandes almacenes responde a este esquema. </a:t>
            </a:r>
            <a:endParaRPr lang="es-MX" sz="1600" dirty="0" smtClean="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r>
              <a:rPr lang="es-MX" sz="1600" b="1" dirty="0">
                <a:solidFill>
                  <a:srgbClr val="361B00"/>
                </a:solidFill>
                <a:effectLst>
                  <a:outerShdw blurRad="38100" dist="38100" dir="2700000" algn="tl">
                    <a:srgbClr val="000000">
                      <a:alpha val="43137"/>
                    </a:srgbClr>
                  </a:outerShdw>
                </a:effectLst>
              </a:rPr>
              <a:t>Características: </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 Satisfacer </a:t>
            </a:r>
            <a:r>
              <a:rPr lang="es-MX" sz="1600" dirty="0">
                <a:solidFill>
                  <a:srgbClr val="361B00"/>
                </a:solidFill>
                <a:effectLst>
                  <a:outerShdw blurRad="38100" dist="38100" dir="2700000" algn="tl">
                    <a:srgbClr val="000000">
                      <a:alpha val="43137"/>
                    </a:srgbClr>
                  </a:outerShdw>
                </a:effectLst>
              </a:rPr>
              <a:t>necesidades diversas de clientes muy diferentes entre sí.</a:t>
            </a: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 El </a:t>
            </a:r>
            <a:r>
              <a:rPr lang="es-MX" sz="1600" dirty="0">
                <a:solidFill>
                  <a:srgbClr val="361B00"/>
                </a:solidFill>
                <a:effectLst>
                  <a:outerShdw blurRad="38100" dist="38100" dir="2700000" algn="tl">
                    <a:srgbClr val="000000">
                      <a:alpha val="43137"/>
                    </a:srgbClr>
                  </a:outerShdw>
                </a:effectLst>
              </a:rPr>
              <a:t>tamaño de cada pedido es pequeño, y la secuencia de operaciones necesarias para </a:t>
            </a:r>
            <a:r>
              <a:rPr lang="es-MX" sz="1600" dirty="0" smtClean="0">
                <a:solidFill>
                  <a:srgbClr val="361B00"/>
                </a:solidFill>
                <a:effectLst>
                  <a:outerShdw blurRad="38100" dist="38100" dir="2700000" algn="tl">
                    <a:srgbClr val="000000">
                      <a:alpha val="43137"/>
                    </a:srgbClr>
                  </a:outerShdw>
                </a:effectLst>
              </a:rPr>
              <a:t>  </a:t>
            </a: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fabricarlo </a:t>
            </a:r>
            <a:r>
              <a:rPr lang="es-MX" sz="1600" dirty="0">
                <a:solidFill>
                  <a:srgbClr val="361B00"/>
                </a:solidFill>
                <a:effectLst>
                  <a:outerShdw blurRad="38100" dist="38100" dir="2700000" algn="tl">
                    <a:srgbClr val="000000">
                      <a:alpha val="43137"/>
                    </a:srgbClr>
                  </a:outerShdw>
                </a:effectLst>
              </a:rPr>
              <a:t>varía considerablemente de uno a otro.</a:t>
            </a: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 Las </a:t>
            </a:r>
            <a:r>
              <a:rPr lang="es-MX" sz="1600" dirty="0">
                <a:solidFill>
                  <a:srgbClr val="361B00"/>
                </a:solidFill>
                <a:effectLst>
                  <a:outerShdw blurRad="38100" dist="38100" dir="2700000" algn="tl">
                    <a:srgbClr val="000000">
                      <a:alpha val="43137"/>
                    </a:srgbClr>
                  </a:outerShdw>
                </a:effectLst>
              </a:rPr>
              <a:t>máquinas son de uso general y utilizadas por trabajadores muy calificados. </a:t>
            </a:r>
          </a:p>
          <a:p>
            <a:pPr algn="just" fontAlgn="auto">
              <a:spcBef>
                <a:spcPts val="0"/>
              </a:spcBef>
              <a:spcAft>
                <a:spcPts val="0"/>
              </a:spcAft>
              <a:buFont typeface="Arial" pitchFamily="34" charset="0"/>
              <a:buNone/>
              <a:defRPr/>
            </a:pPr>
            <a:endParaRPr lang="es-MX" sz="1600" b="1" u="sng" dirty="0">
              <a:solidFill>
                <a:srgbClr val="361B00"/>
              </a:solidFill>
              <a:effectLst>
                <a:outerShdw blurRad="38100" dist="38100" dir="2700000" algn="tl">
                  <a:srgbClr val="000000">
                    <a:alpha val="43137"/>
                  </a:srgbClr>
                </a:outerShdw>
              </a:effectLst>
            </a:endParaRPr>
          </a:p>
          <a:p>
            <a:pPr algn="just" fontAlgn="auto">
              <a:spcBef>
                <a:spcPts val="0"/>
              </a:spcBef>
              <a:spcAft>
                <a:spcPts val="0"/>
              </a:spcAft>
              <a:buFont typeface="Arial" pitchFamily="34" charset="0"/>
              <a:buNone/>
              <a:defRPr/>
            </a:pPr>
            <a:endParaRPr lang="es-MX" sz="16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Distribución de planta</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3" name="22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16386" name="Picture 2" descr="http://www.invooice.com/coorporative/templates/invooice/invoice_icons/gestion_almacen_01.png"/>
          <p:cNvPicPr>
            <a:picLocks noChangeAspect="1" noChangeArrowheads="1"/>
          </p:cNvPicPr>
          <p:nvPr/>
        </p:nvPicPr>
        <p:blipFill>
          <a:blip r:embed="rId10"/>
          <a:srcRect/>
          <a:stretch>
            <a:fillRect/>
          </a:stretch>
        </p:blipFill>
        <p:spPr bwMode="auto">
          <a:xfrm rot="20919864">
            <a:off x="6243638" y="3957638"/>
            <a:ext cx="2663825" cy="2663825"/>
          </a:xfrm>
          <a:prstGeom prst="rect">
            <a:avLst/>
          </a:prstGeom>
          <a:noFill/>
          <a:effectLst>
            <a:outerShdw blurRad="254000" dist="431800" dir="8280000" sx="83000" sy="83000" rotWithShape="0">
              <a:prstClr val="black">
                <a:alpha val="64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5904656"/>
          </a:xfrm>
          <a:solidFill>
            <a:schemeClr val="bg1">
              <a:alpha val="6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36000" bIns="36000" rtlCol="0">
            <a:normAutofit/>
          </a:bodyPr>
          <a:lstStyle/>
          <a:p>
            <a:pPr fontAlgn="auto">
              <a:spcAft>
                <a:spcPts val="0"/>
              </a:spcAft>
              <a:buFont typeface="Arial" pitchFamily="34" charset="0"/>
              <a:buChar char="•"/>
              <a:defRPr/>
            </a:pPr>
            <a:endParaRPr lang="es-MX" dirty="0"/>
          </a:p>
        </p:txBody>
      </p:sp>
      <p:sp useBgFill="1">
        <p:nvSpPr>
          <p:cNvPr id="5" name="4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6" name="5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7" name="6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8" name="7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9" name="8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0" name="9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1" name="10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pic>
        <p:nvPicPr>
          <p:cNvPr id="2050" name="Imagen 1"/>
          <p:cNvPicPr>
            <a:picLocks noChangeAspect="1" noChangeArrowheads="1"/>
          </p:cNvPicPr>
          <p:nvPr/>
        </p:nvPicPr>
        <p:blipFill>
          <a:blip r:embed="rId9" cstate="print"/>
          <a:srcRect/>
          <a:stretch>
            <a:fillRect/>
          </a:stretch>
        </p:blipFill>
        <p:spPr bwMode="auto">
          <a:xfrm>
            <a:off x="539552" y="332656"/>
            <a:ext cx="8064896" cy="576850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useBgFill="1">
        <p:nvSpPr>
          <p:cNvPr id="13" name="12 Cheurón">
            <a:hlinkClick r:id="rId10"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08000" rIns="36000" bIns="36000" rtlCol="0">
            <a:noAutofit/>
          </a:bodyPr>
          <a:lstStyle/>
          <a:p>
            <a:pPr fontAlgn="auto">
              <a:spcAft>
                <a:spcPts val="0"/>
              </a:spcAft>
              <a:buFont typeface="Arial" pitchFamily="34" charset="0"/>
              <a:buChar char="•"/>
              <a:defRPr/>
            </a:pPr>
            <a:r>
              <a:rPr lang="es-MX" sz="1600" b="1" dirty="0">
                <a:solidFill>
                  <a:srgbClr val="361B00"/>
                </a:solidFill>
                <a:effectLst>
                  <a:outerShdw blurRad="38100" dist="38100" dir="2700000" algn="tl">
                    <a:srgbClr val="000000">
                      <a:alpha val="43137"/>
                    </a:srgbClr>
                  </a:outerShdw>
                </a:effectLst>
              </a:rPr>
              <a:t>II. DISTRIBUCION POR </a:t>
            </a:r>
            <a:r>
              <a:rPr lang="es-MX" sz="1600" b="1" dirty="0" smtClean="0">
                <a:solidFill>
                  <a:srgbClr val="361B00"/>
                </a:solidFill>
                <a:effectLst>
                  <a:outerShdw blurRad="38100" dist="38100" dir="2700000" algn="tl">
                    <a:srgbClr val="000000">
                      <a:alpha val="43137"/>
                    </a:srgbClr>
                  </a:outerShdw>
                </a:effectLst>
              </a:rPr>
              <a:t>PRODUCTO</a:t>
            </a:r>
            <a:r>
              <a:rPr lang="es-MX" sz="1600" dirty="0">
                <a:solidFill>
                  <a:srgbClr val="361B00"/>
                </a:solidFill>
                <a:effectLst>
                  <a:outerShdw blurRad="38100" dist="38100" dir="2700000" algn="tl">
                    <a:srgbClr val="000000">
                      <a:alpha val="43137"/>
                    </a:srgbClr>
                  </a:outerShdw>
                </a:effectLst>
              </a:rPr>
              <a:t> </a:t>
            </a:r>
            <a:r>
              <a:rPr lang="es-MX" sz="1600" dirty="0" smtClean="0">
                <a:solidFill>
                  <a:srgbClr val="361B00"/>
                </a:solidFill>
                <a:effectLst>
                  <a:outerShdw blurRad="38100" dist="38100" dir="2700000" algn="tl">
                    <a:srgbClr val="000000">
                      <a:alpha val="43137"/>
                    </a:srgbClr>
                  </a:outerShdw>
                </a:effectLst>
              </a:rPr>
              <a:t>:</a:t>
            </a:r>
            <a:endParaRPr lang="es-MX" sz="1600" dirty="0">
              <a:solidFill>
                <a:srgbClr val="361B00"/>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Conocida </a:t>
            </a:r>
            <a:r>
              <a:rPr lang="es-MX" sz="1600" dirty="0">
                <a:solidFill>
                  <a:srgbClr val="361B00"/>
                </a:solidFill>
                <a:effectLst>
                  <a:outerShdw blurRad="38100" dist="38100" dir="2700000" algn="tl">
                    <a:srgbClr val="000000">
                      <a:alpha val="43137"/>
                    </a:srgbClr>
                  </a:outerShdw>
                </a:effectLst>
              </a:rPr>
              <a:t>originalmente como </a:t>
            </a:r>
            <a:r>
              <a:rPr lang="es-MX" sz="1600" i="1" dirty="0">
                <a:solidFill>
                  <a:srgbClr val="361B00"/>
                </a:solidFill>
                <a:effectLst>
                  <a:outerShdw blurRad="38100" dist="38100" dir="2700000" algn="tl">
                    <a:srgbClr val="000000">
                      <a:alpha val="43137"/>
                    </a:srgbClr>
                  </a:outerShdw>
                </a:effectLst>
              </a:rPr>
              <a:t>cadena de montaje </a:t>
            </a:r>
            <a:r>
              <a:rPr lang="es-MX" sz="1600" dirty="0">
                <a:solidFill>
                  <a:srgbClr val="361B00"/>
                </a:solidFill>
                <a:effectLst>
                  <a:outerShdw blurRad="38100" dist="38100" dir="2700000" algn="tl">
                    <a:srgbClr val="000000">
                      <a:alpha val="43137"/>
                    </a:srgbClr>
                  </a:outerShdw>
                </a:effectLst>
              </a:rPr>
              <a:t>, organiza los elementos en una línea de acuerdo con la secuencia de operaciones que hay que realizar para llevar a cabo la elaboración de un producto concreto</a:t>
            </a:r>
            <a:r>
              <a:rPr lang="es-MX" sz="1600" dirty="0" smtClean="0">
                <a:solidFill>
                  <a:srgbClr val="361B00"/>
                </a:solidFill>
                <a:effectLst>
                  <a:outerShdw blurRad="38100" dist="38100" dir="2700000" algn="tl">
                    <a:srgbClr val="000000">
                      <a:alpha val="43137"/>
                    </a:srgbClr>
                  </a:outerShdw>
                </a:effectLst>
              </a:rPr>
              <a:t>. </a:t>
            </a:r>
            <a:endParaRPr lang="es-MX" sz="1600" dirty="0">
              <a:solidFill>
                <a:srgbClr val="361B00"/>
              </a:solidFill>
              <a:effectLst>
                <a:outerShdw blurRad="38100" dist="38100" dir="2700000" algn="tl">
                  <a:srgbClr val="000000">
                    <a:alpha val="43137"/>
                  </a:srgbClr>
                </a:outerShdw>
              </a:effectLst>
            </a:endParaRPr>
          </a:p>
          <a:p>
            <a:pPr fontAlgn="auto">
              <a:spcAft>
                <a:spcPts val="0"/>
              </a:spcAft>
              <a:buFont typeface="Arial" pitchFamily="34" charset="0"/>
              <a:buChar char="•"/>
              <a:defRPr/>
            </a:pPr>
            <a:r>
              <a:rPr lang="es-MX" sz="1600" b="1" dirty="0">
                <a:solidFill>
                  <a:srgbClr val="361B00"/>
                </a:solidFill>
                <a:effectLst>
                  <a:outerShdw blurRad="38100" dist="38100" dir="2700000" algn="tl">
                    <a:srgbClr val="000000">
                      <a:alpha val="43137"/>
                    </a:srgbClr>
                  </a:outerShdw>
                </a:effectLst>
              </a:rPr>
              <a:t>Características: </a:t>
            </a:r>
            <a:endParaRPr lang="es-MX" sz="1600" dirty="0">
              <a:solidFill>
                <a:srgbClr val="361B00"/>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 Toda </a:t>
            </a:r>
            <a:r>
              <a:rPr lang="es-MX" sz="1600" dirty="0">
                <a:solidFill>
                  <a:srgbClr val="361B00"/>
                </a:solidFill>
                <a:effectLst>
                  <a:outerShdw blurRad="38100" dist="38100" dir="2700000" algn="tl">
                    <a:srgbClr val="000000">
                      <a:alpha val="43137"/>
                    </a:srgbClr>
                  </a:outerShdw>
                </a:effectLst>
              </a:rPr>
              <a:t>la maquinaria y equipos se agrupan en una misma zona y se ordenan de acuerdo con el </a:t>
            </a:r>
            <a:endParaRPr lang="es-MX" sz="1600" dirty="0" smtClean="0">
              <a:solidFill>
                <a:srgbClr val="361B00"/>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proceso </a:t>
            </a:r>
            <a:r>
              <a:rPr lang="es-MX" sz="1600" dirty="0">
                <a:solidFill>
                  <a:srgbClr val="361B00"/>
                </a:solidFill>
                <a:effectLst>
                  <a:outerShdw blurRad="38100" dist="38100" dir="2700000" algn="tl">
                    <a:srgbClr val="000000">
                      <a:alpha val="43137"/>
                    </a:srgbClr>
                  </a:outerShdw>
                </a:effectLst>
              </a:rPr>
              <a:t>de fabricación. </a:t>
            </a:r>
          </a:p>
          <a:p>
            <a:pPr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 Elevada </a:t>
            </a:r>
            <a:r>
              <a:rPr lang="es-MX" sz="1600" dirty="0">
                <a:solidFill>
                  <a:srgbClr val="361B00"/>
                </a:solidFill>
                <a:effectLst>
                  <a:outerShdw blurRad="38100" dist="38100" dir="2700000" algn="tl">
                    <a:srgbClr val="000000">
                      <a:alpha val="43137"/>
                    </a:srgbClr>
                  </a:outerShdw>
                </a:effectLst>
              </a:rPr>
              <a:t>demanda de uno ó varios productos más o menos normalizados. </a:t>
            </a:r>
          </a:p>
          <a:p>
            <a:pPr algn="just" fontAlgn="auto">
              <a:spcBef>
                <a:spcPts val="0"/>
              </a:spcBef>
              <a:spcAft>
                <a:spcPts val="0"/>
              </a:spcAft>
              <a:buFont typeface="Arial" pitchFamily="34" charset="0"/>
              <a:buNone/>
              <a:defRPr/>
            </a:pPr>
            <a:endParaRPr lang="es-MX" sz="1600" b="1" u="sng" dirty="0">
              <a:solidFill>
                <a:srgbClr val="361B00"/>
              </a:solidFill>
              <a:effectLst>
                <a:outerShdw blurRad="38100" dist="38100" dir="2700000" algn="tl">
                  <a:srgbClr val="000000">
                    <a:alpha val="43137"/>
                  </a:srgbClr>
                </a:outerShdw>
              </a:effectLst>
            </a:endParaRPr>
          </a:p>
          <a:p>
            <a:pPr algn="just" fontAlgn="auto">
              <a:spcBef>
                <a:spcPts val="0"/>
              </a:spcBef>
              <a:spcAft>
                <a:spcPts val="0"/>
              </a:spcAft>
              <a:buFont typeface="Arial" pitchFamily="34" charset="0"/>
              <a:buNone/>
              <a:defRPr/>
            </a:pPr>
            <a:endParaRPr lang="es-MX" sz="16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Distribución de planta</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1" name="20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15362" name="Picture 2" descr="http://media.casamientosonline.com/images/distribucion_de_productos_profesionales-1233350507_2604_grande.jpg"/>
          <p:cNvPicPr>
            <a:picLocks noChangeAspect="1" noChangeArrowheads="1"/>
          </p:cNvPicPr>
          <p:nvPr/>
        </p:nvPicPr>
        <p:blipFill>
          <a:blip r:embed="rId10" cstate="print"/>
          <a:srcRect/>
          <a:stretch>
            <a:fillRect/>
          </a:stretch>
        </p:blipFill>
        <p:spPr bwMode="auto">
          <a:xfrm>
            <a:off x="0" y="4149080"/>
            <a:ext cx="3861570" cy="199112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08000" rIns="180000" bIns="36000" rtlCol="0">
            <a:noAutofit/>
          </a:bodyPr>
          <a:lstStyle/>
          <a:p>
            <a:pPr algn="just" fontAlgn="auto">
              <a:spcAft>
                <a:spcPts val="0"/>
              </a:spcAft>
              <a:buFont typeface="Arial" pitchFamily="34" charset="0"/>
              <a:buChar char="•"/>
              <a:defRPr/>
            </a:pPr>
            <a:r>
              <a:rPr lang="es-MX" sz="1600" b="1" dirty="0">
                <a:solidFill>
                  <a:srgbClr val="361B00"/>
                </a:solidFill>
                <a:effectLst>
                  <a:outerShdw blurRad="38100" dist="38100" dir="2700000" algn="tl">
                    <a:srgbClr val="000000">
                      <a:alpha val="43137"/>
                    </a:srgbClr>
                  </a:outerShdw>
                </a:effectLst>
              </a:rPr>
              <a:t>III. DISTRIBUCION EN PUNTO </a:t>
            </a:r>
            <a:r>
              <a:rPr lang="es-MX" sz="1600" b="1" dirty="0" smtClean="0">
                <a:solidFill>
                  <a:srgbClr val="361B00"/>
                </a:solidFill>
                <a:effectLst>
                  <a:outerShdw blurRad="38100" dist="38100" dir="2700000" algn="tl">
                    <a:srgbClr val="000000">
                      <a:alpha val="43137"/>
                    </a:srgbClr>
                  </a:outerShdw>
                </a:effectLst>
              </a:rPr>
              <a:t>FIJO:</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Es </a:t>
            </a:r>
            <a:r>
              <a:rPr lang="es-MX" sz="1600" dirty="0">
                <a:solidFill>
                  <a:srgbClr val="361B00"/>
                </a:solidFill>
                <a:effectLst>
                  <a:outerShdw blurRad="38100" dist="38100" dir="2700000" algn="tl">
                    <a:srgbClr val="000000">
                      <a:alpha val="43137"/>
                    </a:srgbClr>
                  </a:outerShdw>
                </a:effectLst>
              </a:rPr>
              <a:t>típica de los proyectos en los que el producto elaborado es demasiado frágil, voluminoso o pesado para moverse.</a:t>
            </a:r>
          </a:p>
          <a:p>
            <a:pPr algn="just" fontAlgn="auto">
              <a:spcAft>
                <a:spcPts val="0"/>
              </a:spcAft>
              <a:buFont typeface="Arial" pitchFamily="34" charset="0"/>
              <a:buChar char="•"/>
              <a:defRPr/>
            </a:pPr>
            <a:r>
              <a:rPr lang="es-MX" sz="1600" b="1" dirty="0" smtClean="0">
                <a:solidFill>
                  <a:srgbClr val="361B00"/>
                </a:solidFill>
                <a:effectLst>
                  <a:outerShdw blurRad="38100" dist="38100" dir="2700000" algn="tl">
                    <a:srgbClr val="000000">
                      <a:alpha val="43137"/>
                    </a:srgbClr>
                  </a:outerShdw>
                </a:effectLst>
              </a:rPr>
              <a:t>Características</a:t>
            </a:r>
            <a:r>
              <a:rPr lang="es-MX" sz="1600" b="1" dirty="0">
                <a:solidFill>
                  <a:srgbClr val="361B00"/>
                </a:solidFill>
                <a:effectLst>
                  <a:outerShdw blurRad="38100" dist="38100" dir="2700000" algn="tl">
                    <a:srgbClr val="000000">
                      <a:alpha val="43137"/>
                    </a:srgbClr>
                  </a:outerShdw>
                </a:effectLst>
              </a:rPr>
              <a:t>: </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 El </a:t>
            </a:r>
            <a:r>
              <a:rPr lang="es-MX" sz="1600" dirty="0">
                <a:solidFill>
                  <a:srgbClr val="361B00"/>
                </a:solidFill>
                <a:effectLst>
                  <a:outerShdw blurRad="38100" dist="38100" dir="2700000" algn="tl">
                    <a:srgbClr val="000000">
                      <a:alpha val="43137"/>
                    </a:srgbClr>
                  </a:outerShdw>
                </a:effectLst>
              </a:rPr>
              <a:t>producto permanece estático durante todo el proceso de producción.</a:t>
            </a: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 Los </a:t>
            </a:r>
            <a:r>
              <a:rPr lang="es-MX" sz="1600" dirty="0">
                <a:solidFill>
                  <a:srgbClr val="361B00"/>
                </a:solidFill>
                <a:effectLst>
                  <a:outerShdw blurRad="38100" dist="38100" dir="2700000" algn="tl">
                    <a:srgbClr val="000000">
                      <a:alpha val="43137"/>
                    </a:srgbClr>
                  </a:outerShdw>
                </a:effectLst>
              </a:rPr>
              <a:t>trabajadores, las máquinas, los materiales o cualquier otro recurso productivo son llevados hacia el lugar de producción.</a:t>
            </a: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 La </a:t>
            </a:r>
            <a:r>
              <a:rPr lang="es-MX" sz="1600" dirty="0">
                <a:solidFill>
                  <a:srgbClr val="361B00"/>
                </a:solidFill>
                <a:effectLst>
                  <a:outerShdw blurRad="38100" dist="38100" dir="2700000" algn="tl">
                    <a:srgbClr val="000000">
                      <a:alpha val="43137"/>
                    </a:srgbClr>
                  </a:outerShdw>
                </a:effectLst>
              </a:rPr>
              <a:t>intensidad de utilización de los equipos es baja. </a:t>
            </a: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 Con </a:t>
            </a:r>
            <a:r>
              <a:rPr lang="es-MX" sz="1600" dirty="0">
                <a:solidFill>
                  <a:srgbClr val="361B00"/>
                </a:solidFill>
                <a:effectLst>
                  <a:outerShdw blurRad="38100" dist="38100" dir="2700000" algn="tl">
                    <a:srgbClr val="000000">
                      <a:alpha val="43137"/>
                    </a:srgbClr>
                  </a:outerShdw>
                </a:effectLst>
              </a:rPr>
              <a:t>frecuencia las máquinas, ya que solo se utilizan durante un período limitado de tiempo, se alquilan o se subcontratan.</a:t>
            </a: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 Los </a:t>
            </a:r>
            <a:r>
              <a:rPr lang="es-MX" sz="1600" dirty="0">
                <a:solidFill>
                  <a:srgbClr val="361B00"/>
                </a:solidFill>
                <a:effectLst>
                  <a:outerShdw blurRad="38100" dist="38100" dir="2700000" algn="tl">
                    <a:srgbClr val="000000">
                      <a:alpha val="43137"/>
                    </a:srgbClr>
                  </a:outerShdw>
                </a:effectLst>
              </a:rPr>
              <a:t>trabajadores están especialmente cualificados para desempeñar las tareas.</a:t>
            </a:r>
          </a:p>
          <a:p>
            <a:pPr algn="just" fontAlgn="auto">
              <a:spcBef>
                <a:spcPts val="0"/>
              </a:spcBef>
              <a:spcAft>
                <a:spcPts val="0"/>
              </a:spcAft>
              <a:buFont typeface="Arial" pitchFamily="34" charset="0"/>
              <a:buNone/>
              <a:defRPr/>
            </a:pPr>
            <a:endParaRPr lang="es-MX" sz="1600" b="1" u="sng" dirty="0">
              <a:solidFill>
                <a:srgbClr val="361B00"/>
              </a:solidFill>
              <a:effectLst>
                <a:outerShdw blurRad="38100" dist="38100" dir="2700000" algn="tl">
                  <a:srgbClr val="000000">
                    <a:alpha val="43137"/>
                  </a:srgbClr>
                </a:outerShdw>
              </a:effectLst>
            </a:endParaRPr>
          </a:p>
          <a:p>
            <a:pPr algn="just" fontAlgn="auto">
              <a:spcBef>
                <a:spcPts val="0"/>
              </a:spcBef>
              <a:spcAft>
                <a:spcPts val="0"/>
              </a:spcAft>
              <a:buFont typeface="Arial" pitchFamily="34" charset="0"/>
              <a:buNone/>
              <a:defRPr/>
            </a:pPr>
            <a:endParaRPr lang="es-MX" sz="16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Distribución de planta</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1" name="20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14338" name="Picture 2" descr="http://image.spreadshirt.net/image-server/image/composition/4385331/view/1/producttypecolor/1/type/png/width/280/height/280/fragil_design.png"/>
          <p:cNvPicPr>
            <a:picLocks noChangeAspect="1" noChangeArrowheads="1"/>
          </p:cNvPicPr>
          <p:nvPr/>
        </p:nvPicPr>
        <p:blipFill>
          <a:blip r:embed="rId10" cstate="print"/>
          <a:srcRect/>
          <a:stretch>
            <a:fillRect/>
          </a:stretch>
        </p:blipFill>
        <p:spPr bwMode="auto">
          <a:xfrm rot="809352">
            <a:off x="7125072" y="4688454"/>
            <a:ext cx="1730896" cy="173089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08000" rIns="180000" bIns="36000" rtlCol="0">
            <a:noAutofit/>
          </a:bodyPr>
          <a:lstStyle/>
          <a:p>
            <a:pPr algn="just" fontAlgn="auto">
              <a:spcAft>
                <a:spcPts val="0"/>
              </a:spcAft>
              <a:buFont typeface="Arial" pitchFamily="34" charset="0"/>
              <a:buChar char="•"/>
              <a:defRPr/>
            </a:pPr>
            <a:r>
              <a:rPr lang="es-MX" sz="1600" b="1" dirty="0" smtClean="0">
                <a:solidFill>
                  <a:srgbClr val="361B00"/>
                </a:solidFill>
                <a:effectLst>
                  <a:outerShdw blurRad="38100" dist="38100" dir="2700000" algn="tl">
                    <a:srgbClr val="000000">
                      <a:alpha val="43137"/>
                    </a:srgbClr>
                  </a:outerShdw>
                </a:effectLst>
              </a:rPr>
              <a:t>IV</a:t>
            </a:r>
            <a:r>
              <a:rPr lang="es-MX" sz="1600" b="1" dirty="0">
                <a:solidFill>
                  <a:srgbClr val="361B00"/>
                </a:solidFill>
                <a:effectLst>
                  <a:outerShdw blurRad="38100" dist="38100" dir="2700000" algn="tl">
                    <a:srgbClr val="000000">
                      <a:alpha val="43137"/>
                    </a:srgbClr>
                  </a:outerShdw>
                </a:effectLst>
              </a:rPr>
              <a:t>. DISTRIBUCIONES </a:t>
            </a:r>
            <a:r>
              <a:rPr lang="es-MX" sz="1600" b="1" dirty="0" smtClean="0">
                <a:solidFill>
                  <a:srgbClr val="361B00"/>
                </a:solidFill>
                <a:effectLst>
                  <a:outerShdw blurRad="38100" dist="38100" dir="2700000" algn="tl">
                    <a:srgbClr val="000000">
                      <a:alpha val="43137"/>
                    </a:srgbClr>
                  </a:outerShdw>
                </a:effectLst>
              </a:rPr>
              <a:t>HIBRIDAS:</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Las </a:t>
            </a:r>
            <a:r>
              <a:rPr lang="es-MX" sz="1600" dirty="0">
                <a:solidFill>
                  <a:srgbClr val="361B00"/>
                </a:solidFill>
                <a:effectLst>
                  <a:outerShdw blurRad="38100" dist="38100" dir="2700000" algn="tl">
                    <a:srgbClr val="000000">
                      <a:alpha val="43137"/>
                    </a:srgbClr>
                  </a:outerShdw>
                </a:effectLst>
              </a:rPr>
              <a:t>formas híbridas de distribución en planta intentan combinar los tres tipos básicos que acabamos de señalar para aprovechar las ventajas que ofrece cada uno de ellos. Son tres</a:t>
            </a:r>
            <a:r>
              <a:rPr lang="es-MX" sz="1600" dirty="0" smtClean="0">
                <a:solidFill>
                  <a:srgbClr val="361B00"/>
                </a:solidFill>
                <a:effectLst>
                  <a:outerShdw blurRad="38100" dist="38100" dir="2700000" algn="tl">
                    <a:srgbClr val="000000">
                      <a:alpha val="43137"/>
                    </a:srgbClr>
                  </a:outerShdw>
                </a:effectLst>
              </a:rPr>
              <a:t>:</a:t>
            </a:r>
          </a:p>
          <a:p>
            <a:pPr algn="just" fontAlgn="auto">
              <a:spcAft>
                <a:spcPts val="0"/>
              </a:spcAft>
              <a:buFont typeface="Arial" pitchFamily="34" charset="0"/>
              <a:buChar char="•"/>
              <a:defRPr/>
            </a:pPr>
            <a:r>
              <a:rPr lang="es-MX" sz="1600" b="1" dirty="0">
                <a:solidFill>
                  <a:srgbClr val="361B00"/>
                </a:solidFill>
                <a:effectLst>
                  <a:outerShdw blurRad="38100" dist="38100" dir="2700000" algn="tl">
                    <a:srgbClr val="000000">
                      <a:alpha val="43137"/>
                    </a:srgbClr>
                  </a:outerShdw>
                </a:effectLst>
              </a:rPr>
              <a:t>A. Las Células de </a:t>
            </a:r>
            <a:r>
              <a:rPr lang="es-MX" sz="1600" b="1" dirty="0" smtClean="0">
                <a:solidFill>
                  <a:srgbClr val="361B00"/>
                </a:solidFill>
                <a:effectLst>
                  <a:outerShdw blurRad="38100" dist="38100" dir="2700000" algn="tl">
                    <a:srgbClr val="000000">
                      <a:alpha val="43137"/>
                    </a:srgbClr>
                  </a:outerShdw>
                </a:effectLst>
              </a:rPr>
              <a:t>Trabajo:</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Se </a:t>
            </a:r>
            <a:r>
              <a:rPr lang="es-MX" sz="1600" dirty="0">
                <a:solidFill>
                  <a:srgbClr val="361B00"/>
                </a:solidFill>
                <a:effectLst>
                  <a:outerShdw blurRad="38100" dist="38100" dir="2700000" algn="tl">
                    <a:srgbClr val="000000">
                      <a:alpha val="43137"/>
                    </a:srgbClr>
                  </a:outerShdw>
                </a:effectLst>
              </a:rPr>
              <a:t>aplica a la fabricación de componentes metálicos de vehículos y maquinaria pesada en general. </a:t>
            </a:r>
          </a:p>
          <a:p>
            <a:pPr algn="just" fontAlgn="auto">
              <a:spcAft>
                <a:spcPts val="0"/>
              </a:spcAft>
              <a:buFont typeface="Arial" pitchFamily="34" charset="0"/>
              <a:buChar char="•"/>
              <a:defRPr/>
            </a:pPr>
            <a:r>
              <a:rPr lang="es-MX" sz="1600" b="1" dirty="0">
                <a:solidFill>
                  <a:srgbClr val="361B00"/>
                </a:solidFill>
                <a:effectLst>
                  <a:outerShdw blurRad="38100" dist="38100" dir="2700000" algn="tl">
                    <a:srgbClr val="000000">
                      <a:alpha val="43137"/>
                    </a:srgbClr>
                  </a:outerShdw>
                </a:effectLst>
              </a:rPr>
              <a:t>B. Los Sistemas de fabricación </a:t>
            </a:r>
            <a:r>
              <a:rPr lang="es-MX" sz="1600" b="1" dirty="0" smtClean="0">
                <a:solidFill>
                  <a:srgbClr val="361B00"/>
                </a:solidFill>
                <a:effectLst>
                  <a:outerShdw blurRad="38100" dist="38100" dir="2700000" algn="tl">
                    <a:srgbClr val="000000">
                      <a:alpha val="43137"/>
                    </a:srgbClr>
                  </a:outerShdw>
                </a:effectLst>
              </a:rPr>
              <a:t>flexible</a:t>
            </a:r>
            <a:r>
              <a:rPr lang="es-MX" sz="1600" dirty="0" smtClean="0">
                <a:solidFill>
                  <a:srgbClr val="361B00"/>
                </a:solidFill>
                <a:effectLst>
                  <a:outerShdw blurRad="38100" dist="38100" dir="2700000" algn="tl">
                    <a:srgbClr val="000000">
                      <a:alpha val="43137"/>
                    </a:srgbClr>
                  </a:outerShdw>
                </a:effectLst>
              </a:rPr>
              <a:t>:</a:t>
            </a:r>
          </a:p>
          <a:p>
            <a:pPr algn="just" fontAlgn="auto">
              <a:spcAft>
                <a:spcPts val="0"/>
              </a:spcAft>
              <a:buFont typeface="Arial" pitchFamily="34" charset="0"/>
              <a:buNone/>
              <a:defRPr/>
            </a:pPr>
            <a:r>
              <a:rPr lang="es-MX" sz="1600" dirty="0">
                <a:solidFill>
                  <a:srgbClr val="361B00"/>
                </a:solidFill>
                <a:effectLst>
                  <a:outerShdw blurRad="38100" dist="38100" dir="2700000" algn="tl">
                    <a:srgbClr val="000000">
                      <a:alpha val="43137"/>
                    </a:srgbClr>
                  </a:outerShdw>
                </a:effectLst>
              </a:rPr>
              <a:t>	</a:t>
            </a:r>
            <a:r>
              <a:rPr lang="es-MX" sz="1600" dirty="0" smtClean="0">
                <a:solidFill>
                  <a:srgbClr val="361B00"/>
                </a:solidFill>
                <a:effectLst>
                  <a:outerShdw blurRad="38100" dist="38100" dir="2700000" algn="tl">
                    <a:srgbClr val="000000">
                      <a:alpha val="43137"/>
                    </a:srgbClr>
                  </a:outerShdw>
                </a:effectLst>
              </a:rPr>
              <a:t>Son </a:t>
            </a:r>
            <a:r>
              <a:rPr lang="es-MX" sz="1600" dirty="0">
                <a:solidFill>
                  <a:srgbClr val="361B00"/>
                </a:solidFill>
                <a:effectLst>
                  <a:outerShdw blurRad="38100" dist="38100" dir="2700000" algn="tl">
                    <a:srgbClr val="000000">
                      <a:alpha val="43137"/>
                    </a:srgbClr>
                  </a:outerShdw>
                </a:effectLst>
              </a:rPr>
              <a:t>un grupo de máquinas-herramientas de control numérico enlazadas entre sí mediante un sistema de transporte de piezas común y un sistema de control centralizado. </a:t>
            </a:r>
          </a:p>
          <a:p>
            <a:pPr algn="just" fontAlgn="auto">
              <a:spcAft>
                <a:spcPts val="0"/>
              </a:spcAft>
              <a:buFont typeface="Arial" pitchFamily="34" charset="0"/>
              <a:buChar char="•"/>
              <a:defRPr/>
            </a:pPr>
            <a:r>
              <a:rPr lang="es-MX" sz="1600" b="1" dirty="0">
                <a:solidFill>
                  <a:srgbClr val="361B00"/>
                </a:solidFill>
                <a:effectLst>
                  <a:outerShdw blurRad="38100" dist="38100" dir="2700000" algn="tl">
                    <a:srgbClr val="000000">
                      <a:alpha val="43137"/>
                    </a:srgbClr>
                  </a:outerShdw>
                </a:effectLst>
              </a:rPr>
              <a:t>C. Las Cadenas de Montaje de Varios </a:t>
            </a:r>
            <a:r>
              <a:rPr lang="es-MX" sz="1600" b="1" dirty="0" smtClean="0">
                <a:solidFill>
                  <a:srgbClr val="361B00"/>
                </a:solidFill>
                <a:effectLst>
                  <a:outerShdw blurRad="38100" dist="38100" dir="2700000" algn="tl">
                    <a:srgbClr val="000000">
                      <a:alpha val="43137"/>
                    </a:srgbClr>
                  </a:outerShdw>
                </a:effectLst>
              </a:rPr>
              <a:t>Modelos</a:t>
            </a:r>
            <a:r>
              <a:rPr lang="es-MX" sz="1600" dirty="0" smtClean="0">
                <a:solidFill>
                  <a:srgbClr val="361B00"/>
                </a:solidFill>
                <a:effectLst>
                  <a:outerShdw blurRad="38100" dist="38100" dir="2700000" algn="tl">
                    <a:srgbClr val="000000">
                      <a:alpha val="43137"/>
                    </a:srgbClr>
                  </a:outerShdw>
                </a:effectLst>
              </a:rPr>
              <a:t>:</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Comenzaron </a:t>
            </a:r>
            <a:r>
              <a:rPr lang="es-MX" sz="1600" dirty="0">
                <a:solidFill>
                  <a:srgbClr val="361B00"/>
                </a:solidFill>
                <a:effectLst>
                  <a:outerShdw blurRad="38100" dist="38100" dir="2700000" algn="tl">
                    <a:srgbClr val="000000">
                      <a:alpha val="43137"/>
                    </a:srgbClr>
                  </a:outerShdw>
                </a:effectLst>
              </a:rPr>
              <a:t>reduciendo el tiempo necesario para adaptar la cadena para elaborar distintos tipos de productos. </a:t>
            </a:r>
          </a:p>
          <a:p>
            <a:pPr algn="just" fontAlgn="auto">
              <a:spcAft>
                <a:spcPts val="0"/>
              </a:spcAft>
              <a:buFont typeface="Arial" pitchFamily="34" charset="0"/>
              <a:buChar char="•"/>
              <a:defRPr/>
            </a:pPr>
            <a:endParaRPr lang="es-MX" sz="1600" dirty="0">
              <a:solidFill>
                <a:srgbClr val="361B00"/>
              </a:solidFill>
              <a:effectLst>
                <a:outerShdw blurRad="38100" dist="38100" dir="2700000" algn="tl">
                  <a:srgbClr val="000000">
                    <a:alpha val="43137"/>
                  </a:srgbClr>
                </a:outerShdw>
              </a:effectLst>
            </a:endParaRPr>
          </a:p>
          <a:p>
            <a:pPr algn="just" fontAlgn="auto">
              <a:spcBef>
                <a:spcPts val="0"/>
              </a:spcBef>
              <a:spcAft>
                <a:spcPts val="0"/>
              </a:spcAft>
              <a:buFont typeface="Arial" pitchFamily="34" charset="0"/>
              <a:buNone/>
              <a:defRPr/>
            </a:pPr>
            <a:endParaRPr lang="es-MX" sz="1600" b="1" u="sng" dirty="0">
              <a:solidFill>
                <a:srgbClr val="361B00"/>
              </a:solidFill>
              <a:effectLst>
                <a:outerShdw blurRad="38100" dist="38100" dir="2700000" algn="tl">
                  <a:srgbClr val="000000">
                    <a:alpha val="43137"/>
                  </a:srgbClr>
                </a:outerShdw>
              </a:effectLst>
            </a:endParaRPr>
          </a:p>
          <a:p>
            <a:pPr algn="just" fontAlgn="auto">
              <a:spcBef>
                <a:spcPts val="0"/>
              </a:spcBef>
              <a:spcAft>
                <a:spcPts val="0"/>
              </a:spcAft>
              <a:buFont typeface="Arial" pitchFamily="34" charset="0"/>
              <a:buNone/>
              <a:defRPr/>
            </a:pPr>
            <a:endParaRPr lang="es-MX" sz="16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Distribución de planta</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08000" rIns="180000" bIns="36000" numCol="2" rtlCol="0">
            <a:noAutofit/>
          </a:bodyPr>
          <a:lstStyle/>
          <a:p>
            <a:pPr algn="just" fontAlgn="auto">
              <a:spcAft>
                <a:spcPts val="0"/>
              </a:spcAft>
              <a:buFont typeface="Arial" pitchFamily="34" charset="0"/>
              <a:buChar char="•"/>
              <a:defRPr/>
            </a:pPr>
            <a:r>
              <a:rPr lang="es-MX" sz="1600" b="1" dirty="0" smtClean="0">
                <a:solidFill>
                  <a:srgbClr val="361B00"/>
                </a:solidFill>
                <a:effectLst>
                  <a:outerShdw blurRad="38100" dist="38100" dir="2700000" algn="tl">
                    <a:srgbClr val="000000">
                      <a:alpha val="43137"/>
                    </a:srgbClr>
                  </a:outerShdw>
                </a:effectLst>
              </a:rPr>
              <a:t>La </a:t>
            </a:r>
            <a:r>
              <a:rPr lang="es-MX" sz="1600" b="1" dirty="0">
                <a:solidFill>
                  <a:srgbClr val="361B00"/>
                </a:solidFill>
                <a:effectLst>
                  <a:outerShdw blurRad="38100" dist="38100" dir="2700000" algn="tl">
                    <a:srgbClr val="000000">
                      <a:alpha val="43137"/>
                    </a:srgbClr>
                  </a:outerShdw>
                </a:effectLst>
              </a:rPr>
              <a:t>estructura organizacional</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MX" sz="1600" dirty="0" smtClean="0">
                <a:solidFill>
                  <a:srgbClr val="361B00"/>
                </a:solidFill>
                <a:effectLst>
                  <a:outerShdw blurRad="38100" dist="38100" dir="2700000" algn="tl">
                    <a:srgbClr val="000000">
                      <a:alpha val="43137"/>
                    </a:srgbClr>
                  </a:outerShdw>
                </a:effectLst>
              </a:rPr>
              <a:t>		Empresa </a:t>
            </a:r>
            <a:r>
              <a:rPr lang="es-MX" sz="1600" dirty="0">
                <a:solidFill>
                  <a:srgbClr val="361B00"/>
                </a:solidFill>
                <a:effectLst>
                  <a:outerShdw blurRad="38100" dist="38100" dir="2700000" algn="tl">
                    <a:srgbClr val="000000">
                      <a:alpha val="43137"/>
                    </a:srgbClr>
                  </a:outerShdw>
                </a:effectLst>
              </a:rPr>
              <a:t>= Negocio + Gerencia</a:t>
            </a:r>
          </a:p>
          <a:p>
            <a:pPr algn="just" fontAlgn="auto">
              <a:spcAft>
                <a:spcPts val="0"/>
              </a:spcAft>
              <a:buFont typeface="Arial" pitchFamily="34" charset="0"/>
              <a:buChar char="•"/>
              <a:defRPr/>
            </a:pPr>
            <a:r>
              <a:rPr lang="es-MX" sz="1600" b="1" dirty="0" smtClean="0">
                <a:solidFill>
                  <a:srgbClr val="361B00"/>
                </a:solidFill>
                <a:effectLst>
                  <a:outerShdw blurRad="38100" dist="38100" dir="2700000" algn="tl">
                    <a:srgbClr val="000000">
                      <a:alpha val="43137"/>
                    </a:srgbClr>
                  </a:outerShdw>
                </a:effectLst>
              </a:rPr>
              <a:t>Retos </a:t>
            </a:r>
            <a:r>
              <a:rPr lang="es-MX" sz="1600" b="1" dirty="0">
                <a:solidFill>
                  <a:srgbClr val="361B00"/>
                </a:solidFill>
                <a:effectLst>
                  <a:outerShdw blurRad="38100" dist="38100" dir="2700000" algn="tl">
                    <a:srgbClr val="000000">
                      <a:alpha val="43137"/>
                    </a:srgbClr>
                  </a:outerShdw>
                </a:effectLst>
              </a:rPr>
              <a:t>organizacionales:</a:t>
            </a:r>
          </a:p>
          <a:p>
            <a:pPr lvl="1" algn="just" fontAlgn="auto">
              <a:spcAft>
                <a:spcPts val="0"/>
              </a:spcAft>
              <a:buFont typeface="Wingdings" pitchFamily="2" charset="2"/>
              <a:buChar char="Ø"/>
              <a:defRPr/>
            </a:pPr>
            <a:r>
              <a:rPr lang="es-MX" sz="1600" dirty="0" smtClean="0">
                <a:solidFill>
                  <a:srgbClr val="361B00"/>
                </a:solidFill>
                <a:effectLst>
                  <a:outerShdw blurRad="38100" dist="38100" dir="2700000" algn="tl">
                    <a:srgbClr val="000000">
                      <a:alpha val="43137"/>
                    </a:srgbClr>
                  </a:outerShdw>
                </a:effectLst>
              </a:rPr>
              <a:t>Flexibilidad.</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MX" sz="1600" dirty="0" smtClean="0">
                <a:solidFill>
                  <a:srgbClr val="361B00"/>
                </a:solidFill>
                <a:effectLst>
                  <a:outerShdw blurRad="38100" dist="38100" dir="2700000" algn="tl">
                    <a:srgbClr val="000000">
                      <a:alpha val="43137"/>
                    </a:srgbClr>
                  </a:outerShdw>
                </a:effectLst>
              </a:rPr>
              <a:t>Productividad.</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MX" sz="1600" dirty="0" smtClean="0">
                <a:solidFill>
                  <a:srgbClr val="361B00"/>
                </a:solidFill>
                <a:effectLst>
                  <a:outerShdw blurRad="38100" dist="38100" dir="2700000" algn="tl">
                    <a:srgbClr val="000000">
                      <a:alpha val="43137"/>
                    </a:srgbClr>
                  </a:outerShdw>
                </a:effectLst>
              </a:rPr>
              <a:t>Calidad.</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Trabajo en </a:t>
            </a:r>
            <a:r>
              <a:rPr lang="es-MX" sz="1600" dirty="0" smtClean="0">
                <a:solidFill>
                  <a:srgbClr val="361B00"/>
                </a:solidFill>
                <a:effectLst>
                  <a:outerShdw blurRad="38100" dist="38100" dir="2700000" algn="tl">
                    <a:srgbClr val="000000">
                      <a:alpha val="43137"/>
                    </a:srgbClr>
                  </a:outerShdw>
                </a:effectLst>
              </a:rPr>
              <a:t>equipo.</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MX" sz="1600" dirty="0" err="1" smtClean="0">
                <a:solidFill>
                  <a:srgbClr val="361B00"/>
                </a:solidFill>
                <a:effectLst>
                  <a:outerShdw blurRad="38100" dist="38100" dir="2700000" algn="tl">
                    <a:srgbClr val="000000">
                      <a:alpha val="43137"/>
                    </a:srgbClr>
                  </a:outerShdw>
                </a:effectLst>
              </a:rPr>
              <a:t>Multidiciplinariedad</a:t>
            </a:r>
            <a:r>
              <a:rPr lang="es-MX" sz="1600" dirty="0" smtClean="0">
                <a:solidFill>
                  <a:srgbClr val="361B00"/>
                </a:solidFill>
                <a:effectLst>
                  <a:outerShdw blurRad="38100" dist="38100" dir="2700000" algn="tl">
                    <a:srgbClr val="000000">
                      <a:alpha val="43137"/>
                    </a:srgbClr>
                  </a:outerShdw>
                </a:effectLst>
              </a:rPr>
              <a:t>.</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r>
              <a:rPr lang="es-MX" sz="1600" b="1" dirty="0" smtClean="0">
                <a:solidFill>
                  <a:srgbClr val="361B00"/>
                </a:solidFill>
                <a:effectLst>
                  <a:outerShdw blurRad="38100" dist="38100" dir="2700000" algn="tl">
                    <a:srgbClr val="000000">
                      <a:alpha val="43137"/>
                    </a:srgbClr>
                  </a:outerShdw>
                </a:effectLst>
              </a:rPr>
              <a:t>Estructura</a:t>
            </a:r>
            <a:r>
              <a:rPr lang="es-MX" sz="1600" b="1" dirty="0">
                <a:solidFill>
                  <a:srgbClr val="361B00"/>
                </a:solidFill>
                <a:effectLst>
                  <a:outerShdw blurRad="38100" dist="38100" dir="2700000" algn="tl">
                    <a:srgbClr val="000000">
                      <a:alpha val="43137"/>
                    </a:srgbClr>
                  </a:outerShdw>
                </a:effectLst>
              </a:rPr>
              <a:t>:</a:t>
            </a:r>
          </a:p>
          <a:p>
            <a:pPr lvl="1" algn="just" fontAlgn="auto">
              <a:spcAft>
                <a:spcPts val="0"/>
              </a:spcAft>
              <a:buFont typeface="Wingdings" pitchFamily="2" charset="2"/>
              <a:buChar char="Ø"/>
              <a:defRPr/>
            </a:pPr>
            <a:r>
              <a:rPr lang="es-MX" sz="1600" dirty="0" smtClean="0">
                <a:solidFill>
                  <a:srgbClr val="361B00"/>
                </a:solidFill>
                <a:effectLst>
                  <a:outerShdw blurRad="38100" dist="38100" dir="2700000" algn="tl">
                    <a:srgbClr val="000000">
                      <a:alpha val="43137"/>
                    </a:srgbClr>
                  </a:outerShdw>
                </a:effectLst>
              </a:rPr>
              <a:t>Organización.</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Personal calificado </a:t>
            </a:r>
            <a:r>
              <a:rPr lang="es-MX" sz="1600" dirty="0" smtClean="0">
                <a:solidFill>
                  <a:srgbClr val="361B00"/>
                </a:solidFill>
                <a:effectLst>
                  <a:outerShdw blurRad="38100" dist="38100" dir="2700000" algn="tl">
                    <a:srgbClr val="000000">
                      <a:alpha val="43137"/>
                    </a:srgbClr>
                  </a:outerShdw>
                </a:effectLst>
              </a:rPr>
              <a:t>.</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Recursos físicos y </a:t>
            </a:r>
            <a:r>
              <a:rPr lang="es-MX" sz="1600" dirty="0" smtClean="0">
                <a:solidFill>
                  <a:srgbClr val="361B00"/>
                </a:solidFill>
                <a:effectLst>
                  <a:outerShdw blurRad="38100" dist="38100" dir="2700000" algn="tl">
                    <a:srgbClr val="000000">
                      <a:alpha val="43137"/>
                    </a:srgbClr>
                  </a:outerShdw>
                </a:effectLst>
              </a:rPr>
              <a:t>materiales.</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Recursos </a:t>
            </a:r>
            <a:r>
              <a:rPr lang="es-MX" sz="1600" dirty="0" smtClean="0">
                <a:solidFill>
                  <a:srgbClr val="361B00"/>
                </a:solidFill>
                <a:effectLst>
                  <a:outerShdw blurRad="38100" dist="38100" dir="2700000" algn="tl">
                    <a:srgbClr val="000000">
                      <a:alpha val="43137"/>
                    </a:srgbClr>
                  </a:outerShdw>
                </a:effectLst>
              </a:rPr>
              <a:t>financieros.</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Planes de </a:t>
            </a:r>
            <a:r>
              <a:rPr lang="es-MX" sz="1600" dirty="0" smtClean="0">
                <a:solidFill>
                  <a:srgbClr val="361B00"/>
                </a:solidFill>
                <a:effectLst>
                  <a:outerShdw blurRad="38100" dist="38100" dir="2700000" algn="tl">
                    <a:srgbClr val="000000">
                      <a:alpha val="43137"/>
                    </a:srgbClr>
                  </a:outerShdw>
                </a:effectLst>
              </a:rPr>
              <a:t>trabajo.</a:t>
            </a:r>
          </a:p>
          <a:p>
            <a:pPr algn="just" fontAlgn="auto">
              <a:spcAft>
                <a:spcPts val="0"/>
              </a:spcAft>
              <a:buFont typeface="Arial" pitchFamily="34" charset="0"/>
              <a:buChar char="•"/>
              <a:defRPr/>
            </a:pPr>
            <a:endParaRPr lang="es-MX" sz="1600" b="1" dirty="0" smtClean="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600" b="1"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600" b="1" dirty="0" smtClean="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r>
              <a:rPr lang="es-MX" sz="1600" b="1" dirty="0" smtClean="0">
                <a:solidFill>
                  <a:srgbClr val="361B00"/>
                </a:solidFill>
                <a:effectLst>
                  <a:outerShdw blurRad="38100" dist="38100" dir="2700000" algn="tl">
                    <a:srgbClr val="000000">
                      <a:alpha val="43137"/>
                    </a:srgbClr>
                  </a:outerShdw>
                </a:effectLst>
              </a:rPr>
              <a:t>Variables</a:t>
            </a:r>
            <a:r>
              <a:rPr lang="es-MX" sz="1600" b="1" dirty="0">
                <a:solidFill>
                  <a:srgbClr val="361B00"/>
                </a:solidFill>
                <a:effectLst>
                  <a:outerShdw blurRad="38100" dist="38100" dir="2700000" algn="tl">
                    <a:srgbClr val="000000">
                      <a:alpha val="43137"/>
                    </a:srgbClr>
                  </a:outerShdw>
                </a:effectLst>
              </a:rPr>
              <a:t>:</a:t>
            </a:r>
          </a:p>
          <a:p>
            <a:pPr lvl="1" algn="just"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Directo: inversiones y Costos asociados de </a:t>
            </a:r>
            <a:r>
              <a:rPr lang="es-MX" sz="1600" dirty="0" smtClean="0">
                <a:solidFill>
                  <a:srgbClr val="361B00"/>
                </a:solidFill>
                <a:effectLst>
                  <a:outerShdw blurRad="38100" dist="38100" dir="2700000" algn="tl">
                    <a:srgbClr val="000000">
                      <a:alpha val="43137"/>
                    </a:srgbClr>
                  </a:outerShdw>
                </a:effectLst>
              </a:rPr>
              <a:t>operación.</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Indirectos: costos de operación derivados de procedimientos </a:t>
            </a:r>
            <a:r>
              <a:rPr lang="es-MX" sz="1600" dirty="0" smtClean="0">
                <a:solidFill>
                  <a:srgbClr val="361B00"/>
                </a:solidFill>
                <a:effectLst>
                  <a:outerShdw blurRad="38100" dist="38100" dir="2700000" algn="tl">
                    <a:srgbClr val="000000">
                      <a:alpha val="43137"/>
                    </a:srgbClr>
                  </a:outerShdw>
                </a:effectLst>
              </a:rPr>
              <a:t>administrativos.</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r>
              <a:rPr lang="es-MX" sz="1600" b="1" dirty="0" smtClean="0">
                <a:solidFill>
                  <a:srgbClr val="361B00"/>
                </a:solidFill>
                <a:effectLst>
                  <a:outerShdw blurRad="38100" dist="38100" dir="2700000" algn="tl">
                    <a:srgbClr val="000000">
                      <a:alpha val="43137"/>
                    </a:srgbClr>
                  </a:outerShdw>
                </a:effectLst>
              </a:rPr>
              <a:t>Factores</a:t>
            </a:r>
            <a:r>
              <a:rPr lang="es-MX" sz="1600" b="1" dirty="0">
                <a:solidFill>
                  <a:srgbClr val="361B00"/>
                </a:solidFill>
                <a:effectLst>
                  <a:outerShdw blurRad="38100" dist="38100" dir="2700000" algn="tl">
                    <a:srgbClr val="000000">
                      <a:alpha val="43137"/>
                    </a:srgbClr>
                  </a:outerShdw>
                </a:effectLst>
              </a:rPr>
              <a:t>:</a:t>
            </a:r>
          </a:p>
          <a:p>
            <a:pPr lvl="1" algn="just"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Participación de unidades externas al </a:t>
            </a:r>
            <a:r>
              <a:rPr lang="es-MX" sz="1600" dirty="0" smtClean="0">
                <a:solidFill>
                  <a:srgbClr val="361B00"/>
                </a:solidFill>
                <a:effectLst>
                  <a:outerShdw blurRad="38100" dist="38100" dir="2700000" algn="tl">
                    <a:srgbClr val="000000">
                      <a:alpha val="43137"/>
                    </a:srgbClr>
                  </a:outerShdw>
                </a:effectLst>
              </a:rPr>
              <a:t>proyecto.</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Tamaño de la estructura del </a:t>
            </a:r>
            <a:r>
              <a:rPr lang="es-MX" sz="1600" dirty="0" smtClean="0">
                <a:solidFill>
                  <a:srgbClr val="361B00"/>
                </a:solidFill>
                <a:effectLst>
                  <a:outerShdw blurRad="38100" dist="38100" dir="2700000" algn="tl">
                    <a:srgbClr val="000000">
                      <a:alpha val="43137"/>
                    </a:srgbClr>
                  </a:outerShdw>
                </a:effectLst>
              </a:rPr>
              <a:t>proyecto.</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MX" sz="1600" dirty="0" smtClean="0">
                <a:solidFill>
                  <a:srgbClr val="361B00"/>
                </a:solidFill>
                <a:effectLst>
                  <a:outerShdw blurRad="38100" dist="38100" dir="2700000" algn="tl">
                    <a:srgbClr val="000000">
                      <a:alpha val="43137"/>
                    </a:srgbClr>
                  </a:outerShdw>
                </a:effectLst>
              </a:rPr>
              <a:t>Tecnología.</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Complejidad de las </a:t>
            </a:r>
            <a:r>
              <a:rPr lang="es-MX" sz="1600" dirty="0" smtClean="0">
                <a:solidFill>
                  <a:srgbClr val="361B00"/>
                </a:solidFill>
                <a:effectLst>
                  <a:outerShdw blurRad="38100" dist="38100" dir="2700000" algn="tl">
                    <a:srgbClr val="000000">
                      <a:alpha val="43137"/>
                    </a:srgbClr>
                  </a:outerShdw>
                </a:effectLst>
              </a:rPr>
              <a:t>tareas.</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Arial" pitchFamily="34" charset="0"/>
              <a:buChar char="–"/>
              <a:defRPr/>
            </a:pPr>
            <a:endParaRPr lang="es-MX" sz="12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2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6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Efectos organizacionales y legales</a:t>
            </a:r>
            <a:endParaRPr lang="es-ES" sz="46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1" name="20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3" name="22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35876" name="Picture 6" descr="http://www.sfp.gov.py/sfp/dat/16/0000044f-8dc1c(news1).png"/>
          <p:cNvPicPr>
            <a:picLocks noChangeAspect="1" noChangeArrowheads="1"/>
          </p:cNvPicPr>
          <p:nvPr/>
        </p:nvPicPr>
        <p:blipFill>
          <a:blip r:embed="rId10"/>
          <a:srcRect/>
          <a:stretch>
            <a:fillRect/>
          </a:stretch>
        </p:blipFill>
        <p:spPr bwMode="auto">
          <a:xfrm>
            <a:off x="1939925" y="2133600"/>
            <a:ext cx="4000500"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08000" rIns="36000" bIns="36000" rtlCol="0">
            <a:noAutofit/>
          </a:bodyPr>
          <a:lstStyle/>
          <a:p>
            <a:pPr fontAlgn="auto">
              <a:spcAft>
                <a:spcPts val="0"/>
              </a:spcAft>
              <a:buFont typeface="Arial" pitchFamily="34" charset="0"/>
              <a:buChar char="•"/>
              <a:defRPr/>
            </a:pPr>
            <a:r>
              <a:rPr lang="es-MX" sz="1800" b="1" dirty="0">
                <a:solidFill>
                  <a:srgbClr val="361B00"/>
                </a:solidFill>
                <a:effectLst>
                  <a:outerShdw blurRad="38100" dist="38100" dir="2700000" algn="tl">
                    <a:srgbClr val="000000">
                      <a:alpha val="43137"/>
                    </a:srgbClr>
                  </a:outerShdw>
                </a:effectLst>
              </a:rPr>
              <a:t>Estudio </a:t>
            </a:r>
            <a:r>
              <a:rPr lang="es-MX" sz="1800" b="1" dirty="0" smtClean="0">
                <a:solidFill>
                  <a:srgbClr val="361B00"/>
                </a:solidFill>
                <a:effectLst>
                  <a:outerShdw blurRad="38100" dist="38100" dir="2700000" algn="tl">
                    <a:srgbClr val="000000">
                      <a:alpha val="43137"/>
                    </a:srgbClr>
                  </a:outerShdw>
                </a:effectLst>
              </a:rPr>
              <a:t>Legal</a:t>
            </a:r>
            <a:endParaRPr lang="es-MX" sz="1800" dirty="0">
              <a:solidFill>
                <a:srgbClr val="361B00"/>
              </a:solidFill>
              <a:effectLst>
                <a:outerShdw blurRad="38100" dist="38100" dir="2700000" algn="tl">
                  <a:srgbClr val="000000">
                    <a:alpha val="43137"/>
                  </a:srgbClr>
                </a:outerShdw>
              </a:effectLst>
            </a:endParaRPr>
          </a:p>
          <a:p>
            <a:pPr marL="514350" indent="-514350" fontAlgn="auto">
              <a:spcAft>
                <a:spcPts val="0"/>
              </a:spcAft>
              <a:buFont typeface="+mj-lt"/>
              <a:buAutoNum type="arabicPeriod"/>
              <a:defRPr/>
            </a:pPr>
            <a:r>
              <a:rPr lang="es-MX" sz="1800" dirty="0">
                <a:solidFill>
                  <a:srgbClr val="361B00"/>
                </a:solidFill>
                <a:effectLst>
                  <a:outerShdw blurRad="38100" dist="38100" dir="2700000" algn="tl">
                    <a:srgbClr val="000000">
                      <a:alpha val="43137"/>
                    </a:srgbClr>
                  </a:outerShdw>
                </a:effectLst>
              </a:rPr>
              <a:t>Naturaleza jurídica de la organización adecuada para el </a:t>
            </a:r>
            <a:r>
              <a:rPr lang="es-MX" sz="1800" dirty="0" smtClean="0">
                <a:solidFill>
                  <a:srgbClr val="361B00"/>
                </a:solidFill>
                <a:effectLst>
                  <a:outerShdw blurRad="38100" dist="38100" dir="2700000" algn="tl">
                    <a:srgbClr val="000000">
                      <a:alpha val="43137"/>
                    </a:srgbClr>
                  </a:outerShdw>
                </a:effectLst>
              </a:rPr>
              <a:t>proyecto.</a:t>
            </a:r>
            <a:endParaRPr lang="es-MX" sz="1800" dirty="0">
              <a:solidFill>
                <a:srgbClr val="361B00"/>
              </a:solidFill>
              <a:effectLst>
                <a:outerShdw blurRad="38100" dist="38100" dir="2700000" algn="tl">
                  <a:srgbClr val="000000">
                    <a:alpha val="43137"/>
                  </a:srgbClr>
                </a:outerShdw>
              </a:effectLst>
            </a:endParaRPr>
          </a:p>
          <a:p>
            <a:pPr marL="514350" indent="-514350" fontAlgn="auto">
              <a:spcAft>
                <a:spcPts val="0"/>
              </a:spcAft>
              <a:buFont typeface="+mj-lt"/>
              <a:buAutoNum type="arabicPeriod"/>
              <a:defRPr/>
            </a:pPr>
            <a:r>
              <a:rPr lang="es-MX" sz="1800" dirty="0">
                <a:solidFill>
                  <a:srgbClr val="361B00"/>
                </a:solidFill>
                <a:effectLst>
                  <a:outerShdw blurRad="38100" dist="38100" dir="2700000" algn="tl">
                    <a:srgbClr val="000000">
                      <a:alpha val="43137"/>
                    </a:srgbClr>
                  </a:outerShdw>
                </a:effectLst>
              </a:rPr>
              <a:t>Aspectos legales relacionados con la </a:t>
            </a:r>
            <a:r>
              <a:rPr lang="es-MX" sz="1800" dirty="0" smtClean="0">
                <a:solidFill>
                  <a:srgbClr val="361B00"/>
                </a:solidFill>
                <a:effectLst>
                  <a:outerShdw blurRad="38100" dist="38100" dir="2700000" algn="tl">
                    <a:srgbClr val="000000">
                      <a:alpha val="43137"/>
                    </a:srgbClr>
                  </a:outerShdw>
                </a:effectLst>
              </a:rPr>
              <a:t>localización.</a:t>
            </a:r>
            <a:endParaRPr lang="es-MX" sz="18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Estudio de </a:t>
            </a:r>
            <a:r>
              <a:rPr lang="es-MX" sz="1600" dirty="0" smtClean="0">
                <a:solidFill>
                  <a:srgbClr val="361B00"/>
                </a:solidFill>
                <a:effectLst>
                  <a:outerShdw blurRad="38100" dist="38100" dir="2700000" algn="tl">
                    <a:srgbClr val="000000">
                      <a:alpha val="43137"/>
                    </a:srgbClr>
                  </a:outerShdw>
                </a:effectLst>
              </a:rPr>
              <a:t>titulo.</a:t>
            </a:r>
            <a:endParaRPr lang="es-MX" sz="16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Pagos de impuestos y </a:t>
            </a:r>
            <a:r>
              <a:rPr lang="es-MX" sz="1600" dirty="0" smtClean="0">
                <a:solidFill>
                  <a:srgbClr val="361B00"/>
                </a:solidFill>
                <a:effectLst>
                  <a:outerShdw blurRad="38100" dist="38100" dir="2700000" algn="tl">
                    <a:srgbClr val="000000">
                      <a:alpha val="43137"/>
                    </a:srgbClr>
                  </a:outerShdw>
                </a:effectLst>
              </a:rPr>
              <a:t>derechos.</a:t>
            </a:r>
            <a:endParaRPr lang="es-MX" sz="16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Gastos notariales, licencia, etc.</a:t>
            </a:r>
          </a:p>
          <a:p>
            <a:pPr marL="514350" indent="-514350" fontAlgn="auto">
              <a:spcAft>
                <a:spcPts val="0"/>
              </a:spcAft>
              <a:buFont typeface="+mj-lt"/>
              <a:buAutoNum type="arabicPeriod" startAt="3"/>
              <a:defRPr/>
            </a:pPr>
            <a:r>
              <a:rPr lang="es-MX" sz="1800" dirty="0">
                <a:solidFill>
                  <a:srgbClr val="361B00"/>
                </a:solidFill>
                <a:effectLst>
                  <a:outerShdw blurRad="38100" dist="38100" dir="2700000" algn="tl">
                    <a:srgbClr val="000000">
                      <a:alpha val="43137"/>
                    </a:srgbClr>
                  </a:outerShdw>
                </a:effectLst>
              </a:rPr>
              <a:t>Aspectos legales relacionados con el estudio </a:t>
            </a:r>
            <a:r>
              <a:rPr lang="es-MX" sz="1800" dirty="0" smtClean="0">
                <a:solidFill>
                  <a:srgbClr val="361B00"/>
                </a:solidFill>
                <a:effectLst>
                  <a:outerShdw blurRad="38100" dist="38100" dir="2700000" algn="tl">
                    <a:srgbClr val="000000">
                      <a:alpha val="43137"/>
                    </a:srgbClr>
                  </a:outerShdw>
                </a:effectLst>
              </a:rPr>
              <a:t>técnico.</a:t>
            </a:r>
            <a:endParaRPr lang="es-MX" sz="18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Legislación </a:t>
            </a:r>
            <a:r>
              <a:rPr lang="es-MX" sz="1600" dirty="0" smtClean="0">
                <a:solidFill>
                  <a:srgbClr val="361B00"/>
                </a:solidFill>
                <a:effectLst>
                  <a:outerShdw blurRad="38100" dist="38100" dir="2700000" algn="tl">
                    <a:srgbClr val="000000">
                      <a:alpha val="43137"/>
                    </a:srgbClr>
                  </a:outerShdw>
                </a:effectLst>
              </a:rPr>
              <a:t>tributaria.</a:t>
            </a:r>
            <a:endParaRPr lang="es-MX" sz="16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Régimen de </a:t>
            </a:r>
            <a:r>
              <a:rPr lang="es-MX" sz="1600" dirty="0" smtClean="0">
                <a:solidFill>
                  <a:srgbClr val="361B00"/>
                </a:solidFill>
                <a:effectLst>
                  <a:outerShdw blurRad="38100" dist="38100" dir="2700000" algn="tl">
                    <a:srgbClr val="000000">
                      <a:alpha val="43137"/>
                    </a:srgbClr>
                  </a:outerShdw>
                </a:effectLst>
              </a:rPr>
              <a:t>importaciones.</a:t>
            </a:r>
            <a:endParaRPr lang="es-MX" sz="16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MX" sz="1600" dirty="0" smtClean="0">
                <a:solidFill>
                  <a:srgbClr val="361B00"/>
                </a:solidFill>
                <a:effectLst>
                  <a:outerShdw blurRad="38100" dist="38100" dir="2700000" algn="tl">
                    <a:srgbClr val="000000">
                      <a:alpha val="43137"/>
                    </a:srgbClr>
                  </a:outerShdw>
                </a:effectLst>
              </a:rPr>
              <a:t>Franquicias.</a:t>
            </a:r>
            <a:endParaRPr lang="es-MX" sz="16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Pago  por uso de patentes y </a:t>
            </a:r>
            <a:r>
              <a:rPr lang="es-MX" sz="1600" dirty="0" smtClean="0">
                <a:solidFill>
                  <a:srgbClr val="361B00"/>
                </a:solidFill>
                <a:effectLst>
                  <a:outerShdw blurRad="38100" dist="38100" dir="2700000" algn="tl">
                    <a:srgbClr val="000000">
                      <a:alpha val="43137"/>
                    </a:srgbClr>
                  </a:outerShdw>
                </a:effectLst>
              </a:rPr>
              <a:t>marcas.</a:t>
            </a:r>
            <a:endParaRPr lang="es-MX" sz="1600" dirty="0">
              <a:solidFill>
                <a:srgbClr val="361B00"/>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es-MX" sz="18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6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Efectos organizacionales y legales</a:t>
            </a:r>
            <a:endParaRPr lang="es-ES" sz="46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1" name="20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11268" name="Picture 4" descr="http://internetvendeblog.com/wp-content/uploads/2012/02/AreaJuridico.png"/>
          <p:cNvPicPr>
            <a:picLocks noChangeAspect="1" noChangeArrowheads="1"/>
          </p:cNvPicPr>
          <p:nvPr/>
        </p:nvPicPr>
        <p:blipFill>
          <a:blip r:embed="rId10" cstate="print"/>
          <a:srcRect/>
          <a:stretch>
            <a:fillRect/>
          </a:stretch>
        </p:blipFill>
        <p:spPr bwMode="auto">
          <a:xfrm>
            <a:off x="6228184" y="3645024"/>
            <a:ext cx="2425452" cy="24254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08000" rIns="36000" bIns="36000" rtlCol="0">
            <a:normAutofit/>
          </a:bodyPr>
          <a:lstStyle/>
          <a:p>
            <a:pPr marL="514350" indent="-514350" fontAlgn="auto">
              <a:spcAft>
                <a:spcPts val="0"/>
              </a:spcAft>
              <a:buFont typeface="+mj-lt"/>
              <a:buAutoNum type="arabicPeriod" startAt="4"/>
              <a:defRPr/>
            </a:pPr>
            <a:r>
              <a:rPr lang="es-MX" sz="1800" dirty="0" smtClean="0">
                <a:solidFill>
                  <a:srgbClr val="361B00"/>
                </a:solidFill>
                <a:effectLst>
                  <a:outerShdw blurRad="38100" dist="38100" dir="2700000" algn="tl">
                    <a:srgbClr val="000000">
                      <a:alpha val="43137"/>
                    </a:srgbClr>
                  </a:outerShdw>
                </a:effectLst>
              </a:rPr>
              <a:t>Aspectos </a:t>
            </a:r>
            <a:r>
              <a:rPr lang="es-MX" sz="1800" dirty="0">
                <a:solidFill>
                  <a:srgbClr val="361B00"/>
                </a:solidFill>
                <a:effectLst>
                  <a:outerShdw blurRad="38100" dist="38100" dir="2700000" algn="tl">
                    <a:srgbClr val="000000">
                      <a:alpha val="43137"/>
                    </a:srgbClr>
                  </a:outerShdw>
                </a:effectLst>
              </a:rPr>
              <a:t>legales relacionados con el </a:t>
            </a:r>
            <a:r>
              <a:rPr lang="es-MX" sz="1800" dirty="0" smtClean="0">
                <a:solidFill>
                  <a:srgbClr val="361B00"/>
                </a:solidFill>
                <a:effectLst>
                  <a:outerShdw blurRad="38100" dist="38100" dir="2700000" algn="tl">
                    <a:srgbClr val="000000">
                      <a:alpha val="43137"/>
                    </a:srgbClr>
                  </a:outerShdw>
                </a:effectLst>
              </a:rPr>
              <a:t>financiamiento.</a:t>
            </a:r>
            <a:endParaRPr lang="es-MX" sz="18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Estudio de la legislación bancaria </a:t>
            </a:r>
            <a:r>
              <a:rPr lang="es-MX" sz="1600" dirty="0" smtClean="0">
                <a:solidFill>
                  <a:srgbClr val="361B00"/>
                </a:solidFill>
                <a:effectLst>
                  <a:outerShdw blurRad="38100" dist="38100" dir="2700000" algn="tl">
                    <a:srgbClr val="000000">
                      <a:alpha val="43137"/>
                    </a:srgbClr>
                  </a:outerShdw>
                </a:effectLst>
              </a:rPr>
              <a:t>nacional.</a:t>
            </a:r>
            <a:endParaRPr lang="es-MX" sz="16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Análisis de normas que regulan las operaciones de crédito nacional e </a:t>
            </a:r>
            <a:r>
              <a:rPr lang="es-MX" sz="1600" dirty="0" smtClean="0">
                <a:solidFill>
                  <a:srgbClr val="361B00"/>
                </a:solidFill>
                <a:effectLst>
                  <a:outerShdw blurRad="38100" dist="38100" dir="2700000" algn="tl">
                    <a:srgbClr val="000000">
                      <a:alpha val="43137"/>
                    </a:srgbClr>
                  </a:outerShdw>
                </a:effectLst>
              </a:rPr>
              <a:t>internacional.</a:t>
            </a:r>
            <a:endParaRPr lang="es-MX" sz="16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Régimen </a:t>
            </a:r>
            <a:r>
              <a:rPr lang="es-MX" sz="1600" dirty="0" smtClean="0">
                <a:solidFill>
                  <a:srgbClr val="361B00"/>
                </a:solidFill>
                <a:effectLst>
                  <a:outerShdw blurRad="38100" dist="38100" dir="2700000" algn="tl">
                    <a:srgbClr val="000000">
                      <a:alpha val="43137"/>
                    </a:srgbClr>
                  </a:outerShdw>
                </a:effectLst>
              </a:rPr>
              <a:t>cambiario.</a:t>
            </a:r>
            <a:endParaRPr lang="es-MX" sz="1600" dirty="0">
              <a:solidFill>
                <a:srgbClr val="361B00"/>
              </a:solidFill>
              <a:effectLst>
                <a:outerShdw blurRad="38100" dist="38100" dir="2700000" algn="tl">
                  <a:srgbClr val="000000">
                    <a:alpha val="43137"/>
                  </a:srgbClr>
                </a:outerShdw>
              </a:effectLst>
            </a:endParaRPr>
          </a:p>
          <a:p>
            <a:pPr marL="514350" indent="-514350" fontAlgn="auto">
              <a:spcAft>
                <a:spcPts val="0"/>
              </a:spcAft>
              <a:buFont typeface="+mj-lt"/>
              <a:buAutoNum type="arabicPeriod" startAt="5"/>
              <a:defRPr/>
            </a:pPr>
            <a:r>
              <a:rPr lang="es-MX" sz="1800" dirty="0">
                <a:solidFill>
                  <a:srgbClr val="361B00"/>
                </a:solidFill>
                <a:effectLst>
                  <a:outerShdw blurRad="38100" dist="38100" dir="2700000" algn="tl">
                    <a:srgbClr val="000000">
                      <a:alpha val="43137"/>
                    </a:srgbClr>
                  </a:outerShdw>
                </a:effectLst>
              </a:rPr>
              <a:t>Aspectos legales relacionados con entidades de diferente naturaleza </a:t>
            </a:r>
            <a:r>
              <a:rPr lang="es-MX" sz="1800" dirty="0" smtClean="0">
                <a:solidFill>
                  <a:srgbClr val="361B00"/>
                </a:solidFill>
                <a:effectLst>
                  <a:outerShdw blurRad="38100" dist="38100" dir="2700000" algn="tl">
                    <a:srgbClr val="000000">
                      <a:alpha val="43137"/>
                    </a:srgbClr>
                  </a:outerShdw>
                </a:effectLst>
              </a:rPr>
              <a:t>jurídica.</a:t>
            </a:r>
            <a:endParaRPr lang="es-MX" sz="18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Estudio legal de las relaciones entre las entidades </a:t>
            </a:r>
            <a:r>
              <a:rPr lang="es-MX" sz="1600" dirty="0" smtClean="0">
                <a:solidFill>
                  <a:srgbClr val="361B00"/>
                </a:solidFill>
                <a:effectLst>
                  <a:outerShdw blurRad="38100" dist="38100" dir="2700000" algn="tl">
                    <a:srgbClr val="000000">
                      <a:alpha val="43137"/>
                    </a:srgbClr>
                  </a:outerShdw>
                </a:effectLst>
              </a:rPr>
              <a:t>participantes.</a:t>
            </a:r>
            <a:endParaRPr lang="es-MX" sz="16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Establecimiento de las normas legales que regirán la </a:t>
            </a:r>
            <a:r>
              <a:rPr lang="es-MX" sz="1600" dirty="0" smtClean="0">
                <a:solidFill>
                  <a:srgbClr val="361B00"/>
                </a:solidFill>
                <a:effectLst>
                  <a:outerShdw blurRad="38100" dist="38100" dir="2700000" algn="tl">
                    <a:srgbClr val="000000">
                      <a:alpha val="43137"/>
                    </a:srgbClr>
                  </a:outerShdw>
                </a:effectLst>
              </a:rPr>
              <a:t>relación.</a:t>
            </a:r>
            <a:endParaRPr lang="es-MX" sz="16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MX" sz="1600" dirty="0">
                <a:solidFill>
                  <a:srgbClr val="361B00"/>
                </a:solidFill>
                <a:effectLst>
                  <a:outerShdw blurRad="38100" dist="38100" dir="2700000" algn="tl">
                    <a:srgbClr val="000000">
                      <a:alpha val="43137"/>
                    </a:srgbClr>
                  </a:outerShdw>
                </a:effectLst>
              </a:rPr>
              <a:t>Análisis de las especificaciones por las cuales cada institución establece sus derechos y </a:t>
            </a:r>
            <a:r>
              <a:rPr lang="es-MX" sz="1600" dirty="0" smtClean="0">
                <a:solidFill>
                  <a:srgbClr val="361B00"/>
                </a:solidFill>
                <a:effectLst>
                  <a:outerShdw blurRad="38100" dist="38100" dir="2700000" algn="tl">
                    <a:srgbClr val="000000">
                      <a:alpha val="43137"/>
                    </a:srgbClr>
                  </a:outerShdw>
                </a:effectLst>
              </a:rPr>
              <a:t>deberes.</a:t>
            </a:r>
            <a:endParaRPr lang="es-MX" sz="1600" dirty="0">
              <a:solidFill>
                <a:srgbClr val="361B00"/>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es-MX" sz="18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6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Efectos organizacionales y legales</a:t>
            </a:r>
            <a:endParaRPr lang="es-ES" sz="46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37923" name="20 Imagen" descr="1331164588_meeting.png"/>
          <p:cNvPicPr>
            <a:picLocks noChangeAspect="1"/>
          </p:cNvPicPr>
          <p:nvPr/>
        </p:nvPicPr>
        <p:blipFill>
          <a:blip r:embed="rId10"/>
          <a:srcRect/>
          <a:stretch>
            <a:fillRect/>
          </a:stretch>
        </p:blipFill>
        <p:spPr bwMode="auto">
          <a:xfrm>
            <a:off x="1692275" y="4221163"/>
            <a:ext cx="2087563" cy="208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08000" rIns="180000" bIns="36000" rtlCol="0">
            <a:normAutofit/>
          </a:bodyPr>
          <a:lstStyle/>
          <a:p>
            <a:pPr algn="just" fontAlgn="auto">
              <a:spcAft>
                <a:spcPts val="0"/>
              </a:spcAft>
              <a:buFont typeface="Arial" pitchFamily="34" charset="0"/>
              <a:buChar char="•"/>
              <a:defRPr/>
            </a:pPr>
            <a:r>
              <a:rPr lang="es-ES" sz="1800" dirty="0">
                <a:solidFill>
                  <a:srgbClr val="361B00"/>
                </a:solidFill>
                <a:effectLst>
                  <a:outerShdw blurRad="38100" dist="38100" dir="2700000" algn="tl">
                    <a:srgbClr val="000000">
                      <a:alpha val="43137"/>
                    </a:srgbClr>
                  </a:outerShdw>
                </a:effectLst>
              </a:rPr>
              <a:t>La mayoría de las leyes de Medio Ambiente, establece que los proyectos susceptibles de causar impacto ambiental en cualquiera de sus fases, deben ser evaluados ambientalmente. </a:t>
            </a:r>
            <a:endParaRPr lang="es-ES" sz="1800" dirty="0" smtClean="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r>
              <a:rPr lang="es-ES" sz="1800" dirty="0">
                <a:solidFill>
                  <a:srgbClr val="361B00"/>
                </a:solidFill>
                <a:effectLst>
                  <a:outerShdw blurRad="38100" dist="38100" dir="2700000" algn="tl">
                    <a:srgbClr val="000000">
                      <a:alpha val="43137"/>
                    </a:srgbClr>
                  </a:outerShdw>
                </a:effectLst>
              </a:rPr>
              <a:t>El propósito de la evaluación ambiental es asegurar, al planificador, que las opciones de desarrollo bajo consideración sean ambientalmente adecuadas y sustentables, y que toda consecuencia ambiental sea reconocida pronto en el ciclo del proyecto y tomada en cuenta para el diseño del mismo. </a:t>
            </a:r>
            <a:endParaRPr lang="es-ES" sz="1800" dirty="0" smtClean="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8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Consideraciones ambientales</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1" name="20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38947" name="Picture 2" descr="http://4.bp.blogspot.com/-YvorEZxXunE/Tfoj6mcQ08I/AAAAAAAAAKg/VQ0G8b55rD4/s1600/meio-ambiente.png"/>
          <p:cNvPicPr>
            <a:picLocks noChangeAspect="1" noChangeArrowheads="1"/>
          </p:cNvPicPr>
          <p:nvPr/>
        </p:nvPicPr>
        <p:blipFill>
          <a:blip r:embed="rId10"/>
          <a:srcRect/>
          <a:stretch>
            <a:fillRect/>
          </a:stretch>
        </p:blipFill>
        <p:spPr bwMode="auto">
          <a:xfrm>
            <a:off x="5940425" y="3500438"/>
            <a:ext cx="288607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08000" rIns="180000" bIns="36000" rtlCol="0">
            <a:normAutofit/>
          </a:bodyPr>
          <a:lstStyle/>
          <a:p>
            <a:pPr fontAlgn="auto">
              <a:spcAft>
                <a:spcPts val="0"/>
              </a:spcAft>
              <a:buFont typeface="Arial" pitchFamily="34" charset="0"/>
              <a:buChar char="•"/>
              <a:defRPr/>
            </a:pPr>
            <a:r>
              <a:rPr lang="es-ES" sz="1800" dirty="0">
                <a:solidFill>
                  <a:srgbClr val="361B00"/>
                </a:solidFill>
                <a:effectLst>
                  <a:outerShdw blurRad="38100" dist="38100" dir="2700000" algn="tl">
                    <a:srgbClr val="000000">
                      <a:alpha val="43137"/>
                    </a:srgbClr>
                  </a:outerShdw>
                </a:effectLst>
              </a:rPr>
              <a:t>La evaluación ambiental identifica maneras de mejorar ambientalmente los proyectos y minimizar, atenuar, o compensar los impactos adversos. Alertan pronto a los diseñadores del proyecto, las agencias ejecutoras, y su personal, sobre la existencia de problemas, por lo que las evaluaciones ambientales:</a:t>
            </a:r>
            <a:endParaRPr lang="es-MX" sz="18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ES" sz="1800" dirty="0">
                <a:solidFill>
                  <a:srgbClr val="361B00"/>
                </a:solidFill>
                <a:effectLst>
                  <a:outerShdw blurRad="38100" dist="38100" dir="2700000" algn="tl">
                    <a:srgbClr val="000000">
                      <a:alpha val="43137"/>
                    </a:srgbClr>
                  </a:outerShdw>
                </a:effectLst>
              </a:rPr>
              <a:t>Posibilitan tratar los problemas ambientales de manera oportuna y </a:t>
            </a:r>
            <a:r>
              <a:rPr lang="es-ES" sz="1800" dirty="0" smtClean="0">
                <a:solidFill>
                  <a:srgbClr val="361B00"/>
                </a:solidFill>
                <a:effectLst>
                  <a:outerShdw blurRad="38100" dist="38100" dir="2700000" algn="tl">
                    <a:srgbClr val="000000">
                      <a:alpha val="43137"/>
                    </a:srgbClr>
                  </a:outerShdw>
                </a:effectLst>
              </a:rPr>
              <a:t>práctica.</a:t>
            </a:r>
            <a:endParaRPr lang="es-MX" sz="18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ES" sz="1800" dirty="0">
                <a:solidFill>
                  <a:srgbClr val="361B00"/>
                </a:solidFill>
                <a:effectLst>
                  <a:outerShdw blurRad="38100" dist="38100" dir="2700000" algn="tl">
                    <a:srgbClr val="000000">
                      <a:alpha val="43137"/>
                    </a:srgbClr>
                  </a:outerShdw>
                </a:effectLst>
              </a:rPr>
              <a:t>Reducen la necesidad de imponer limitaciones al proyecto, porque se puede tomar los pasos apropiados con anticipación o incorporarlos dentro del diseño del </a:t>
            </a:r>
            <a:r>
              <a:rPr lang="es-ES" sz="1800" dirty="0" smtClean="0">
                <a:solidFill>
                  <a:srgbClr val="361B00"/>
                </a:solidFill>
                <a:effectLst>
                  <a:outerShdw blurRad="38100" dist="38100" dir="2700000" algn="tl">
                    <a:srgbClr val="000000">
                      <a:alpha val="43137"/>
                    </a:srgbClr>
                  </a:outerShdw>
                </a:effectLst>
              </a:rPr>
              <a:t>proyecto.</a:t>
            </a:r>
            <a:endParaRPr lang="es-MX" sz="18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ES" sz="1800" dirty="0">
                <a:solidFill>
                  <a:srgbClr val="361B00"/>
                </a:solidFill>
                <a:effectLst>
                  <a:outerShdw blurRad="38100" dist="38100" dir="2700000" algn="tl">
                    <a:srgbClr val="000000">
                      <a:alpha val="43137"/>
                    </a:srgbClr>
                  </a:outerShdw>
                </a:effectLst>
              </a:rPr>
              <a:t>Ayudan a evitar costos y demoras en la implementación producidos por problemas ambientales no anticipados.</a:t>
            </a: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8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Consideraciones ambientales</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1" name="20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39971" name="Picture 2" descr="http://www.real-color.es/wp-content/uploads/medio-ambiente.png"/>
          <p:cNvPicPr>
            <a:picLocks noChangeAspect="1" noChangeArrowheads="1"/>
          </p:cNvPicPr>
          <p:nvPr/>
        </p:nvPicPr>
        <p:blipFill>
          <a:blip r:embed="rId10"/>
          <a:srcRect/>
          <a:stretch>
            <a:fillRect/>
          </a:stretch>
        </p:blipFill>
        <p:spPr bwMode="auto">
          <a:xfrm>
            <a:off x="0" y="4508500"/>
            <a:ext cx="1416050"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08000" rIns="180000" bIns="36000" rtlCol="0">
            <a:normAutofit/>
          </a:bodyPr>
          <a:lstStyle/>
          <a:p>
            <a:pPr fontAlgn="auto">
              <a:spcAft>
                <a:spcPts val="0"/>
              </a:spcAft>
              <a:buFont typeface="Arial" pitchFamily="34" charset="0"/>
              <a:buChar char="•"/>
              <a:defRPr/>
            </a:pPr>
            <a:r>
              <a:rPr lang="es-ES" sz="1800" dirty="0">
                <a:solidFill>
                  <a:srgbClr val="361B00"/>
                </a:solidFill>
                <a:effectLst>
                  <a:outerShdw blurRad="38100" dist="38100" dir="2700000" algn="tl">
                    <a:srgbClr val="000000">
                      <a:alpha val="43137"/>
                    </a:srgbClr>
                  </a:outerShdw>
                </a:effectLst>
              </a:rPr>
              <a:t>Al igual que los análisis económicos, financieros, institucionales y de ingeniería, la evaluación ambiental forma parte de la preparación de un proyecto, y por tanto es responsabilidad del prestatario. La evaluación ambiental se encuentra íntimamente ligada a otros aspectos de la preparación del proyecto, lo cual garantiza que:</a:t>
            </a:r>
            <a:endParaRPr lang="es-MX" sz="18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ES" sz="1800" dirty="0">
                <a:solidFill>
                  <a:srgbClr val="361B00"/>
                </a:solidFill>
                <a:effectLst>
                  <a:outerShdw blurRad="38100" dist="38100" dir="2700000" algn="tl">
                    <a:srgbClr val="000000">
                      <a:alpha val="43137"/>
                    </a:srgbClr>
                  </a:outerShdw>
                </a:effectLst>
              </a:rPr>
              <a:t>Las consideraciones ambientales cobren su debida importancia durante la toma de decisiones referentes a la selección, ubicación y diseño del </a:t>
            </a:r>
            <a:r>
              <a:rPr lang="es-ES" sz="1800" dirty="0" smtClean="0">
                <a:solidFill>
                  <a:srgbClr val="361B00"/>
                </a:solidFill>
                <a:effectLst>
                  <a:outerShdw blurRad="38100" dist="38100" dir="2700000" algn="tl">
                    <a:srgbClr val="000000">
                      <a:alpha val="43137"/>
                    </a:srgbClr>
                  </a:outerShdw>
                </a:effectLst>
              </a:rPr>
              <a:t>proyecto</a:t>
            </a:r>
            <a:r>
              <a:rPr lang="es-ES" sz="1800" dirty="0">
                <a:solidFill>
                  <a:srgbClr val="361B00"/>
                </a:solidFill>
                <a:effectLst>
                  <a:outerShdw blurRad="38100" dist="38100" dir="2700000" algn="tl">
                    <a:srgbClr val="000000">
                      <a:alpha val="43137"/>
                    </a:srgbClr>
                  </a:outerShdw>
                </a:effectLst>
              </a:rPr>
              <a:t>.</a:t>
            </a:r>
            <a:endParaRPr lang="es-MX" sz="18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ES" sz="1800" dirty="0">
                <a:solidFill>
                  <a:srgbClr val="361B00"/>
                </a:solidFill>
                <a:effectLst>
                  <a:outerShdw blurRad="38100" dist="38100" dir="2700000" algn="tl">
                    <a:srgbClr val="000000">
                      <a:alpha val="43137"/>
                    </a:srgbClr>
                  </a:outerShdw>
                </a:effectLst>
              </a:rPr>
              <a:t>Su realización no retrase indebidamente el procesamiento del proyecto. Así mismo es importante que no todos los desequilibrios de un sistema ecológico puede considerarse una problemática ambiental, pues dicho desequilibrio puede devenir precisamente de alguna alteración natural en las cadenas tróficas de los organismos que se encuentran involucrados.</a:t>
            </a: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8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Consideraciones ambientales</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1" name="20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08000" rIns="180000" bIns="36000" rtlCol="0">
            <a:normAutofit/>
          </a:bodyPr>
          <a:lstStyle/>
          <a:p>
            <a:pPr algn="just" fontAlgn="auto">
              <a:spcAft>
                <a:spcPts val="0"/>
              </a:spcAft>
              <a:buFont typeface="Arial" pitchFamily="34" charset="0"/>
              <a:buNone/>
              <a:defRPr/>
            </a:pPr>
            <a:r>
              <a:rPr lang="es-ES" sz="1600" dirty="0">
                <a:solidFill>
                  <a:srgbClr val="361B00"/>
                </a:solidFill>
                <a:effectLst>
                  <a:outerShdw blurRad="38100" dist="38100" dir="2700000" algn="tl">
                    <a:srgbClr val="000000">
                      <a:alpha val="43137"/>
                    </a:srgbClr>
                  </a:outerShdw>
                </a:effectLst>
              </a:rPr>
              <a:t>Tipos de análisis ambiental</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r>
              <a:rPr lang="es-ES" sz="1600" b="1" dirty="0">
                <a:solidFill>
                  <a:srgbClr val="361B00"/>
                </a:solidFill>
                <a:effectLst>
                  <a:outerShdw blurRad="38100" dist="38100" dir="2700000" algn="tl">
                    <a:srgbClr val="000000">
                      <a:alpha val="43137"/>
                    </a:srgbClr>
                  </a:outerShdw>
                </a:effectLst>
              </a:rPr>
              <a:t>Evaluaciones ambientales para proyectos específicos</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ES" sz="1600" dirty="0" smtClean="0">
                <a:solidFill>
                  <a:srgbClr val="361B00"/>
                </a:solidFill>
                <a:effectLst>
                  <a:outerShdw blurRad="38100" dist="38100" dir="2700000" algn="tl">
                    <a:srgbClr val="000000">
                      <a:alpha val="43137"/>
                    </a:srgbClr>
                  </a:outerShdw>
                </a:effectLst>
              </a:rPr>
              <a:t>	Las </a:t>
            </a:r>
            <a:r>
              <a:rPr lang="es-ES" sz="1600" dirty="0">
                <a:solidFill>
                  <a:srgbClr val="361B00"/>
                </a:solidFill>
                <a:effectLst>
                  <a:outerShdw blurRad="38100" dist="38100" dir="2700000" algn="tl">
                    <a:srgbClr val="000000">
                      <a:alpha val="43137"/>
                    </a:srgbClr>
                  </a:outerShdw>
                </a:effectLst>
              </a:rPr>
              <a:t>evaluaciones ambientales para proyectos específicos sirven para analizar justamente estos proyectos específicos de inversión (p.ej. represas, fábricas, sistemas de riego), que presentan problemas ambientales significativos. El detalle y la sofisticación del análisis deben ser iguales a los impactos anticipados</a:t>
            </a:r>
            <a:r>
              <a:rPr lang="es-ES" sz="1600" dirty="0" smtClean="0">
                <a:solidFill>
                  <a:srgbClr val="361B00"/>
                </a:solidFill>
                <a:effectLst>
                  <a:outerShdw blurRad="38100" dist="38100" dir="2700000" algn="tl">
                    <a:srgbClr val="000000">
                      <a:alpha val="43137"/>
                    </a:srgbClr>
                  </a:outerShdw>
                </a:effectLst>
              </a:rPr>
              <a:t>.</a:t>
            </a:r>
          </a:p>
          <a:p>
            <a:pPr algn="just" fontAlgn="auto">
              <a:spcAft>
                <a:spcPts val="0"/>
              </a:spcAft>
              <a:buFont typeface="Arial" pitchFamily="34" charset="0"/>
              <a:buNone/>
              <a:defRPr/>
            </a:pPr>
            <a:r>
              <a:rPr lang="es-ES" sz="1600" dirty="0">
                <a:solidFill>
                  <a:srgbClr val="361B00"/>
                </a:solidFill>
                <a:effectLst>
                  <a:outerShdw blurRad="38100" dist="38100" dir="2700000" algn="tl">
                    <a:srgbClr val="000000">
                      <a:alpha val="43137"/>
                    </a:srgbClr>
                  </a:outerShdw>
                </a:effectLst>
              </a:rPr>
              <a:t>Una evaluación ambiental para un proyecto específico debe normalmente abarcar:</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Wingdings" pitchFamily="2" charset="2"/>
              <a:buChar char="Ø"/>
              <a:defRPr/>
            </a:pPr>
            <a:r>
              <a:rPr lang="es-ES" sz="1600" dirty="0">
                <a:solidFill>
                  <a:srgbClr val="361B00"/>
                </a:solidFill>
                <a:effectLst>
                  <a:outerShdw blurRad="38100" dist="38100" dir="2700000" algn="tl">
                    <a:srgbClr val="000000">
                      <a:alpha val="43137"/>
                    </a:srgbClr>
                  </a:outerShdw>
                </a:effectLst>
              </a:rPr>
              <a:t>Las actuales condiciones ambientales de "base"; es decir que la construcción de la línea base ha de ser el principal punto de partida para la posterior emisión de un concepto al rededor del sistema ambiental.</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Wingdings" pitchFamily="2" charset="2"/>
              <a:buChar char="Ø"/>
              <a:defRPr/>
            </a:pPr>
            <a:r>
              <a:rPr lang="es-ES" sz="1600" dirty="0">
                <a:solidFill>
                  <a:srgbClr val="361B00"/>
                </a:solidFill>
                <a:effectLst>
                  <a:outerShdw blurRad="38100" dist="38100" dir="2700000" algn="tl">
                    <a:srgbClr val="000000">
                      <a:alpha val="43137"/>
                    </a:srgbClr>
                  </a:outerShdw>
                </a:effectLst>
              </a:rPr>
              <a:t>Los potenciales impactos ambientales directos e indirectos, incluyendo oportunidades para mejorar el medio ambiente; sin que se provoque detrimento de ninguno de los demás componentes del sistema ambiental.</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Wingdings" pitchFamily="2" charset="2"/>
              <a:buChar char="Ø"/>
              <a:defRPr/>
            </a:pPr>
            <a:r>
              <a:rPr lang="es-ES" sz="1600" dirty="0">
                <a:solidFill>
                  <a:srgbClr val="361B00"/>
                </a:solidFill>
                <a:effectLst>
                  <a:outerShdw blurRad="38100" dist="38100" dir="2700000" algn="tl">
                    <a:srgbClr val="000000">
                      <a:alpha val="43137"/>
                    </a:srgbClr>
                  </a:outerShdw>
                </a:effectLst>
              </a:rPr>
              <a:t>La sistemática comparación ambiental entre las alternativas para inversión, ubicación, tecnología y diseño; buscando siempre la conservación del recurso y la </a:t>
            </a:r>
            <a:r>
              <a:rPr lang="es-ES" sz="1600" dirty="0" smtClean="0">
                <a:solidFill>
                  <a:srgbClr val="361B00"/>
                </a:solidFill>
                <a:effectLst>
                  <a:outerShdw blurRad="38100" dist="38100" dir="2700000" algn="tl">
                    <a:srgbClr val="000000">
                      <a:alpha val="43137"/>
                    </a:srgbClr>
                  </a:outerShdw>
                </a:effectLst>
              </a:rPr>
              <a:t>maximización </a:t>
            </a:r>
            <a:r>
              <a:rPr lang="es-ES" sz="1600" dirty="0">
                <a:solidFill>
                  <a:srgbClr val="361B00"/>
                </a:solidFill>
                <a:effectLst>
                  <a:outerShdw blurRad="38100" dist="38100" dir="2700000" algn="tl">
                    <a:srgbClr val="000000">
                      <a:alpha val="43137"/>
                    </a:srgbClr>
                  </a:outerShdw>
                </a:effectLst>
              </a:rPr>
              <a:t>del mismo pero con un alto sentido de responsabilidad social y sostenibilidad.</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endParaRPr lang="es-ES" sz="1600" dirty="0" smtClean="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6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Consideraciones ambientales</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1" name="20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108000" bIns="36000" rtlCol="0">
            <a:normAutofit/>
          </a:bodyPr>
          <a:lstStyle/>
          <a:p>
            <a:pPr algn="just" fontAlgn="auto">
              <a:spcAft>
                <a:spcPts val="0"/>
              </a:spcAft>
              <a:buFont typeface="Arial" pitchFamily="34" charset="0"/>
              <a:buNone/>
              <a:defRPr/>
            </a:pPr>
            <a:r>
              <a:rPr lang="es-ES" sz="2000" b="1" u="sng" dirty="0">
                <a:solidFill>
                  <a:srgbClr val="361B00"/>
                </a:solidFill>
              </a:rPr>
              <a:t>Tamaño óptimo</a:t>
            </a:r>
            <a:endParaRPr lang="es-MX" sz="2000" b="1" u="sng" dirty="0">
              <a:solidFill>
                <a:srgbClr val="361B00"/>
              </a:solidFill>
            </a:endParaRPr>
          </a:p>
          <a:p>
            <a:pPr algn="just" fontAlgn="auto">
              <a:spcAft>
                <a:spcPts val="0"/>
              </a:spcAft>
              <a:buFont typeface="Arial" pitchFamily="34" charset="0"/>
              <a:buNone/>
              <a:defRPr/>
            </a:pPr>
            <a:r>
              <a:rPr lang="es-ES" sz="2000" dirty="0" smtClean="0">
                <a:solidFill>
                  <a:srgbClr val="361B00"/>
                </a:solidFill>
              </a:rPr>
              <a:t>	La </a:t>
            </a:r>
            <a:r>
              <a:rPr lang="es-ES" sz="2000" dirty="0">
                <a:solidFill>
                  <a:srgbClr val="361B00"/>
                </a:solidFill>
              </a:rPr>
              <a:t>determinación del tamaño óptimo, es fundamental en esta parte del estudio. Hay que aclarar que tal determinación es difícil, pues las técnicas existentes para su establecimiento son repetitivas y no existe un método preciso y directo para hacer el cálculo. El tamaño también depende de los turnos trabajados, ya que para cierta infraestructura instalada, el servicio varía directamente de acuerdo con el número de turnos que se trabaje. </a:t>
            </a:r>
            <a:endParaRPr lang="es-MX" sz="2000" dirty="0">
              <a:solidFill>
                <a:srgbClr val="361B00"/>
              </a:solidFill>
            </a:endParaRPr>
          </a:p>
          <a:p>
            <a:pPr fontAlgn="auto">
              <a:spcAft>
                <a:spcPts val="0"/>
              </a:spcAft>
              <a:buFont typeface="Arial" pitchFamily="34" charset="0"/>
              <a:buChar char="•"/>
              <a:defRPr/>
            </a:pPr>
            <a:endParaRPr lang="es-MX" sz="2000" dirty="0">
              <a:solidFill>
                <a:srgbClr val="361B00"/>
              </a:solidFill>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Localización y tamaño optimo</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24" name="23 Pentágono">
            <a:hlinkClick r:id="rId2" action="ppaction://hlinksldjump"/>
          </p:cNvPr>
          <p:cNvSpPr/>
          <p:nvPr/>
        </p:nvSpPr>
        <p:spPr>
          <a:xfrm>
            <a:off x="323528" y="6192688"/>
            <a:ext cx="1255068" cy="620688"/>
          </a:xfrm>
          <a:prstGeom prst="homePlate">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25" name="24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26" name="25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27" name="26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28" name="27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29" name="28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30" name="29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31" name="30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10242" name="Picture 2" descr="http://2.bp.blogspot.com/_TssIz2A-oSc/TT5s7ekTCFI/AAAAAAAAABI/IT32jtGZh3U/s1600/PROYECTO+DE+INVERSION+1.jpg"/>
          <p:cNvPicPr>
            <a:picLocks noChangeAspect="1" noChangeArrowheads="1"/>
          </p:cNvPicPr>
          <p:nvPr/>
        </p:nvPicPr>
        <p:blipFill>
          <a:blip r:embed="rId10" cstate="print"/>
          <a:srcRect/>
          <a:stretch>
            <a:fillRect/>
          </a:stretch>
        </p:blipFill>
        <p:spPr bwMode="auto">
          <a:xfrm>
            <a:off x="755576" y="3727050"/>
            <a:ext cx="2592288" cy="2357516"/>
          </a:xfrm>
          <a:prstGeom prst="ellipse">
            <a:avLst/>
          </a:prstGeom>
          <a:ln>
            <a:noFill/>
          </a:ln>
          <a:effectLst>
            <a:softEdge rad="112500"/>
          </a:effectLst>
        </p:spPr>
      </p:pic>
      <p:pic>
        <p:nvPicPr>
          <p:cNvPr id="15393" name="Picture 4" descr="http://2.bp.blogspot.com/-_-NUr_g0mBQ/TttnpYHnpDI/AAAAAAAAAAQ/wGj66QuM5aE/s760/luis-antonio-sierra--2089971931.gif"/>
          <p:cNvPicPr>
            <a:picLocks noChangeAspect="1" noChangeArrowheads="1"/>
          </p:cNvPicPr>
          <p:nvPr/>
        </p:nvPicPr>
        <p:blipFill>
          <a:blip r:embed="rId11"/>
          <a:srcRect/>
          <a:stretch>
            <a:fillRect/>
          </a:stretch>
        </p:blipFill>
        <p:spPr bwMode="auto">
          <a:xfrm>
            <a:off x="5830888" y="3789363"/>
            <a:ext cx="3313112" cy="2328862"/>
          </a:xfrm>
          <a:prstGeom prst="rect">
            <a:avLst/>
          </a:prstGeom>
          <a:noFill/>
          <a:ln w="9525">
            <a:noFill/>
            <a:miter lim="800000"/>
            <a:headEnd/>
            <a:tailEnd/>
          </a:ln>
        </p:spPr>
      </p:pic>
      <p:sp useBgFill="1">
        <p:nvSpPr>
          <p:cNvPr id="34" name="33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08000" rIns="180000" bIns="36000" rtlCol="0">
            <a:normAutofit/>
          </a:bodyPr>
          <a:lstStyle/>
          <a:p>
            <a:pPr algn="just" fontAlgn="auto">
              <a:spcAft>
                <a:spcPts val="0"/>
              </a:spcAft>
              <a:buFont typeface="Arial" pitchFamily="34" charset="0"/>
              <a:buChar char="•"/>
              <a:defRPr/>
            </a:pPr>
            <a:r>
              <a:rPr lang="es-ES" sz="1600" b="1" dirty="0">
                <a:solidFill>
                  <a:srgbClr val="361B00"/>
                </a:solidFill>
                <a:effectLst>
                  <a:outerShdw blurRad="38100" dist="38100" dir="2700000" algn="tl">
                    <a:srgbClr val="000000">
                      <a:alpha val="43137"/>
                    </a:srgbClr>
                  </a:outerShdw>
                </a:effectLst>
              </a:rPr>
              <a:t>Las evaluaciones ambientales regionales y sectoriales</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ES" sz="1600" dirty="0" smtClean="0">
                <a:solidFill>
                  <a:srgbClr val="361B00"/>
                </a:solidFill>
                <a:effectLst>
                  <a:outerShdw blurRad="38100" dist="38100" dir="2700000" algn="tl">
                    <a:srgbClr val="000000">
                      <a:alpha val="43137"/>
                    </a:srgbClr>
                  </a:outerShdw>
                </a:effectLst>
              </a:rPr>
              <a:t>	Se </a:t>
            </a:r>
            <a:r>
              <a:rPr lang="es-ES" sz="1600" dirty="0">
                <a:solidFill>
                  <a:srgbClr val="361B00"/>
                </a:solidFill>
                <a:effectLst>
                  <a:outerShdw blurRad="38100" dist="38100" dir="2700000" algn="tl">
                    <a:srgbClr val="000000">
                      <a:alpha val="43137"/>
                    </a:srgbClr>
                  </a:outerShdw>
                </a:effectLst>
              </a:rPr>
              <a:t>emplean las evaluaciones ambientales regionales cuando varias actividades significativas de desarrollo, cuyos impactos son potencialmente acumulativos, son planificadas para un área relativamente reducida. </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ES" sz="1600" dirty="0" smtClean="0">
                <a:solidFill>
                  <a:srgbClr val="361B00"/>
                </a:solidFill>
                <a:effectLst>
                  <a:outerShdw blurRad="38100" dist="38100" dir="2700000" algn="tl">
                    <a:srgbClr val="000000">
                      <a:alpha val="43137"/>
                    </a:srgbClr>
                  </a:outerShdw>
                </a:effectLst>
              </a:rPr>
              <a:t>	Las </a:t>
            </a:r>
            <a:r>
              <a:rPr lang="es-ES" sz="1600" dirty="0">
                <a:solidFill>
                  <a:srgbClr val="361B00"/>
                </a:solidFill>
                <a:effectLst>
                  <a:outerShdw blurRad="38100" dist="38100" dir="2700000" algn="tl">
                    <a:srgbClr val="000000">
                      <a:alpha val="43137"/>
                    </a:srgbClr>
                  </a:outerShdw>
                </a:effectLst>
              </a:rPr>
              <a:t>evaluaciones regionales comparan los escenarios alternativos de desarrollo, recolectando información diagnostica sobre el conjunto de potencialidades naturales y humanas en el marco de los planes de ordenamiento del territorio y recomendando tasas de crecimiento y modelos y políticas ambientalmente sustentables para el uso de la tierra. </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6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Consideraciones ambientales</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1" name="20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08000" rIns="180000" bIns="36000" rtlCol="0">
            <a:normAutofit/>
          </a:bodyPr>
          <a:lstStyle/>
          <a:p>
            <a:pPr algn="just" fontAlgn="auto">
              <a:spcAft>
                <a:spcPts val="0"/>
              </a:spcAft>
              <a:buFont typeface="Arial" pitchFamily="34" charset="0"/>
              <a:buNone/>
              <a:defRPr/>
            </a:pPr>
            <a:r>
              <a:rPr lang="es-ES" sz="1600" i="1" dirty="0" smtClean="0">
                <a:solidFill>
                  <a:srgbClr val="361B00"/>
                </a:solidFill>
                <a:effectLst>
                  <a:outerShdw blurRad="38100" dist="38100" dir="2700000" algn="tl">
                    <a:srgbClr val="000000">
                      <a:alpha val="43137"/>
                    </a:srgbClr>
                  </a:outerShdw>
                </a:effectLst>
              </a:rPr>
              <a:t>	La </a:t>
            </a:r>
            <a:r>
              <a:rPr lang="es-ES" sz="1600" i="1" dirty="0">
                <a:solidFill>
                  <a:srgbClr val="361B00"/>
                </a:solidFill>
                <a:effectLst>
                  <a:outerShdw blurRad="38100" dist="38100" dir="2700000" algn="tl">
                    <a:srgbClr val="000000">
                      <a:alpha val="43137"/>
                    </a:srgbClr>
                  </a:outerShdw>
                </a:effectLst>
              </a:rPr>
              <a:t>evaluación ambiental sectorial es empleada en el diseño de programas de inversiones sectoriales. Es particularmente adecuado para estudiar:</a:t>
            </a:r>
            <a:endParaRPr lang="es-MX" sz="1600" i="1"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ES" sz="1600" dirty="0">
                <a:solidFill>
                  <a:srgbClr val="361B00"/>
                </a:solidFill>
                <a:effectLst>
                  <a:outerShdw blurRad="38100" dist="38100" dir="2700000" algn="tl">
                    <a:srgbClr val="000000">
                      <a:alpha val="43137"/>
                    </a:srgbClr>
                  </a:outerShdw>
                </a:effectLst>
              </a:rPr>
              <a:t>Las alternativas de inversión sectorial.</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ES" sz="1600" dirty="0">
                <a:solidFill>
                  <a:srgbClr val="361B00"/>
                </a:solidFill>
                <a:effectLst>
                  <a:outerShdw blurRad="38100" dist="38100" dir="2700000" algn="tl">
                    <a:srgbClr val="000000">
                      <a:alpha val="43137"/>
                    </a:srgbClr>
                  </a:outerShdw>
                </a:effectLst>
              </a:rPr>
              <a:t>El efecto de los cambios en la política sectorial.</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ES" sz="1600" dirty="0">
                <a:solidFill>
                  <a:srgbClr val="361B00"/>
                </a:solidFill>
                <a:effectLst>
                  <a:outerShdw blurRad="38100" dist="38100" dir="2700000" algn="tl">
                    <a:srgbClr val="000000">
                      <a:alpha val="43137"/>
                    </a:srgbClr>
                  </a:outerShdw>
                </a:effectLst>
              </a:rPr>
              <a:t>Las capacidades instalada y de capital humano así como los requisitos institucionales para el estudio, implementación y monitoreo ambiental a nivel sectorial.</a:t>
            </a:r>
            <a:endParaRPr lang="es-MX" sz="1600" dirty="0">
              <a:solidFill>
                <a:srgbClr val="361B00"/>
              </a:solidFill>
              <a:effectLst>
                <a:outerShdw blurRad="38100" dist="38100" dir="2700000" algn="tl">
                  <a:srgbClr val="000000">
                    <a:alpha val="43137"/>
                  </a:srgbClr>
                </a:outerShdw>
              </a:effectLst>
            </a:endParaRPr>
          </a:p>
          <a:p>
            <a:pPr lvl="1" algn="just" fontAlgn="auto">
              <a:spcAft>
                <a:spcPts val="0"/>
              </a:spcAft>
              <a:buFont typeface="Wingdings" pitchFamily="2" charset="2"/>
              <a:buChar char="Ø"/>
              <a:defRPr/>
            </a:pPr>
            <a:r>
              <a:rPr lang="es-ES" sz="1600" dirty="0">
                <a:solidFill>
                  <a:srgbClr val="361B00"/>
                </a:solidFill>
                <a:effectLst>
                  <a:outerShdw blurRad="38100" dist="38100" dir="2700000" algn="tl">
                    <a:srgbClr val="000000">
                      <a:alpha val="43137"/>
                    </a:srgbClr>
                  </a:outerShdw>
                </a:effectLst>
              </a:rPr>
              <a:t>Los impactos acumulados de muchas inversiones similares y, relativamente, pequeñas que no ameritan evaluaciones ambientales individuales para proyectos específicos. es decir que deben tenerse en cuenta los proyectos que precedieron la propuesta para la cual se está levantando la línea base y construyendo la evaluación ambiental.</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6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Consideraciones ambientales</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1" name="20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108000" rIns="180000" bIns="36000" rtlCol="0">
            <a:normAutofit/>
          </a:bodyPr>
          <a:lstStyle/>
          <a:p>
            <a:pPr fontAlgn="auto">
              <a:spcAft>
                <a:spcPts val="0"/>
              </a:spcAft>
              <a:buFont typeface="Arial" pitchFamily="34" charset="0"/>
              <a:buChar char="•"/>
              <a:defRPr/>
            </a:pPr>
            <a:r>
              <a:rPr lang="es-ES" sz="1600" b="1" dirty="0">
                <a:solidFill>
                  <a:srgbClr val="361B00"/>
                </a:solidFill>
                <a:effectLst>
                  <a:outerShdw blurRad="38100" dist="38100" dir="2700000" algn="tl">
                    <a:srgbClr val="000000">
                      <a:alpha val="43137"/>
                    </a:srgbClr>
                  </a:outerShdw>
                </a:effectLst>
              </a:rPr>
              <a:t>Alternativas para las evaluaciones </a:t>
            </a:r>
            <a:r>
              <a:rPr lang="es-ES" sz="1600" b="1" dirty="0" smtClean="0">
                <a:solidFill>
                  <a:srgbClr val="361B00"/>
                </a:solidFill>
                <a:effectLst>
                  <a:outerShdw blurRad="38100" dist="38100" dir="2700000" algn="tl">
                    <a:srgbClr val="000000">
                      <a:alpha val="43137"/>
                    </a:srgbClr>
                  </a:outerShdw>
                </a:effectLst>
              </a:rPr>
              <a:t>ambientales:</a:t>
            </a:r>
            <a:endParaRPr lang="es-MX" sz="1600" b="1"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ES" sz="1600" dirty="0">
                <a:solidFill>
                  <a:srgbClr val="361B00"/>
                </a:solidFill>
                <a:effectLst>
                  <a:outerShdw blurRad="38100" dist="38100" dir="2700000" algn="tl">
                    <a:srgbClr val="000000">
                      <a:alpha val="43137"/>
                    </a:srgbClr>
                  </a:outerShdw>
                </a:effectLst>
              </a:rPr>
              <a:t>Los enfoques alternativos que se concentran en una gama más reducida de problemas, son aceptables para muchos tipos de proyectos, especialmente los más pequeños y aquellos que no se encuentran en áreas ambientalmente frágiles. </a:t>
            </a:r>
            <a:r>
              <a:rPr lang="es-ES" sz="1600" dirty="0" smtClean="0">
                <a:solidFill>
                  <a:srgbClr val="361B00"/>
                </a:solidFill>
                <a:effectLst>
                  <a:outerShdw blurRad="38100" dist="38100" dir="2700000" algn="tl">
                    <a:srgbClr val="000000">
                      <a:alpha val="43137"/>
                    </a:srgbClr>
                  </a:outerShdw>
                </a:effectLst>
              </a:rPr>
              <a:t>Tales </a:t>
            </a:r>
            <a:r>
              <a:rPr lang="es-ES" sz="1600" dirty="0">
                <a:solidFill>
                  <a:srgbClr val="361B00"/>
                </a:solidFill>
                <a:effectLst>
                  <a:outerShdw blurRad="38100" dist="38100" dir="2700000" algn="tl">
                    <a:srgbClr val="000000">
                      <a:alpha val="43137"/>
                    </a:srgbClr>
                  </a:outerShdw>
                </a:effectLst>
              </a:rPr>
              <a:t>enfoques alternativos incluyen:</a:t>
            </a:r>
            <a:endParaRPr lang="es-MX" sz="16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ES" sz="1600" dirty="0">
                <a:solidFill>
                  <a:srgbClr val="361B00"/>
                </a:solidFill>
                <a:effectLst>
                  <a:outerShdw blurRad="38100" dist="38100" dir="2700000" algn="tl">
                    <a:srgbClr val="000000">
                      <a:alpha val="43137"/>
                    </a:srgbClr>
                  </a:outerShdw>
                </a:effectLst>
              </a:rPr>
              <a:t>Programas para el manejo integrado de plagas para </a:t>
            </a:r>
            <a:r>
              <a:rPr lang="es-ES" sz="1600" dirty="0" smtClean="0">
                <a:solidFill>
                  <a:srgbClr val="361B00"/>
                </a:solidFill>
                <a:effectLst>
                  <a:outerShdw blurRad="38100" dist="38100" dir="2700000" algn="tl">
                    <a:srgbClr val="000000">
                      <a:alpha val="43137"/>
                    </a:srgbClr>
                  </a:outerShdw>
                </a:effectLst>
              </a:rPr>
              <a:t>proyectos </a:t>
            </a:r>
            <a:r>
              <a:rPr lang="es-ES" sz="1600" dirty="0">
                <a:solidFill>
                  <a:srgbClr val="361B00"/>
                </a:solidFill>
                <a:effectLst>
                  <a:outerShdw blurRad="38100" dist="38100" dir="2700000" algn="tl">
                    <a:srgbClr val="000000">
                      <a:alpha val="43137"/>
                    </a:srgbClr>
                  </a:outerShdw>
                </a:effectLst>
              </a:rPr>
              <a:t>agrícolas, </a:t>
            </a:r>
            <a:r>
              <a:rPr lang="es-ES" sz="1600" dirty="0" smtClean="0">
                <a:solidFill>
                  <a:srgbClr val="361B00"/>
                </a:solidFill>
                <a:effectLst>
                  <a:outerShdw blurRad="38100" dist="38100" dir="2700000" algn="tl">
                    <a:srgbClr val="000000">
                      <a:alpha val="43137"/>
                    </a:srgbClr>
                  </a:outerShdw>
                </a:effectLst>
              </a:rPr>
              <a:t>no </a:t>
            </a:r>
            <a:r>
              <a:rPr lang="es-ES" sz="1600" dirty="0">
                <a:solidFill>
                  <a:srgbClr val="361B00"/>
                </a:solidFill>
                <a:effectLst>
                  <a:outerShdw blurRad="38100" dist="38100" dir="2700000" algn="tl">
                    <a:srgbClr val="000000">
                      <a:alpha val="43137"/>
                    </a:srgbClr>
                  </a:outerShdw>
                </a:effectLst>
              </a:rPr>
              <a:t>implican importantes obras de riego o desarrollo de tierras; para superar estas aparentes limitaciones, se hace necesario la consolidación de equipos interdisciplinarios.</a:t>
            </a:r>
            <a:endParaRPr lang="es-MX" sz="16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ES" sz="1600" dirty="0">
                <a:solidFill>
                  <a:srgbClr val="361B00"/>
                </a:solidFill>
                <a:effectLst>
                  <a:outerShdw blurRad="38100" dist="38100" dir="2700000" algn="tl">
                    <a:srgbClr val="000000">
                      <a:alpha val="43137"/>
                    </a:srgbClr>
                  </a:outerShdw>
                </a:effectLst>
              </a:rPr>
              <a:t>Criterios de diseño ambiental y normas de </a:t>
            </a:r>
            <a:r>
              <a:rPr lang="es-ES" sz="1600" dirty="0" smtClean="0">
                <a:solidFill>
                  <a:srgbClr val="361B00"/>
                </a:solidFill>
                <a:effectLst>
                  <a:outerShdw blurRad="38100" dist="38100" dir="2700000" algn="tl">
                    <a:srgbClr val="000000">
                      <a:alpha val="43137"/>
                    </a:srgbClr>
                  </a:outerShdw>
                </a:effectLst>
              </a:rPr>
              <a:t>contaminación </a:t>
            </a:r>
            <a:r>
              <a:rPr lang="es-ES" sz="1600" dirty="0">
                <a:solidFill>
                  <a:srgbClr val="361B00"/>
                </a:solidFill>
                <a:effectLst>
                  <a:outerShdw blurRad="38100" dist="38100" dir="2700000" algn="tl">
                    <a:srgbClr val="000000">
                      <a:alpha val="43137"/>
                    </a:srgbClr>
                  </a:outerShdw>
                </a:effectLst>
              </a:rPr>
              <a:t>específicos para plantas industriales a pequeña o mediana escala; </a:t>
            </a:r>
            <a:r>
              <a:rPr lang="es-ES" sz="1600" dirty="0" smtClean="0">
                <a:solidFill>
                  <a:srgbClr val="361B00"/>
                </a:solidFill>
                <a:effectLst>
                  <a:outerShdw blurRad="38100" dist="38100" dir="2700000" algn="tl">
                    <a:srgbClr val="000000">
                      <a:alpha val="43137"/>
                    </a:srgbClr>
                  </a:outerShdw>
                </a:effectLst>
              </a:rPr>
              <a:t>las </a:t>
            </a:r>
            <a:r>
              <a:rPr lang="es-ES" sz="1600" dirty="0">
                <a:solidFill>
                  <a:srgbClr val="361B00"/>
                </a:solidFill>
                <a:effectLst>
                  <a:outerShdw blurRad="38100" dist="38100" dir="2700000" algn="tl">
                    <a:srgbClr val="000000">
                      <a:alpha val="43137"/>
                    </a:srgbClr>
                  </a:outerShdw>
                </a:effectLst>
              </a:rPr>
              <a:t>posibles alternativas de compensación a los sistemas naturales y entrópicos. </a:t>
            </a:r>
            <a:endParaRPr lang="es-MX" sz="1600" dirty="0">
              <a:solidFill>
                <a:srgbClr val="361B00"/>
              </a:solidFill>
              <a:effectLst>
                <a:outerShdw blurRad="38100" dist="38100" dir="2700000" algn="tl">
                  <a:srgbClr val="000000">
                    <a:alpha val="43137"/>
                  </a:srgbClr>
                </a:outerShdw>
              </a:effectLst>
            </a:endParaRPr>
          </a:p>
          <a:p>
            <a:pPr lvl="1" fontAlgn="auto">
              <a:spcAft>
                <a:spcPts val="0"/>
              </a:spcAft>
              <a:buFont typeface="Wingdings" pitchFamily="2" charset="2"/>
              <a:buChar char="Ø"/>
              <a:defRPr/>
            </a:pPr>
            <a:r>
              <a:rPr lang="es-ES" sz="1600" dirty="0">
                <a:solidFill>
                  <a:srgbClr val="361B00"/>
                </a:solidFill>
                <a:effectLst>
                  <a:outerShdw blurRad="38100" dist="38100" dir="2700000" algn="tl">
                    <a:srgbClr val="000000">
                      <a:alpha val="43137"/>
                    </a:srgbClr>
                  </a:outerShdw>
                </a:effectLst>
              </a:rPr>
              <a:t>Criterios de diseño ambiental y programas de supervisión de la construcción, específicos para proyectos de obras rurales a pequeña escala.</a:t>
            </a:r>
            <a:endParaRPr lang="es-MX" sz="16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Char char="•"/>
              <a:defRPr/>
            </a:pPr>
            <a:endParaRPr lang="es-MX" sz="16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Consideraciones ambientales</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0" name="19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3" name="22 Cheurón">
            <a:hlinkClick r:id="rId10" action="ppaction://hlinksldjump"/>
          </p:cNvPr>
          <p:cNvSpPr/>
          <p:nvPr/>
        </p:nvSpPr>
        <p:spPr>
          <a:xfrm rot="5400000">
            <a:off x="8671892" y="625252"/>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5904656"/>
          </a:xfrm>
          <a:solidFill>
            <a:schemeClr val="bg1">
              <a:alpha val="6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36000" bIns="36000" rtlCol="0">
            <a:normAutofit/>
          </a:bodyPr>
          <a:lstStyle/>
          <a:p>
            <a:pPr fontAlgn="auto">
              <a:spcAft>
                <a:spcPts val="0"/>
              </a:spcAft>
              <a:buFont typeface="Arial" pitchFamily="34" charset="0"/>
              <a:buChar char="•"/>
              <a:defRPr/>
            </a:pPr>
            <a:endParaRPr lang="es-MX" dirty="0"/>
          </a:p>
        </p:txBody>
      </p:sp>
      <p:sp useBgFill="1">
        <p:nvSpPr>
          <p:cNvPr id="5" name="4 Cheurón">
            <a:hlinkClick r:id="rId2"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10" name="9 Pentágono">
            <a:hlinkClick r:id="rId3"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1" name="10 Cheurón">
            <a:hlinkClick r:id="rId4"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2" name="11 Cheurón">
            <a:hlinkClick r:id="rId5"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3" name="12 Cheurón">
            <a:hlinkClick r:id="rId6"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4" name="13 Cheurón">
            <a:hlinkClick r:id="rId7"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5" name="14 Cheurón">
            <a:hlinkClick r:id="rId8"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7" name="16 Cheurón">
            <a:hlinkClick r:id="rId9"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pic>
        <p:nvPicPr>
          <p:cNvPr id="46108" name="Picture 2" descr="http://3.bp.blogspot.com/-LlZl9O-Q0P4/TuW-WWeTGoI/AAAAAAAAA78/CEqeXnxLxJY/s640/SE_ACA%257E1.JPG"/>
          <p:cNvPicPr>
            <a:picLocks noChangeAspect="1" noChangeArrowheads="1"/>
          </p:cNvPicPr>
          <p:nvPr/>
        </p:nvPicPr>
        <p:blipFill>
          <a:blip r:embed="rId10"/>
          <a:srcRect/>
          <a:stretch>
            <a:fillRect/>
          </a:stretch>
        </p:blipFill>
        <p:spPr bwMode="auto">
          <a:xfrm>
            <a:off x="539750" y="333375"/>
            <a:ext cx="8064500" cy="5759450"/>
          </a:xfrm>
          <a:prstGeom prst="rect">
            <a:avLst/>
          </a:prstGeom>
          <a:noFill/>
          <a:ln w="9525">
            <a:noFill/>
            <a:miter lim="800000"/>
            <a:headEnd/>
            <a:tailEnd/>
          </a:ln>
        </p:spPr>
      </p:pic>
      <p:sp useBgFill="1">
        <p:nvSpPr>
          <p:cNvPr id="19" name="18 Botón de acción: Inicio">
            <a:hlinkClick r:id="" action="ppaction://hlinkshowjump?jump=firstslide" highlightClick="1"/>
          </p:cNvPr>
          <p:cNvSpPr/>
          <p:nvPr/>
        </p:nvSpPr>
        <p:spPr>
          <a:xfrm>
            <a:off x="7380288" y="5157788"/>
            <a:ext cx="1295400" cy="1008062"/>
          </a:xfrm>
          <a:prstGeom prst="actionButtonHome">
            <a:avLst/>
          </a:prstGeom>
          <a:ln w="88900" cap="rnd" cmpd="thinThick">
            <a:solidFill>
              <a:srgbClr val="FF66CC"/>
            </a:solidFill>
            <a:beve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s-MX"/>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108000" bIns="36000" rtlCol="0">
            <a:noAutofit/>
          </a:bodyPr>
          <a:lstStyle/>
          <a:p>
            <a:pPr algn="just" fontAlgn="auto">
              <a:spcAft>
                <a:spcPts val="0"/>
              </a:spcAft>
              <a:buFont typeface="Arial" pitchFamily="34" charset="0"/>
              <a:buNone/>
              <a:defRPr/>
            </a:pPr>
            <a:r>
              <a:rPr lang="es-ES" sz="2000" b="1" u="sng" dirty="0" smtClean="0">
                <a:solidFill>
                  <a:srgbClr val="361B00"/>
                </a:solidFill>
              </a:rPr>
              <a:t>Localización óptima</a:t>
            </a:r>
            <a:endParaRPr lang="es-MX" sz="2000" b="1" u="sng" dirty="0" smtClean="0">
              <a:solidFill>
                <a:srgbClr val="361B00"/>
              </a:solidFill>
            </a:endParaRPr>
          </a:p>
          <a:p>
            <a:pPr algn="just" fontAlgn="auto">
              <a:spcAft>
                <a:spcPts val="0"/>
              </a:spcAft>
              <a:buFont typeface="Arial" pitchFamily="34" charset="0"/>
              <a:buNone/>
              <a:defRPr/>
            </a:pPr>
            <a:r>
              <a:rPr lang="es-ES" sz="2000" dirty="0" smtClean="0">
                <a:solidFill>
                  <a:srgbClr val="361B00"/>
                </a:solidFill>
              </a:rPr>
              <a:t>	Acerca de la determinación de la localización óptima del proyecto, es necesario tomar en cuenta no sólo factores cuantitativos, como pueden ser los costos de transporte de material o insumos, sino también los factores cualitativos, tales como los apoyos fiscales, el clima, la actitud de la comunidad, los centros de gravedad de generación de residuos, restricciones de tipo legal o ambiental, etc.</a:t>
            </a:r>
            <a:endParaRPr lang="es-MX" sz="2000" dirty="0">
              <a:solidFill>
                <a:srgbClr val="361B00"/>
              </a:solidFill>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Localización y tamaño optimo</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24" name="23 Pentágono">
            <a:hlinkClick r:id="rId2" action="ppaction://hlinksldjump"/>
          </p:cNvPr>
          <p:cNvSpPr/>
          <p:nvPr/>
        </p:nvSpPr>
        <p:spPr>
          <a:xfrm>
            <a:off x="323528" y="6192688"/>
            <a:ext cx="1255068" cy="620688"/>
          </a:xfrm>
          <a:prstGeom prst="homePlate">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25" name="24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26" name="25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27" name="26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28" name="27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29" name="28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30" name="29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31" name="30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30724" name="Picture 4" descr="http://www.conocemanzanillo.com/wp-content/uploads/2010/04/clima.jpg"/>
          <p:cNvPicPr>
            <a:picLocks noChangeAspect="1" noChangeArrowheads="1"/>
          </p:cNvPicPr>
          <p:nvPr/>
        </p:nvPicPr>
        <p:blipFill>
          <a:blip r:embed="rId10" cstate="print"/>
          <a:srcRect/>
          <a:stretch>
            <a:fillRect/>
          </a:stretch>
        </p:blipFill>
        <p:spPr bwMode="auto">
          <a:xfrm rot="20467439">
            <a:off x="971600" y="3933056"/>
            <a:ext cx="2880320" cy="2179443"/>
          </a:xfrm>
          <a:prstGeom prst="ellipse">
            <a:avLst/>
          </a:prstGeom>
          <a:ln>
            <a:noFill/>
          </a:ln>
          <a:effectLst>
            <a:softEdge rad="112500"/>
          </a:effectLst>
        </p:spPr>
      </p:pic>
      <p:pic>
        <p:nvPicPr>
          <p:cNvPr id="30726" name="Picture 6" descr="http://www.alvarezlaraabogadosasociados.com/var/av/42800/341911-alvarez-lara-abogados-asociados-abogados.png"/>
          <p:cNvPicPr>
            <a:picLocks noChangeAspect="1" noChangeArrowheads="1"/>
          </p:cNvPicPr>
          <p:nvPr/>
        </p:nvPicPr>
        <p:blipFill>
          <a:blip r:embed="rId11" cstate="print"/>
          <a:srcRect/>
          <a:stretch>
            <a:fillRect/>
          </a:stretch>
        </p:blipFill>
        <p:spPr bwMode="auto">
          <a:xfrm>
            <a:off x="5364088" y="3501008"/>
            <a:ext cx="3096344" cy="2926004"/>
          </a:xfrm>
          <a:prstGeom prst="rect">
            <a:avLst/>
          </a:prstGeom>
          <a:ln>
            <a:noFill/>
          </a:ln>
          <a:effectLst>
            <a:softEdge rad="112500"/>
          </a:effectLst>
        </p:spPr>
      </p:pic>
      <p:sp useBgFill="1">
        <p:nvSpPr>
          <p:cNvPr id="17" name="16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18" name="17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29600"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108000" bIns="36000" rtlCol="0">
            <a:noAutofit/>
          </a:bodyPr>
          <a:lstStyle/>
          <a:p>
            <a:pPr fontAlgn="auto">
              <a:spcAft>
                <a:spcPts val="0"/>
              </a:spcAft>
              <a:buFont typeface="Arial" pitchFamily="34" charset="0"/>
              <a:buNone/>
              <a:defRPr/>
            </a:pPr>
            <a:r>
              <a:rPr lang="es-ES" sz="2000" b="1" u="sng" dirty="0">
                <a:solidFill>
                  <a:srgbClr val="361B00"/>
                </a:solidFill>
                <a:effectLst>
                  <a:outerShdw blurRad="38100" dist="38100" dir="2700000" algn="tl">
                    <a:srgbClr val="000000">
                      <a:alpha val="43137"/>
                    </a:srgbClr>
                  </a:outerShdw>
                </a:effectLst>
              </a:rPr>
              <a:t>Determinación del Tamaño Óptimo de la </a:t>
            </a:r>
            <a:r>
              <a:rPr lang="es-ES" sz="2000" b="1" u="sng" dirty="0" smtClean="0">
                <a:solidFill>
                  <a:srgbClr val="361B00"/>
                </a:solidFill>
                <a:effectLst>
                  <a:outerShdw blurRad="38100" dist="38100" dir="2700000" algn="tl">
                    <a:srgbClr val="000000">
                      <a:alpha val="43137"/>
                    </a:srgbClr>
                  </a:outerShdw>
                </a:effectLst>
              </a:rPr>
              <a:t>Planta.</a:t>
            </a:r>
            <a:endParaRPr lang="es-MX" sz="2000" b="1" u="sng" dirty="0" smtClean="0">
              <a:solidFill>
                <a:srgbClr val="361B00"/>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s-ES" sz="2000" dirty="0">
                <a:solidFill>
                  <a:srgbClr val="361B00"/>
                </a:solidFill>
                <a:effectLst>
                  <a:outerShdw blurRad="38100" dist="38100" dir="2700000" algn="tl">
                    <a:srgbClr val="000000">
                      <a:alpha val="43137"/>
                    </a:srgbClr>
                  </a:outerShdw>
                </a:effectLst>
              </a:rPr>
              <a:t>	</a:t>
            </a:r>
            <a:r>
              <a:rPr lang="es-ES" sz="2000" dirty="0" smtClean="0">
                <a:solidFill>
                  <a:srgbClr val="361B00"/>
                </a:solidFill>
                <a:effectLst>
                  <a:outerShdw blurRad="38100" dist="38100" dir="2700000" algn="tl">
                    <a:srgbClr val="000000">
                      <a:alpha val="43137"/>
                    </a:srgbClr>
                  </a:outerShdw>
                </a:effectLst>
              </a:rPr>
              <a:t>El tamaño de un proyecto es su capacidad instalada, y se expresa en unidades de producción por año, o en su capacidad de generar un número determinado de servicios en un tiempo dado.</a:t>
            </a:r>
          </a:p>
          <a:p>
            <a:pPr fontAlgn="auto">
              <a:spcAft>
                <a:spcPts val="0"/>
              </a:spcAft>
              <a:buFont typeface="Arial" pitchFamily="34" charset="0"/>
              <a:buNone/>
              <a:defRPr/>
            </a:pPr>
            <a:r>
              <a:rPr lang="es-ES" sz="2000" dirty="0">
                <a:solidFill>
                  <a:srgbClr val="361B00"/>
                </a:solidFill>
                <a:effectLst>
                  <a:outerShdw blurRad="38100" dist="38100" dir="2700000" algn="tl">
                    <a:srgbClr val="000000">
                      <a:alpha val="43137"/>
                    </a:srgbClr>
                  </a:outerShdw>
                </a:effectLst>
              </a:rPr>
              <a:t>	</a:t>
            </a:r>
            <a:r>
              <a:rPr lang="es-ES" sz="2000" dirty="0" smtClean="0">
                <a:solidFill>
                  <a:srgbClr val="361B00"/>
                </a:solidFill>
                <a:effectLst>
                  <a:outerShdw blurRad="38100" dist="38100" dir="2700000" algn="tl">
                    <a:srgbClr val="000000">
                      <a:alpha val="43137"/>
                    </a:srgbClr>
                  </a:outerShdw>
                </a:effectLst>
              </a:rPr>
              <a:t>Existen otros indicadores indirectos, como el monto de la inversión, el monto de ocupación efectiva de mano de obra o algún otro de sus efectos sobre la economía.</a:t>
            </a:r>
            <a:endParaRPr lang="es-MX" sz="2000" dirty="0" smtClean="0">
              <a:solidFill>
                <a:srgbClr val="361B00"/>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s-ES" sz="2000" dirty="0">
                <a:solidFill>
                  <a:srgbClr val="361B00"/>
                </a:solidFill>
                <a:effectLst>
                  <a:outerShdw blurRad="38100" dist="38100" dir="2700000" algn="tl">
                    <a:srgbClr val="000000">
                      <a:alpha val="43137"/>
                    </a:srgbClr>
                  </a:outerShdw>
                </a:effectLst>
              </a:rPr>
              <a:t>	</a:t>
            </a:r>
            <a:endParaRPr lang="es-MX" sz="20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Localización y tamaño optimo</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24" name="23 Pentágono">
            <a:hlinkClick r:id="rId2" action="ppaction://hlinksldjump"/>
          </p:cNvPr>
          <p:cNvSpPr/>
          <p:nvPr/>
        </p:nvSpPr>
        <p:spPr>
          <a:xfrm>
            <a:off x="323528" y="6192688"/>
            <a:ext cx="1255068" cy="620688"/>
          </a:xfrm>
          <a:prstGeom prst="homePlate">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25" name="24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26" name="25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27" name="26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28" name="27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29" name="28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30" name="29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31" name="30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31746" name="Picture 2" descr="http://fondosinversion.com.mx/files/2011/05/Fondo-de-renta-variable.jpg"/>
          <p:cNvPicPr>
            <a:picLocks noChangeAspect="1" noChangeArrowheads="1"/>
          </p:cNvPicPr>
          <p:nvPr/>
        </p:nvPicPr>
        <p:blipFill>
          <a:blip r:embed="rId10" cstate="print"/>
          <a:srcRect/>
          <a:stretch>
            <a:fillRect/>
          </a:stretch>
        </p:blipFill>
        <p:spPr bwMode="auto">
          <a:xfrm>
            <a:off x="2915815" y="3429000"/>
            <a:ext cx="3781147" cy="25202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useBgFill="1">
        <p:nvSpPr>
          <p:cNvPr id="17" name="16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18" name="17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2 Marcador de contenido"/>
          <p:cNvSpPr txBox="1">
            <a:spLocks/>
          </p:cNvSpPr>
          <p:nvPr/>
        </p:nvSpPr>
        <p:spPr>
          <a:xfrm>
            <a:off x="457200" y="1600200"/>
            <a:ext cx="8219256" cy="4565104"/>
          </a:xfrm>
          <a:prstGeom prst="rect">
            <a:avLst/>
          </a:prstGeom>
          <a:solidFill>
            <a:schemeClr val="bg1">
              <a:alpha val="80000"/>
            </a:schemeClr>
          </a:solidFill>
          <a:ln w="79375" cap="rnd" cmpd="sng">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prstDash val="solid"/>
            <a:bevel/>
          </a:ln>
        </p:spPr>
        <p:txBody>
          <a:bodyPr lIns="36000" tIns="36000" rIns="108000" bIns="36000"/>
          <a:lstStyle/>
          <a:p>
            <a:pPr marL="342900" indent="-342900" algn="just" fontAlgn="auto">
              <a:spcBef>
                <a:spcPct val="20000"/>
              </a:spcBef>
              <a:spcAft>
                <a:spcPts val="0"/>
              </a:spcAft>
              <a:buFont typeface="Arial" pitchFamily="34" charset="0"/>
              <a:buNone/>
              <a:defRPr/>
            </a:pPr>
            <a:r>
              <a:rPr lang="es-ES" sz="2000" dirty="0">
                <a:solidFill>
                  <a:srgbClr val="361B00"/>
                </a:solidFill>
                <a:effectLst>
                  <a:outerShdw blurRad="38100" dist="38100" dir="2700000" algn="tl">
                    <a:srgbClr val="000000">
                      <a:alpha val="43137"/>
                    </a:srgbClr>
                  </a:outerShdw>
                </a:effectLst>
                <a:latin typeface="+mn-lt"/>
                <a:cs typeface="+mn-cs"/>
              </a:rPr>
              <a:t>	</a:t>
            </a:r>
            <a:endParaRPr lang="es-MX" sz="2000" dirty="0">
              <a:solidFill>
                <a:srgbClr val="361B00"/>
              </a:solidFill>
              <a:effectLst>
                <a:outerShdw blurRad="38100" dist="38100" dir="2700000" algn="tl">
                  <a:srgbClr val="000000">
                    <a:alpha val="43137"/>
                  </a:srgbClr>
                </a:outerShdw>
              </a:effectLst>
              <a:latin typeface="+mn-lt"/>
              <a:cs typeface="+mn-cs"/>
            </a:endParaRPr>
          </a:p>
        </p:txBody>
      </p:sp>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6418263" cy="4565650"/>
          </a:xfrm>
          <a:ln w="79375" cap="rnd">
            <a:bevel/>
          </a:ln>
        </p:spPr>
        <p:txBody>
          <a:bodyPr lIns="36000" tIns="36000" rIns="108000" bIns="36000" rtlCol="0">
            <a:noAutofit/>
          </a:bodyPr>
          <a:lstStyle/>
          <a:p>
            <a:pPr algn="just" fontAlgn="auto">
              <a:spcAft>
                <a:spcPts val="0"/>
              </a:spcAft>
              <a:buFont typeface="Arial" pitchFamily="34" charset="0"/>
              <a:buNone/>
              <a:defRPr/>
            </a:pPr>
            <a:r>
              <a:rPr lang="es-ES" sz="2000" b="1" u="sng" dirty="0">
                <a:solidFill>
                  <a:srgbClr val="361B00"/>
                </a:solidFill>
                <a:effectLst>
                  <a:outerShdw blurRad="38100" dist="38100" dir="2700000" algn="tl">
                    <a:srgbClr val="000000">
                      <a:alpha val="43137"/>
                    </a:srgbClr>
                  </a:outerShdw>
                </a:effectLst>
              </a:rPr>
              <a:t>Factores a considerar en la localización </a:t>
            </a:r>
            <a:r>
              <a:rPr lang="es-ES" sz="2000" b="1" u="sng" dirty="0" smtClean="0">
                <a:solidFill>
                  <a:srgbClr val="361B00"/>
                </a:solidFill>
                <a:effectLst>
                  <a:outerShdw blurRad="38100" dist="38100" dir="2700000" algn="tl">
                    <a:srgbClr val="000000">
                      <a:alpha val="43137"/>
                    </a:srgbClr>
                  </a:outerShdw>
                </a:effectLst>
              </a:rPr>
              <a:t>optima.</a:t>
            </a:r>
            <a:endParaRPr lang="es-MX" sz="2000" b="1" u="sng" dirty="0">
              <a:solidFill>
                <a:srgbClr val="361B00"/>
              </a:solidFill>
              <a:effectLst>
                <a:outerShdw blurRad="38100" dist="38100" dir="2700000" algn="tl">
                  <a:srgbClr val="000000">
                    <a:alpha val="43137"/>
                  </a:srgbClr>
                </a:outerShdw>
              </a:effectLst>
            </a:endParaRPr>
          </a:p>
          <a:p>
            <a:pPr algn="just" fontAlgn="auto">
              <a:spcAft>
                <a:spcPts val="0"/>
              </a:spcAft>
              <a:buFont typeface="Wingdings" pitchFamily="2" charset="2"/>
              <a:buChar char="Ø"/>
              <a:defRPr/>
            </a:pPr>
            <a:r>
              <a:rPr lang="es-ES" sz="2000" dirty="0" smtClean="0">
                <a:solidFill>
                  <a:srgbClr val="361B00"/>
                </a:solidFill>
                <a:effectLst>
                  <a:outerShdw blurRad="38100" dist="38100" dir="2700000" algn="tl">
                    <a:srgbClr val="000000">
                      <a:alpha val="43137"/>
                    </a:srgbClr>
                  </a:outerShdw>
                </a:effectLst>
              </a:rPr>
              <a:t>Factores </a:t>
            </a:r>
            <a:r>
              <a:rPr lang="es-ES" sz="2000" dirty="0">
                <a:solidFill>
                  <a:srgbClr val="361B00"/>
                </a:solidFill>
                <a:effectLst>
                  <a:outerShdw blurRad="38100" dist="38100" dir="2700000" algn="tl">
                    <a:srgbClr val="000000">
                      <a:alpha val="43137"/>
                    </a:srgbClr>
                  </a:outerShdw>
                </a:effectLst>
              </a:rPr>
              <a:t>geográficos: condiciones naturales, clima niveles de contaminación, carreteras, conectividad, comunicaciones.</a:t>
            </a:r>
            <a:endParaRPr lang="es-MX" sz="2000" dirty="0">
              <a:solidFill>
                <a:srgbClr val="361B00"/>
              </a:solidFill>
              <a:effectLst>
                <a:outerShdw blurRad="38100" dist="38100" dir="2700000" algn="tl">
                  <a:srgbClr val="000000">
                    <a:alpha val="43137"/>
                  </a:srgbClr>
                </a:outerShdw>
              </a:effectLst>
            </a:endParaRPr>
          </a:p>
          <a:p>
            <a:pPr algn="just" fontAlgn="auto">
              <a:spcAft>
                <a:spcPts val="0"/>
              </a:spcAft>
              <a:buFont typeface="Wingdings" pitchFamily="2" charset="2"/>
              <a:buChar char="Ø"/>
              <a:defRPr/>
            </a:pPr>
            <a:r>
              <a:rPr lang="es-ES" sz="2000" dirty="0" smtClean="0">
                <a:solidFill>
                  <a:srgbClr val="361B00"/>
                </a:solidFill>
                <a:effectLst>
                  <a:outerShdw blurRad="38100" dist="38100" dir="2700000" algn="tl">
                    <a:srgbClr val="000000">
                      <a:alpha val="43137"/>
                    </a:srgbClr>
                  </a:outerShdw>
                </a:effectLst>
              </a:rPr>
              <a:t>Factores </a:t>
            </a:r>
            <a:r>
              <a:rPr lang="es-ES" sz="2000" dirty="0">
                <a:solidFill>
                  <a:srgbClr val="361B00"/>
                </a:solidFill>
                <a:effectLst>
                  <a:outerShdw blurRad="38100" dist="38100" dir="2700000" algn="tl">
                    <a:srgbClr val="000000">
                      <a:alpha val="43137"/>
                    </a:srgbClr>
                  </a:outerShdw>
                </a:effectLst>
              </a:rPr>
              <a:t>institucionales: son los relacionados a planes y estrategias de desarrollo y descentralización.</a:t>
            </a:r>
            <a:endParaRPr lang="es-MX" sz="2000" dirty="0">
              <a:solidFill>
                <a:srgbClr val="361B00"/>
              </a:solidFill>
              <a:effectLst>
                <a:outerShdw blurRad="38100" dist="38100" dir="2700000" algn="tl">
                  <a:srgbClr val="000000">
                    <a:alpha val="43137"/>
                  </a:srgbClr>
                </a:outerShdw>
              </a:effectLst>
            </a:endParaRPr>
          </a:p>
          <a:p>
            <a:pPr algn="just" fontAlgn="auto">
              <a:spcAft>
                <a:spcPts val="0"/>
              </a:spcAft>
              <a:buFont typeface="Wingdings" pitchFamily="2" charset="2"/>
              <a:buChar char="Ø"/>
              <a:defRPr/>
            </a:pPr>
            <a:r>
              <a:rPr lang="es-ES" sz="2000" dirty="0" smtClean="0">
                <a:solidFill>
                  <a:srgbClr val="361B00"/>
                </a:solidFill>
                <a:effectLst>
                  <a:outerShdw blurRad="38100" dist="38100" dir="2700000" algn="tl">
                    <a:srgbClr val="000000">
                      <a:alpha val="43137"/>
                    </a:srgbClr>
                  </a:outerShdw>
                </a:effectLst>
              </a:rPr>
              <a:t>Factores </a:t>
            </a:r>
            <a:r>
              <a:rPr lang="es-ES" sz="2000" dirty="0">
                <a:solidFill>
                  <a:srgbClr val="361B00"/>
                </a:solidFill>
                <a:effectLst>
                  <a:outerShdw blurRad="38100" dist="38100" dir="2700000" algn="tl">
                    <a:srgbClr val="000000">
                      <a:alpha val="43137"/>
                    </a:srgbClr>
                  </a:outerShdw>
                </a:effectLst>
              </a:rPr>
              <a:t>sociales: elementos relacionados al ambiente humano, seguridad, culturales, servicios como escuelas, hospitales, centros recreativos, de capacitación, etc.</a:t>
            </a:r>
            <a:endParaRPr lang="es-MX" sz="2000" dirty="0">
              <a:solidFill>
                <a:srgbClr val="361B00"/>
              </a:solidFill>
              <a:effectLst>
                <a:outerShdw blurRad="38100" dist="38100" dir="2700000" algn="tl">
                  <a:srgbClr val="000000">
                    <a:alpha val="43137"/>
                  </a:srgbClr>
                </a:outerShdw>
              </a:effectLst>
            </a:endParaRPr>
          </a:p>
          <a:p>
            <a:pPr algn="just" fontAlgn="auto">
              <a:spcAft>
                <a:spcPts val="0"/>
              </a:spcAft>
              <a:buFont typeface="Wingdings" pitchFamily="2" charset="2"/>
              <a:buChar char="Ø"/>
              <a:defRPr/>
            </a:pPr>
            <a:r>
              <a:rPr lang="es-ES" sz="2000" dirty="0" smtClean="0">
                <a:solidFill>
                  <a:srgbClr val="361B00"/>
                </a:solidFill>
                <a:effectLst>
                  <a:outerShdw blurRad="38100" dist="38100" dir="2700000" algn="tl">
                    <a:srgbClr val="000000">
                      <a:alpha val="43137"/>
                    </a:srgbClr>
                  </a:outerShdw>
                </a:effectLst>
              </a:rPr>
              <a:t>Factores </a:t>
            </a:r>
            <a:r>
              <a:rPr lang="es-ES" sz="2000" dirty="0">
                <a:solidFill>
                  <a:srgbClr val="361B00"/>
                </a:solidFill>
                <a:effectLst>
                  <a:outerShdw blurRad="38100" dist="38100" dir="2700000" algn="tl">
                    <a:srgbClr val="000000">
                      <a:alpha val="43137"/>
                    </a:srgbClr>
                  </a:outerShdw>
                </a:effectLst>
              </a:rPr>
              <a:t>económicos: referidos a costos de los suministro e insumos en esa localidad, tales como impuestos, regulaciones, materias primas, agua, energía eléctrica, combustibles, infraestructura disponible, cercanía de mercado y de las materias primas.</a:t>
            </a:r>
            <a:endParaRPr lang="es-MX" sz="20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ES" sz="2000" dirty="0">
                <a:solidFill>
                  <a:srgbClr val="361B00"/>
                </a:solidFill>
                <a:effectLst>
                  <a:outerShdw blurRad="38100" dist="38100" dir="2700000" algn="tl">
                    <a:srgbClr val="000000">
                      <a:alpha val="43137"/>
                    </a:srgbClr>
                  </a:outerShdw>
                </a:effectLst>
              </a:rPr>
              <a:t>	</a:t>
            </a:r>
            <a:endParaRPr lang="es-MX" sz="20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Localización y tamaño optimo</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24" name="23 Pentágono">
            <a:hlinkClick r:id="rId2" action="ppaction://hlinksldjump"/>
          </p:cNvPr>
          <p:cNvSpPr/>
          <p:nvPr/>
        </p:nvSpPr>
        <p:spPr>
          <a:xfrm>
            <a:off x="323528" y="6192688"/>
            <a:ext cx="1255068" cy="620688"/>
          </a:xfrm>
          <a:prstGeom prst="homePlate">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25" name="24 Cheurón">
            <a:hlinkClick r:id="rId3" action="ppaction://hlinksldjump"/>
          </p:cNvPr>
          <p:cNvSpPr/>
          <p:nvPr/>
        </p:nvSpPr>
        <p:spPr>
          <a:xfrm>
            <a:off x="150658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26" name="25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27" name="26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28" name="27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29" name="28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30" name="29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31" name="30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15" name="14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18468" name="Picture 2" descr="http://www.gobiernodecanarias.org/educacion/usrn/unidadprogramas/Clima/images/clima.gif"/>
          <p:cNvPicPr>
            <a:picLocks noChangeAspect="1" noChangeArrowheads="1"/>
          </p:cNvPicPr>
          <p:nvPr/>
        </p:nvPicPr>
        <p:blipFill>
          <a:blip r:embed="rId10"/>
          <a:srcRect/>
          <a:stretch>
            <a:fillRect/>
          </a:stretch>
        </p:blipFill>
        <p:spPr bwMode="auto">
          <a:xfrm>
            <a:off x="7667625" y="1557338"/>
            <a:ext cx="1476375" cy="1474787"/>
          </a:xfrm>
          <a:prstGeom prst="rect">
            <a:avLst/>
          </a:prstGeom>
          <a:noFill/>
          <a:ln w="9525">
            <a:noFill/>
            <a:miter lim="800000"/>
            <a:headEnd/>
            <a:tailEnd/>
          </a:ln>
        </p:spPr>
      </p:pic>
      <p:pic>
        <p:nvPicPr>
          <p:cNvPr id="18469" name="Picture 6" descr="http://gestionderiesgosysalud-fm.wikispaces.com/file/view/rss.png/203502860/rss.png"/>
          <p:cNvPicPr>
            <a:picLocks noChangeAspect="1" noChangeArrowheads="1"/>
          </p:cNvPicPr>
          <p:nvPr/>
        </p:nvPicPr>
        <p:blipFill>
          <a:blip r:embed="rId11"/>
          <a:srcRect/>
          <a:stretch>
            <a:fillRect/>
          </a:stretch>
        </p:blipFill>
        <p:spPr bwMode="auto">
          <a:xfrm>
            <a:off x="7848600" y="3789363"/>
            <a:ext cx="1295400" cy="1295400"/>
          </a:xfrm>
          <a:prstGeom prst="rect">
            <a:avLst/>
          </a:prstGeom>
          <a:noFill/>
          <a:ln w="9525">
            <a:noFill/>
            <a:miter lim="800000"/>
            <a:headEnd/>
            <a:tailEnd/>
          </a:ln>
        </p:spPr>
      </p:pic>
      <p:pic>
        <p:nvPicPr>
          <p:cNvPr id="18470" name="Picture 4" descr="http://blog.undermedia.com.ec/wp-content/uploads/2010/04/1271616211_security_policies.png"/>
          <p:cNvPicPr>
            <a:picLocks noChangeAspect="1" noChangeArrowheads="1"/>
          </p:cNvPicPr>
          <p:nvPr/>
        </p:nvPicPr>
        <p:blipFill>
          <a:blip r:embed="rId12"/>
          <a:srcRect/>
          <a:stretch>
            <a:fillRect/>
          </a:stretch>
        </p:blipFill>
        <p:spPr bwMode="auto">
          <a:xfrm>
            <a:off x="7019925" y="2565400"/>
            <a:ext cx="1476375" cy="1474788"/>
          </a:xfrm>
          <a:prstGeom prst="rect">
            <a:avLst/>
          </a:prstGeom>
          <a:noFill/>
          <a:ln w="9525">
            <a:noFill/>
            <a:miter lim="800000"/>
            <a:headEnd/>
            <a:tailEnd/>
          </a:ln>
        </p:spPr>
      </p:pic>
      <p:pic>
        <p:nvPicPr>
          <p:cNvPr id="32776" name="Picture 8" descr="http://images01.campusanuncios.com/ui/18/47/51/1329206184_315184651_1-Fotos-de-------------Como-ganar-dinero.jpg"/>
          <p:cNvPicPr>
            <a:picLocks noChangeAspect="1" noChangeArrowheads="1"/>
          </p:cNvPicPr>
          <p:nvPr/>
        </p:nvPicPr>
        <p:blipFill>
          <a:blip r:embed="rId13" cstate="print"/>
          <a:srcRect/>
          <a:stretch>
            <a:fillRect/>
          </a:stretch>
        </p:blipFill>
        <p:spPr bwMode="auto">
          <a:xfrm>
            <a:off x="7092280" y="4869160"/>
            <a:ext cx="1219200" cy="12192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19256"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36000" bIns="36000" rtlCol="0">
            <a:normAutofit/>
          </a:bodyPr>
          <a:lstStyle/>
          <a:p>
            <a:pPr fontAlgn="auto">
              <a:spcAft>
                <a:spcPts val="0"/>
              </a:spcAft>
              <a:buFont typeface="Arial" pitchFamily="34" charset="0"/>
              <a:buNone/>
              <a:defRPr/>
            </a:pPr>
            <a:r>
              <a:rPr lang="es-MX" sz="1800" dirty="0">
                <a:solidFill>
                  <a:srgbClr val="361B00"/>
                </a:solidFill>
                <a:effectLst>
                  <a:outerShdw blurRad="38100" dist="38100" dir="2700000" algn="tl">
                    <a:srgbClr val="000000">
                      <a:alpha val="43137"/>
                    </a:srgbClr>
                  </a:outerShdw>
                </a:effectLst>
              </a:rPr>
              <a:t>La ingeniería de un proyecto tiene por objeto llenar una doble función:</a:t>
            </a:r>
          </a:p>
          <a:p>
            <a:pPr fontAlgn="auto">
              <a:spcAft>
                <a:spcPts val="0"/>
              </a:spcAft>
              <a:buFont typeface="Arial" pitchFamily="34" charset="0"/>
              <a:buNone/>
              <a:defRPr/>
            </a:pPr>
            <a:endParaRPr lang="es-MX" sz="18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Ingeniería de proyecto</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1" name="20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p:nvSpPr>
          <p:cNvPr id="24" name="2 Marcador de contenido"/>
          <p:cNvSpPr txBox="1">
            <a:spLocks/>
          </p:cNvSpPr>
          <p:nvPr/>
        </p:nvSpPr>
        <p:spPr>
          <a:xfrm>
            <a:off x="468313" y="1600200"/>
            <a:ext cx="4895850" cy="2549525"/>
          </a:xfrm>
          <a:prstGeom prst="rect">
            <a:avLst/>
          </a:prstGeom>
          <a:noFill/>
          <a:ln w="79375" cap="rnd" cmpd="sng">
            <a:noFill/>
            <a:prstDash val="solid"/>
            <a:bevel/>
          </a:ln>
        </p:spPr>
        <p:txBody>
          <a:bodyPr lIns="36000" tIns="36000" rIns="36000" bIns="36000">
            <a:normAutofit/>
          </a:bodyPr>
          <a:lstStyle/>
          <a:p>
            <a:pPr fontAlgn="auto">
              <a:lnSpc>
                <a:spcPct val="120000"/>
              </a:lnSpc>
              <a:spcBef>
                <a:spcPts val="0"/>
              </a:spcBef>
              <a:spcAft>
                <a:spcPts val="0"/>
              </a:spcAft>
              <a:buFont typeface="Arial" pitchFamily="34" charset="0"/>
              <a:buNone/>
              <a:defRPr/>
            </a:pPr>
            <a:endParaRPr lang="es-MX" sz="1600" b="1" dirty="0">
              <a:solidFill>
                <a:srgbClr val="361B00"/>
              </a:solidFill>
              <a:effectLst>
                <a:outerShdw blurRad="38100" dist="38100" dir="2700000" algn="tl">
                  <a:srgbClr val="000000">
                    <a:alpha val="43137"/>
                  </a:srgbClr>
                </a:outerShdw>
              </a:effectLst>
              <a:latin typeface="+mn-lt"/>
              <a:cs typeface="+mn-cs"/>
            </a:endParaRPr>
          </a:p>
          <a:p>
            <a:pPr fontAlgn="auto">
              <a:lnSpc>
                <a:spcPct val="120000"/>
              </a:lnSpc>
              <a:spcBef>
                <a:spcPts val="0"/>
              </a:spcBef>
              <a:spcAft>
                <a:spcPts val="0"/>
              </a:spcAft>
              <a:buFont typeface="Arial" pitchFamily="34" charset="0"/>
              <a:buNone/>
              <a:defRPr/>
            </a:pPr>
            <a:r>
              <a:rPr lang="es-MX" sz="1600" b="1" dirty="0">
                <a:solidFill>
                  <a:srgbClr val="361B00"/>
                </a:solidFill>
                <a:effectLst>
                  <a:outerShdw blurRad="38100" dist="38100" dir="2700000" algn="tl">
                    <a:srgbClr val="000000">
                      <a:alpha val="43137"/>
                    </a:srgbClr>
                  </a:outerShdw>
                </a:effectLst>
                <a:latin typeface="+mn-lt"/>
                <a:cs typeface="+mn-cs"/>
              </a:rPr>
              <a:t>Primero:</a:t>
            </a:r>
            <a:r>
              <a:rPr lang="es-MX" sz="1600" dirty="0">
                <a:solidFill>
                  <a:srgbClr val="361B00"/>
                </a:solidFill>
                <a:latin typeface="+mn-lt"/>
                <a:cs typeface="+mn-cs"/>
              </a:rPr>
              <a:t/>
            </a:r>
            <a:br>
              <a:rPr lang="es-MX" sz="1600" dirty="0">
                <a:solidFill>
                  <a:srgbClr val="361B00"/>
                </a:solidFill>
                <a:latin typeface="+mn-lt"/>
                <a:cs typeface="+mn-cs"/>
              </a:rPr>
            </a:br>
            <a:r>
              <a:rPr lang="es-MX" sz="1600" dirty="0">
                <a:solidFill>
                  <a:srgbClr val="361B00"/>
                </a:solidFill>
                <a:effectLst>
                  <a:outerShdw blurRad="38100" dist="38100" dir="2700000" algn="tl">
                    <a:srgbClr val="000000">
                      <a:alpha val="43137"/>
                    </a:srgbClr>
                  </a:outerShdw>
                </a:effectLst>
                <a:latin typeface="+mn-lt"/>
                <a:cs typeface="+mn-cs"/>
              </a:rPr>
              <a:t>Aportar la información que permita hacer una evaluación económica del proyecto.</a:t>
            </a:r>
          </a:p>
          <a:p>
            <a:pPr fontAlgn="auto">
              <a:lnSpc>
                <a:spcPct val="120000"/>
              </a:lnSpc>
              <a:spcBef>
                <a:spcPts val="0"/>
              </a:spcBef>
              <a:spcAft>
                <a:spcPts val="0"/>
              </a:spcAft>
              <a:buFont typeface="Arial" pitchFamily="34" charset="0"/>
              <a:buNone/>
              <a:defRPr/>
            </a:pPr>
            <a:r>
              <a:rPr lang="es-MX" sz="1600" dirty="0">
                <a:solidFill>
                  <a:srgbClr val="361B00"/>
                </a:solidFill>
                <a:effectLst>
                  <a:outerShdw blurRad="38100" dist="38100" dir="2700000" algn="tl">
                    <a:srgbClr val="000000">
                      <a:alpha val="43137"/>
                    </a:srgbClr>
                  </a:outerShdw>
                </a:effectLst>
                <a:latin typeface="+mn-lt"/>
                <a:cs typeface="+mn-cs"/>
              </a:rPr>
              <a:t>Esta fase consiste en la realización de una serie de actividades que tienen por objeto obtener la información necesaria para la adopción de un proceso de producción adecuado.</a:t>
            </a:r>
          </a:p>
        </p:txBody>
      </p:sp>
      <p:pic>
        <p:nvPicPr>
          <p:cNvPr id="19492" name="24 Imagen" descr="1330316295_stock_task.png"/>
          <p:cNvPicPr>
            <a:picLocks noChangeAspect="1"/>
          </p:cNvPicPr>
          <p:nvPr/>
        </p:nvPicPr>
        <p:blipFill>
          <a:blip r:embed="rId10"/>
          <a:srcRect/>
          <a:stretch>
            <a:fillRect/>
          </a:stretch>
        </p:blipFill>
        <p:spPr bwMode="auto">
          <a:xfrm rot="850085">
            <a:off x="5099050" y="1939925"/>
            <a:ext cx="2233613" cy="2233613"/>
          </a:xfrm>
          <a:prstGeom prst="rect">
            <a:avLst/>
          </a:prstGeom>
          <a:noFill/>
          <a:ln w="9525">
            <a:noFill/>
            <a:miter lim="800000"/>
            <a:headEnd/>
            <a:tailEnd/>
          </a:ln>
        </p:spPr>
      </p:pic>
      <p:sp>
        <p:nvSpPr>
          <p:cNvPr id="26" name="2 Marcador de contenido"/>
          <p:cNvSpPr txBox="1">
            <a:spLocks/>
          </p:cNvSpPr>
          <p:nvPr/>
        </p:nvSpPr>
        <p:spPr>
          <a:xfrm>
            <a:off x="3779838" y="3860800"/>
            <a:ext cx="4968875" cy="2232025"/>
          </a:xfrm>
          <a:prstGeom prst="rect">
            <a:avLst/>
          </a:prstGeom>
          <a:noFill/>
          <a:ln w="79375" cap="rnd" cmpd="sng">
            <a:noFill/>
            <a:prstDash val="solid"/>
            <a:bevel/>
          </a:ln>
        </p:spPr>
        <p:txBody>
          <a:bodyPr lIns="36000" tIns="36000" rIns="36000" bIns="36000">
            <a:normAutofit/>
          </a:bodyPr>
          <a:lstStyle/>
          <a:p>
            <a:pPr fontAlgn="auto">
              <a:lnSpc>
                <a:spcPct val="120000"/>
              </a:lnSpc>
              <a:spcBef>
                <a:spcPts val="0"/>
              </a:spcBef>
              <a:spcAft>
                <a:spcPts val="0"/>
              </a:spcAft>
              <a:buFont typeface="Arial" pitchFamily="34" charset="0"/>
              <a:buNone/>
              <a:defRPr/>
            </a:pPr>
            <a:r>
              <a:rPr lang="es-MX" sz="1600" b="1" dirty="0">
                <a:solidFill>
                  <a:srgbClr val="361B00"/>
                </a:solidFill>
                <a:effectLst>
                  <a:outerShdw blurRad="38100" dist="38100" dir="2700000" algn="tl">
                    <a:srgbClr val="000000">
                      <a:alpha val="43137"/>
                    </a:srgbClr>
                  </a:outerShdw>
                </a:effectLst>
                <a:latin typeface="+mn-lt"/>
                <a:cs typeface="+mn-cs"/>
              </a:rPr>
              <a:t>Segundo:</a:t>
            </a:r>
            <a:r>
              <a:rPr lang="es-MX" sz="1600" dirty="0">
                <a:solidFill>
                  <a:srgbClr val="361B00"/>
                </a:solidFill>
                <a:effectLst>
                  <a:outerShdw blurRad="38100" dist="38100" dir="2700000" algn="tl">
                    <a:srgbClr val="000000">
                      <a:alpha val="43137"/>
                    </a:srgbClr>
                  </a:outerShdw>
                </a:effectLst>
                <a:latin typeface="+mn-lt"/>
                <a:cs typeface="+mn-cs"/>
              </a:rPr>
              <a:t/>
            </a:r>
            <a:br>
              <a:rPr lang="es-MX" sz="1600" dirty="0">
                <a:solidFill>
                  <a:srgbClr val="361B00"/>
                </a:solidFill>
                <a:effectLst>
                  <a:outerShdw blurRad="38100" dist="38100" dir="2700000" algn="tl">
                    <a:srgbClr val="000000">
                      <a:alpha val="43137"/>
                    </a:srgbClr>
                  </a:outerShdw>
                </a:effectLst>
                <a:latin typeface="+mn-lt"/>
                <a:cs typeface="+mn-cs"/>
              </a:rPr>
            </a:br>
            <a:r>
              <a:rPr lang="es-MX" sz="1600" dirty="0">
                <a:solidFill>
                  <a:srgbClr val="361B00"/>
                </a:solidFill>
                <a:effectLst>
                  <a:outerShdw blurRad="38100" dist="38100" dir="2700000" algn="tl">
                    <a:srgbClr val="000000">
                      <a:alpha val="43137"/>
                    </a:srgbClr>
                  </a:outerShdw>
                </a:effectLst>
                <a:latin typeface="+mn-lt"/>
                <a:cs typeface="+mn-cs"/>
              </a:rPr>
              <a:t>Establecer las bases técnicas sobre las que se construirá e instalará la planta, en caso de que el proyecto demuestre ser económicamente atractivo.</a:t>
            </a:r>
          </a:p>
          <a:p>
            <a:pPr fontAlgn="auto">
              <a:lnSpc>
                <a:spcPct val="120000"/>
              </a:lnSpc>
              <a:spcBef>
                <a:spcPts val="0"/>
              </a:spcBef>
              <a:spcAft>
                <a:spcPts val="0"/>
              </a:spcAft>
              <a:buFont typeface="Arial" pitchFamily="34" charset="0"/>
              <a:buNone/>
              <a:defRPr/>
            </a:pPr>
            <a:r>
              <a:rPr lang="es-MX" sz="1600" dirty="0">
                <a:solidFill>
                  <a:srgbClr val="361B00"/>
                </a:solidFill>
                <a:effectLst>
                  <a:outerShdw blurRad="38100" dist="38100" dir="2700000" algn="tl">
                    <a:srgbClr val="000000">
                      <a:alpha val="43137"/>
                    </a:srgbClr>
                  </a:outerShdw>
                </a:effectLst>
                <a:latin typeface="+mn-lt"/>
                <a:cs typeface="+mn-cs"/>
              </a:rPr>
              <a:t>En esta fase se especifica la maquinaria, equipos y obras civiles para obtener cotizaciones y presupuestos, y así determinar la magnitud de la inversión requerida.</a:t>
            </a:r>
          </a:p>
        </p:txBody>
      </p:sp>
      <p:pic>
        <p:nvPicPr>
          <p:cNvPr id="19494" name="Picture 2" descr="inversion"/>
          <p:cNvPicPr>
            <a:picLocks noChangeAspect="1" noChangeArrowheads="1"/>
          </p:cNvPicPr>
          <p:nvPr/>
        </p:nvPicPr>
        <p:blipFill>
          <a:blip r:embed="rId11"/>
          <a:srcRect/>
          <a:stretch>
            <a:fillRect/>
          </a:stretch>
        </p:blipFill>
        <p:spPr bwMode="auto">
          <a:xfrm>
            <a:off x="1476375" y="3860800"/>
            <a:ext cx="2159000" cy="2171700"/>
          </a:xfrm>
          <a:prstGeom prst="rect">
            <a:avLst/>
          </a:prstGeom>
          <a:noFill/>
          <a:ln w="9525">
            <a:noFill/>
            <a:miter lim="800000"/>
            <a:headEnd/>
            <a:tailEnd/>
          </a:ln>
        </p:spPr>
      </p:pic>
      <p:pic>
        <p:nvPicPr>
          <p:cNvPr id="19495" name="26 Imagen" descr="report.png"/>
          <p:cNvPicPr>
            <a:picLocks noChangeAspect="1"/>
          </p:cNvPicPr>
          <p:nvPr/>
        </p:nvPicPr>
        <p:blipFill>
          <a:blip r:embed="rId12"/>
          <a:srcRect/>
          <a:stretch>
            <a:fillRect/>
          </a:stretch>
        </p:blipFill>
        <p:spPr bwMode="auto">
          <a:xfrm>
            <a:off x="6443663" y="1916113"/>
            <a:ext cx="1873250" cy="187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6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19256"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144000" bIns="36000" rtlCol="0">
            <a:normAutofit/>
          </a:bodyPr>
          <a:lstStyle/>
          <a:p>
            <a:pPr algn="just" fontAlgn="auto">
              <a:spcAft>
                <a:spcPts val="0"/>
              </a:spcAft>
              <a:buFont typeface="Arial" pitchFamily="34" charset="0"/>
              <a:buNone/>
              <a:defRPr/>
            </a:pPr>
            <a:r>
              <a:rPr lang="es-MX" sz="1800" b="1" u="sng" dirty="0" smtClean="0">
                <a:solidFill>
                  <a:srgbClr val="361B00"/>
                </a:solidFill>
                <a:effectLst>
                  <a:outerShdw blurRad="38100" dist="38100" dir="2700000" algn="tl">
                    <a:srgbClr val="000000">
                      <a:alpha val="43137"/>
                    </a:srgbClr>
                  </a:outerShdw>
                </a:effectLst>
              </a:rPr>
              <a:t>DEFINICIÓN</a:t>
            </a:r>
            <a:endParaRPr lang="es-MX" sz="1800" b="1" u="sng"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MX" sz="1800" dirty="0" smtClean="0">
                <a:solidFill>
                  <a:srgbClr val="361B00"/>
                </a:solidFill>
                <a:effectLst>
                  <a:outerShdw blurRad="38100" dist="38100" dir="2700000" algn="tl">
                    <a:srgbClr val="000000">
                      <a:alpha val="43137"/>
                    </a:srgbClr>
                  </a:outerShdw>
                </a:effectLst>
              </a:rPr>
              <a:t>	Se </a:t>
            </a:r>
            <a:r>
              <a:rPr lang="es-MX" sz="1800" dirty="0">
                <a:solidFill>
                  <a:srgbClr val="361B00"/>
                </a:solidFill>
                <a:effectLst>
                  <a:outerShdw blurRad="38100" dist="38100" dir="2700000" algn="tl">
                    <a:srgbClr val="000000">
                      <a:alpha val="43137"/>
                    </a:srgbClr>
                  </a:outerShdw>
                </a:effectLst>
              </a:rPr>
              <a:t>entiende por ingeniería de proyecto, la etapa dentro de la formulación de un proyecto de inversión donde se definen todos los recursos necesarios para llevar a cabo el </a:t>
            </a:r>
            <a:r>
              <a:rPr lang="es-MX" sz="1800" dirty="0" smtClean="0">
                <a:solidFill>
                  <a:srgbClr val="361B00"/>
                </a:solidFill>
                <a:effectLst>
                  <a:outerShdw blurRad="38100" dist="38100" dir="2700000" algn="tl">
                    <a:srgbClr val="000000">
                      <a:alpha val="43137"/>
                    </a:srgbClr>
                  </a:outerShdw>
                </a:effectLst>
              </a:rPr>
              <a:t>proyecto.</a:t>
            </a:r>
          </a:p>
          <a:p>
            <a:pPr algn="just" fontAlgn="auto">
              <a:spcAft>
                <a:spcPts val="0"/>
              </a:spcAft>
              <a:buFont typeface="Arial" pitchFamily="34" charset="0"/>
              <a:buNone/>
              <a:defRPr/>
            </a:pP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endParaRPr lang="es-MX" sz="1800" dirty="0" smtClean="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r>
              <a:rPr lang="es-MX" sz="1800" b="1" u="sng" dirty="0" smtClean="0">
                <a:solidFill>
                  <a:srgbClr val="361B00"/>
                </a:solidFill>
                <a:effectLst>
                  <a:outerShdw blurRad="38100" dist="38100" dir="2700000" algn="tl">
                    <a:srgbClr val="000000">
                      <a:alpha val="43137"/>
                    </a:srgbClr>
                  </a:outerShdw>
                </a:effectLst>
              </a:rPr>
              <a:t>TECNOLOGÍA</a:t>
            </a:r>
          </a:p>
          <a:p>
            <a:pPr algn="just" fontAlgn="auto">
              <a:spcAft>
                <a:spcPts val="0"/>
              </a:spcAft>
              <a:buFont typeface="Arial" pitchFamily="34" charset="0"/>
              <a:buNone/>
              <a:defRPr/>
            </a:pPr>
            <a:r>
              <a:rPr lang="es-MX" sz="1800" dirty="0" smtClean="0">
                <a:solidFill>
                  <a:srgbClr val="361B00"/>
                </a:solidFill>
                <a:effectLst>
                  <a:outerShdw blurRad="38100" dist="38100" dir="2700000" algn="tl">
                    <a:srgbClr val="000000">
                      <a:alpha val="43137"/>
                    </a:srgbClr>
                  </a:outerShdw>
                </a:effectLst>
              </a:rPr>
              <a:t>	Consiste en definir el tipo de maquinarias y equipos serán necesarios para poder fabricar el producto o la prestación del servicio.</a:t>
            </a:r>
          </a:p>
          <a:p>
            <a:pPr algn="just" fontAlgn="auto">
              <a:spcAft>
                <a:spcPts val="0"/>
              </a:spcAft>
              <a:buFont typeface="Arial" pitchFamily="34" charset="0"/>
              <a:buNone/>
              <a:defRPr/>
            </a:pPr>
            <a:endParaRPr lang="es-MX" sz="18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Ingeniería de proyecto</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1" name="20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28674" name="Picture 2" descr="http://t0.gstatic.com/images?q=tbn:ANd9GcSvN_LeD8f1lb45NiOztfBN1ERmxtu2AYGvx17Aj06OFsJBtqdjZZDC7I-e"/>
          <p:cNvPicPr>
            <a:picLocks noChangeAspect="1" noChangeArrowheads="1"/>
          </p:cNvPicPr>
          <p:nvPr/>
        </p:nvPicPr>
        <p:blipFill>
          <a:blip r:embed="rId10" cstate="print"/>
          <a:srcRect/>
          <a:stretch>
            <a:fillRect/>
          </a:stretch>
        </p:blipFill>
        <p:spPr bwMode="auto">
          <a:xfrm rot="20863286">
            <a:off x="2575017" y="2481014"/>
            <a:ext cx="1981200" cy="1694867"/>
          </a:xfrm>
          <a:prstGeom prst="rect">
            <a:avLst/>
          </a:prstGeom>
          <a:ln>
            <a:noFill/>
          </a:ln>
          <a:effectLst>
            <a:softEdge rad="112500"/>
          </a:effectLst>
        </p:spPr>
      </p:pic>
      <p:pic>
        <p:nvPicPr>
          <p:cNvPr id="20" name="Picture 2" descr="http://t0.gstatic.com/images?q=tbn:ANd9GcSvN_LeD8f1lb45NiOztfBN1ERmxtu2AYGvx17Aj06OFsJBtqdjZZDC7I-e"/>
          <p:cNvPicPr>
            <a:picLocks noChangeAspect="1" noChangeArrowheads="1"/>
          </p:cNvPicPr>
          <p:nvPr/>
        </p:nvPicPr>
        <p:blipFill>
          <a:blip r:embed="rId10" cstate="print"/>
          <a:srcRect/>
          <a:stretch>
            <a:fillRect/>
          </a:stretch>
        </p:blipFill>
        <p:spPr bwMode="auto">
          <a:xfrm rot="736714" flipH="1">
            <a:off x="4297512" y="2540161"/>
            <a:ext cx="1981200" cy="1694867"/>
          </a:xfrm>
          <a:prstGeom prst="rect">
            <a:avLst/>
          </a:prstGeom>
          <a:ln>
            <a:noFill/>
          </a:ln>
          <a:effectLst>
            <a:softEdge rad="112500"/>
          </a:effectLst>
        </p:spPr>
      </p:pic>
      <p:pic>
        <p:nvPicPr>
          <p:cNvPr id="20517" name="22 Imagen" descr="maquinas.png"/>
          <p:cNvPicPr>
            <a:picLocks noChangeAspect="1"/>
          </p:cNvPicPr>
          <p:nvPr/>
        </p:nvPicPr>
        <p:blipFill>
          <a:blip r:embed="rId11"/>
          <a:srcRect/>
          <a:stretch>
            <a:fillRect/>
          </a:stretch>
        </p:blipFill>
        <p:spPr bwMode="auto">
          <a:xfrm>
            <a:off x="4003675" y="4365625"/>
            <a:ext cx="4168775" cy="1727200"/>
          </a:xfrm>
          <a:prstGeom prst="rect">
            <a:avLst/>
          </a:prstGeom>
          <a:noFill/>
          <a:ln w="9525">
            <a:noFill/>
            <a:miter lim="800000"/>
            <a:headEnd/>
            <a:tailEnd/>
          </a:ln>
        </p:spPr>
      </p:pic>
      <p:pic>
        <p:nvPicPr>
          <p:cNvPr id="29" name="28 Imagen" descr="Edificio industrial.png"/>
          <p:cNvPicPr>
            <a:picLocks noChangeAspect="1"/>
          </p:cNvPicPr>
          <p:nvPr/>
        </p:nvPicPr>
        <p:blipFill>
          <a:blip r:embed="rId12" cstate="print"/>
          <a:stretch>
            <a:fillRect/>
          </a:stretch>
        </p:blipFill>
        <p:spPr>
          <a:xfrm rot="21201394">
            <a:off x="817708" y="4792442"/>
            <a:ext cx="2193032" cy="1312432"/>
          </a:xfrm>
          <a:prstGeom prst="rect">
            <a:avLst/>
          </a:prstGeom>
          <a:ln>
            <a:noFill/>
          </a:ln>
          <a:effectLst>
            <a:softEdge rad="112500"/>
          </a:effectLst>
        </p:spPr>
      </p:pic>
      <p:sp useBgFill="1">
        <p:nvSpPr>
          <p:cNvPr id="30" name="29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alpha val="80000"/>
            </a:schemeClr>
          </a:solidFill>
          <a:ln w="79375" cap="rnd">
            <a:gradFill>
              <a:gsLst>
                <a:gs pos="0">
                  <a:srgbClr val="00CC66">
                    <a:alpha val="40000"/>
                  </a:srgbClr>
                </a:gs>
                <a:gs pos="70000">
                  <a:srgbClr val="FF66CC">
                    <a:alpha val="75000"/>
                  </a:srgbClr>
                </a:gs>
                <a:gs pos="50000">
                  <a:srgbClr val="361B00">
                    <a:alpha val="55000"/>
                  </a:srgbClr>
                </a:gs>
              </a:gsLst>
              <a:lin ang="5400000" scaled="0"/>
            </a:gradFill>
            <a:bevel/>
          </a:ln>
        </p:spPr>
        <p:txBody>
          <a:bodyPr rtlCol="0">
            <a:normAutofit/>
          </a:bodyPr>
          <a:lstStyle/>
          <a:p>
            <a:pPr fontAlgn="auto">
              <a:spcAft>
                <a:spcPts val="0"/>
              </a:spcAft>
              <a:defRPr/>
            </a:pPr>
            <a:endParaRPr lang="es-MX" dirty="0"/>
          </a:p>
        </p:txBody>
      </p:sp>
      <p:sp>
        <p:nvSpPr>
          <p:cNvPr id="3" name="2 Marcador de contenido"/>
          <p:cNvSpPr>
            <a:spLocks noGrp="1"/>
          </p:cNvSpPr>
          <p:nvPr>
            <p:ph idx="1"/>
          </p:nvPr>
        </p:nvSpPr>
        <p:spPr>
          <a:xfrm>
            <a:off x="457200" y="1600200"/>
            <a:ext cx="8219256" cy="4565104"/>
          </a:xfrm>
          <a:solidFill>
            <a:schemeClr val="bg1">
              <a:alpha val="80000"/>
            </a:schemeClr>
          </a:solidFill>
          <a:ln w="79375" cap="rnd">
            <a:gradFill flip="none" rotWithShape="1">
              <a:gsLst>
                <a:gs pos="0">
                  <a:srgbClr val="00CC66">
                    <a:alpha val="40000"/>
                  </a:srgbClr>
                </a:gs>
                <a:gs pos="25000">
                  <a:srgbClr val="361B00">
                    <a:alpha val="55000"/>
                  </a:srgbClr>
                </a:gs>
                <a:gs pos="50000">
                  <a:srgbClr val="FF66CC">
                    <a:alpha val="75000"/>
                  </a:srgbClr>
                </a:gs>
                <a:gs pos="100000">
                  <a:srgbClr val="005CBF"/>
                </a:gs>
              </a:gsLst>
              <a:lin ang="5400000" scaled="0"/>
              <a:tileRect r="-100000" b="-100000"/>
            </a:gradFill>
            <a:bevel/>
          </a:ln>
        </p:spPr>
        <p:txBody>
          <a:bodyPr lIns="36000" tIns="36000" rIns="108000" bIns="36000" rtlCol="0">
            <a:normAutofit lnSpcReduction="10000"/>
          </a:bodyPr>
          <a:lstStyle/>
          <a:p>
            <a:pPr algn="just" fontAlgn="auto">
              <a:spcAft>
                <a:spcPts val="0"/>
              </a:spcAft>
              <a:buFont typeface="Arial" pitchFamily="34" charset="0"/>
              <a:buNone/>
              <a:defRPr/>
            </a:pPr>
            <a:r>
              <a:rPr lang="es-MX" sz="1800" b="1" u="sng" dirty="0" smtClean="0">
                <a:solidFill>
                  <a:srgbClr val="361B00"/>
                </a:solidFill>
                <a:effectLst>
                  <a:outerShdw blurRad="38100" dist="38100" dir="2700000" algn="tl">
                    <a:srgbClr val="000000">
                      <a:alpha val="43137"/>
                    </a:srgbClr>
                  </a:outerShdw>
                </a:effectLst>
              </a:rPr>
              <a:t>PROCESOS </a:t>
            </a:r>
            <a:r>
              <a:rPr lang="es-MX" sz="1800" b="1" u="sng" dirty="0">
                <a:solidFill>
                  <a:srgbClr val="361B00"/>
                </a:solidFill>
                <a:effectLst>
                  <a:outerShdw blurRad="38100" dist="38100" dir="2700000" algn="tl">
                    <a:srgbClr val="000000">
                      <a:alpha val="43137"/>
                    </a:srgbClr>
                  </a:outerShdw>
                </a:effectLst>
              </a:rPr>
              <a:t>PRODUCTIVOS</a:t>
            </a:r>
          </a:p>
          <a:p>
            <a:pPr marL="180000" indent="0" algn="just" fontAlgn="auto">
              <a:lnSpc>
                <a:spcPct val="110000"/>
              </a:lnSpc>
              <a:spcBef>
                <a:spcPts val="0"/>
              </a:spcBef>
              <a:spcAft>
                <a:spcPts val="0"/>
              </a:spcAft>
              <a:buFont typeface="Arial" pitchFamily="34" charset="0"/>
              <a:buNone/>
              <a:defRPr/>
            </a:pPr>
            <a:r>
              <a:rPr lang="es-MX" sz="1800" dirty="0" smtClean="0">
                <a:solidFill>
                  <a:srgbClr val="361B00"/>
                </a:solidFill>
                <a:effectLst>
                  <a:outerShdw blurRad="38100" dist="38100" dir="2700000" algn="tl">
                    <a:srgbClr val="000000">
                      <a:alpha val="43137"/>
                    </a:srgbClr>
                  </a:outerShdw>
                </a:effectLst>
              </a:rPr>
              <a:t>En </a:t>
            </a:r>
            <a:r>
              <a:rPr lang="es-MX" sz="1800" dirty="0">
                <a:solidFill>
                  <a:srgbClr val="361B00"/>
                </a:solidFill>
                <a:effectLst>
                  <a:outerShdw blurRad="38100" dist="38100" dir="2700000" algn="tl">
                    <a:srgbClr val="000000">
                      <a:alpha val="43137"/>
                    </a:srgbClr>
                  </a:outerShdw>
                </a:effectLst>
              </a:rPr>
              <a:t>toda actividad productiva existen procesos que permiten llevar a cabo la producción </a:t>
            </a:r>
            <a:r>
              <a:rPr lang="es-MX" sz="1800" dirty="0" smtClean="0">
                <a:solidFill>
                  <a:srgbClr val="361B00"/>
                </a:solidFill>
                <a:effectLst>
                  <a:outerShdw blurRad="38100" dist="38100" dir="2700000" algn="tl">
                    <a:srgbClr val="000000">
                      <a:alpha val="43137"/>
                    </a:srgbClr>
                  </a:outerShdw>
                </a:effectLst>
              </a:rPr>
              <a:t>de un </a:t>
            </a:r>
            <a:r>
              <a:rPr lang="es-MX" sz="1800" dirty="0">
                <a:solidFill>
                  <a:srgbClr val="361B00"/>
                </a:solidFill>
                <a:effectLst>
                  <a:outerShdw blurRad="38100" dist="38100" dir="2700000" algn="tl">
                    <a:srgbClr val="000000">
                      <a:alpha val="43137"/>
                    </a:srgbClr>
                  </a:outerShdw>
                </a:effectLst>
              </a:rPr>
              <a:t>producto de una manera eficiente que permite un flujo constante de la materia prima, eficiencia en el uso del tiempo, orden, etc. Por tal motivo es importante diseñar los subprocesos dentro del proceso de producción de tal manera que pueda darse un proceso óptimo en la fabricación del producto. o la prestación del servicio</a:t>
            </a:r>
            <a:r>
              <a:rPr lang="es-MX" sz="1800" dirty="0" smtClean="0">
                <a:solidFill>
                  <a:srgbClr val="361B00"/>
                </a:solidFill>
                <a:effectLst>
                  <a:outerShdw blurRad="38100" dist="38100" dir="2700000" algn="tl">
                    <a:srgbClr val="000000">
                      <a:alpha val="43137"/>
                    </a:srgbClr>
                  </a:outerShdw>
                </a:effectLst>
              </a:rPr>
              <a:t>.</a:t>
            </a:r>
          </a:p>
          <a:p>
            <a:pPr marL="180000" indent="0" algn="just" fontAlgn="auto">
              <a:lnSpc>
                <a:spcPct val="110000"/>
              </a:lnSpc>
              <a:spcBef>
                <a:spcPts val="0"/>
              </a:spcBef>
              <a:spcAft>
                <a:spcPts val="0"/>
              </a:spcAft>
              <a:buFont typeface="Arial" pitchFamily="34" charset="0"/>
              <a:buNone/>
              <a:defRPr/>
            </a:pPr>
            <a:endParaRPr lang="es-MX" sz="1800" dirty="0" smtClean="0">
              <a:solidFill>
                <a:srgbClr val="361B00"/>
              </a:solidFill>
              <a:effectLst>
                <a:outerShdw blurRad="38100" dist="38100" dir="2700000" algn="tl">
                  <a:srgbClr val="000000">
                    <a:alpha val="43137"/>
                  </a:srgbClr>
                </a:outerShdw>
              </a:effectLst>
            </a:endParaRPr>
          </a:p>
          <a:p>
            <a:pPr marL="0" indent="0" algn="just" fontAlgn="auto">
              <a:lnSpc>
                <a:spcPct val="110000"/>
              </a:lnSpc>
              <a:spcBef>
                <a:spcPts val="0"/>
              </a:spcBef>
              <a:spcAft>
                <a:spcPts val="0"/>
              </a:spcAft>
              <a:buFont typeface="Arial" pitchFamily="34" charset="0"/>
              <a:buNone/>
              <a:defRPr/>
            </a:pPr>
            <a:r>
              <a:rPr lang="es-MX" sz="1800" b="1" u="sng" dirty="0" smtClean="0">
                <a:solidFill>
                  <a:srgbClr val="361B00"/>
                </a:solidFill>
                <a:effectLst>
                  <a:outerShdw blurRad="38100" dist="38100" dir="2700000" algn="tl">
                    <a:srgbClr val="000000">
                      <a:alpha val="43137"/>
                    </a:srgbClr>
                  </a:outerShdw>
                </a:effectLst>
              </a:rPr>
              <a:t>INFRAESTRUCTURA</a:t>
            </a:r>
            <a:endParaRPr lang="es-MX" sz="1800" b="1" u="sng" dirty="0">
              <a:solidFill>
                <a:srgbClr val="361B00"/>
              </a:solidFill>
              <a:effectLst>
                <a:outerShdw blurRad="38100" dist="38100" dir="2700000" algn="tl">
                  <a:srgbClr val="000000">
                    <a:alpha val="43137"/>
                  </a:srgbClr>
                </a:outerShdw>
              </a:effectLst>
            </a:endParaRPr>
          </a:p>
          <a:p>
            <a:pPr marL="180000" indent="0" algn="just" fontAlgn="auto">
              <a:lnSpc>
                <a:spcPct val="110000"/>
              </a:lnSpc>
              <a:spcBef>
                <a:spcPts val="0"/>
              </a:spcBef>
              <a:spcAft>
                <a:spcPts val="0"/>
              </a:spcAft>
              <a:buFont typeface="Arial" pitchFamily="34" charset="0"/>
              <a:buNone/>
              <a:defRPr/>
            </a:pPr>
            <a:r>
              <a:rPr lang="es-MX" sz="1800" dirty="0" smtClean="0">
                <a:solidFill>
                  <a:srgbClr val="361B00"/>
                </a:solidFill>
                <a:effectLst>
                  <a:outerShdw blurRad="38100" dist="38100" dir="2700000" algn="tl">
                    <a:srgbClr val="000000">
                      <a:alpha val="43137"/>
                    </a:srgbClr>
                  </a:outerShdw>
                </a:effectLst>
              </a:rPr>
              <a:t>Todo </a:t>
            </a:r>
            <a:r>
              <a:rPr lang="es-MX" sz="1800" dirty="0">
                <a:solidFill>
                  <a:srgbClr val="361B00"/>
                </a:solidFill>
                <a:effectLst>
                  <a:outerShdw blurRad="38100" dist="38100" dir="2700000" algn="tl">
                    <a:srgbClr val="000000">
                      <a:alpha val="43137"/>
                    </a:srgbClr>
                  </a:outerShdw>
                </a:effectLst>
              </a:rPr>
              <a:t>proceso de fabricación o de prestación de servicios se realiza en un lugar </a:t>
            </a:r>
            <a:r>
              <a:rPr lang="es-MX" sz="1800" dirty="0" smtClean="0">
                <a:solidFill>
                  <a:srgbClr val="361B00"/>
                </a:solidFill>
                <a:effectLst>
                  <a:outerShdw blurRad="38100" dist="38100" dir="2700000" algn="tl">
                    <a:srgbClr val="000000">
                      <a:alpha val="43137"/>
                    </a:srgbClr>
                  </a:outerShdw>
                </a:effectLst>
              </a:rPr>
              <a:t>físico </a:t>
            </a:r>
            <a:r>
              <a:rPr lang="es-MX" sz="1800" dirty="0">
                <a:solidFill>
                  <a:srgbClr val="361B00"/>
                </a:solidFill>
                <a:effectLst>
                  <a:outerShdw blurRad="38100" dist="38100" dir="2700000" algn="tl">
                    <a:srgbClr val="000000">
                      <a:alpha val="43137"/>
                    </a:srgbClr>
                  </a:outerShdw>
                </a:effectLst>
              </a:rPr>
              <a:t>y dicho lugar debe responder a las necesidades de los procesos que allí se </a:t>
            </a:r>
            <a:r>
              <a:rPr lang="es-MX" sz="1800" dirty="0" smtClean="0">
                <a:solidFill>
                  <a:srgbClr val="361B00"/>
                </a:solidFill>
                <a:effectLst>
                  <a:outerShdw blurRad="38100" dist="38100" dir="2700000" algn="tl">
                    <a:srgbClr val="000000">
                      <a:alpha val="43137"/>
                    </a:srgbClr>
                  </a:outerShdw>
                </a:effectLst>
              </a:rPr>
              <a:t>van </a:t>
            </a:r>
            <a:r>
              <a:rPr lang="es-MX" sz="1800" dirty="0">
                <a:solidFill>
                  <a:srgbClr val="361B00"/>
                </a:solidFill>
                <a:effectLst>
                  <a:outerShdw blurRad="38100" dist="38100" dir="2700000" algn="tl">
                    <a:srgbClr val="000000">
                      <a:alpha val="43137"/>
                    </a:srgbClr>
                  </a:outerShdw>
                </a:effectLst>
              </a:rPr>
              <a:t>a </a:t>
            </a:r>
            <a:r>
              <a:rPr lang="es-MX" sz="1800" dirty="0" smtClean="0">
                <a:solidFill>
                  <a:srgbClr val="361B00"/>
                </a:solidFill>
                <a:effectLst>
                  <a:outerShdw blurRad="38100" dist="38100" dir="2700000" algn="tl">
                    <a:srgbClr val="000000">
                      <a:alpha val="43137"/>
                    </a:srgbClr>
                  </a:outerShdw>
                </a:effectLst>
              </a:rPr>
              <a:t>realizar, </a:t>
            </a:r>
            <a:r>
              <a:rPr lang="es-MX" sz="1800" dirty="0">
                <a:solidFill>
                  <a:srgbClr val="361B00"/>
                </a:solidFill>
                <a:effectLst>
                  <a:outerShdw blurRad="38100" dist="38100" dir="2700000" algn="tl">
                    <a:srgbClr val="000000">
                      <a:alpha val="43137"/>
                    </a:srgbClr>
                  </a:outerShdw>
                </a:effectLst>
              </a:rPr>
              <a:t>para lo cual se tiene que considerar:</a:t>
            </a:r>
          </a:p>
          <a:p>
            <a:pPr marL="180000" indent="0" algn="just" fontAlgn="auto">
              <a:lnSpc>
                <a:spcPct val="110000"/>
              </a:lnSpc>
              <a:spcBef>
                <a:spcPts val="0"/>
              </a:spcBef>
              <a:spcAft>
                <a:spcPts val="0"/>
              </a:spcAft>
              <a:buFont typeface="Arial" pitchFamily="34" charset="0"/>
              <a:buNone/>
              <a:defRPr/>
            </a:pPr>
            <a:r>
              <a:rPr lang="es-MX" sz="1800" dirty="0">
                <a:solidFill>
                  <a:srgbClr val="361B00"/>
                </a:solidFill>
                <a:effectLst>
                  <a:outerShdw blurRad="38100" dist="38100" dir="2700000" algn="tl">
                    <a:srgbClr val="000000">
                      <a:alpha val="43137"/>
                    </a:srgbClr>
                  </a:outerShdw>
                </a:effectLst>
              </a:rPr>
              <a:t>- El área del </a:t>
            </a:r>
            <a:r>
              <a:rPr lang="es-MX" sz="1800" dirty="0" smtClean="0">
                <a:solidFill>
                  <a:srgbClr val="361B00"/>
                </a:solidFill>
                <a:effectLst>
                  <a:outerShdw blurRad="38100" dist="38100" dir="2700000" algn="tl">
                    <a:srgbClr val="000000">
                      <a:alpha val="43137"/>
                    </a:srgbClr>
                  </a:outerShdw>
                </a:effectLst>
              </a:rPr>
              <a:t>local.</a:t>
            </a:r>
            <a:endParaRPr lang="es-MX" sz="1800" dirty="0">
              <a:solidFill>
                <a:srgbClr val="361B00"/>
              </a:solidFill>
              <a:effectLst>
                <a:outerShdw blurRad="38100" dist="38100" dir="2700000" algn="tl">
                  <a:srgbClr val="000000">
                    <a:alpha val="43137"/>
                  </a:srgbClr>
                </a:outerShdw>
              </a:effectLst>
            </a:endParaRPr>
          </a:p>
          <a:p>
            <a:pPr marL="180000" indent="0" algn="just" fontAlgn="auto">
              <a:lnSpc>
                <a:spcPct val="110000"/>
              </a:lnSpc>
              <a:spcBef>
                <a:spcPts val="0"/>
              </a:spcBef>
              <a:spcAft>
                <a:spcPts val="0"/>
              </a:spcAft>
              <a:buFont typeface="Arial" pitchFamily="34" charset="0"/>
              <a:buNone/>
              <a:defRPr/>
            </a:pPr>
            <a:r>
              <a:rPr lang="es-MX" sz="1800" dirty="0">
                <a:solidFill>
                  <a:srgbClr val="361B00"/>
                </a:solidFill>
                <a:effectLst>
                  <a:outerShdw blurRad="38100" dist="38100" dir="2700000" algn="tl">
                    <a:srgbClr val="000000">
                      <a:alpha val="43137"/>
                    </a:srgbClr>
                  </a:outerShdw>
                </a:effectLst>
              </a:rPr>
              <a:t>- Las características del techo, la pared y de los </a:t>
            </a:r>
            <a:r>
              <a:rPr lang="es-MX" sz="1800" dirty="0" smtClean="0">
                <a:solidFill>
                  <a:srgbClr val="361B00"/>
                </a:solidFill>
                <a:effectLst>
                  <a:outerShdw blurRad="38100" dist="38100" dir="2700000" algn="tl">
                    <a:srgbClr val="000000">
                      <a:alpha val="43137"/>
                    </a:srgbClr>
                  </a:outerShdw>
                </a:effectLst>
              </a:rPr>
              <a:t>pisos.</a:t>
            </a:r>
            <a:endParaRPr lang="es-MX" sz="1800" dirty="0">
              <a:solidFill>
                <a:srgbClr val="361B00"/>
              </a:solidFill>
              <a:effectLst>
                <a:outerShdw blurRad="38100" dist="38100" dir="2700000" algn="tl">
                  <a:srgbClr val="000000">
                    <a:alpha val="43137"/>
                  </a:srgbClr>
                </a:outerShdw>
              </a:effectLst>
            </a:endParaRPr>
          </a:p>
          <a:p>
            <a:pPr marL="180000" indent="0" algn="just" fontAlgn="auto">
              <a:lnSpc>
                <a:spcPct val="110000"/>
              </a:lnSpc>
              <a:spcBef>
                <a:spcPts val="0"/>
              </a:spcBef>
              <a:spcAft>
                <a:spcPts val="0"/>
              </a:spcAft>
              <a:buFont typeface="Arial" pitchFamily="34" charset="0"/>
              <a:buNone/>
              <a:defRPr/>
            </a:pPr>
            <a:r>
              <a:rPr lang="es-MX" sz="1800" dirty="0">
                <a:solidFill>
                  <a:srgbClr val="361B00"/>
                </a:solidFill>
                <a:effectLst>
                  <a:outerShdw blurRad="38100" dist="38100" dir="2700000" algn="tl">
                    <a:srgbClr val="000000">
                      <a:alpha val="43137"/>
                    </a:srgbClr>
                  </a:outerShdw>
                </a:effectLst>
              </a:rPr>
              <a:t>- Los </a:t>
            </a:r>
            <a:r>
              <a:rPr lang="es-MX" sz="1800" dirty="0" smtClean="0">
                <a:solidFill>
                  <a:srgbClr val="361B00"/>
                </a:solidFill>
                <a:effectLst>
                  <a:outerShdw blurRad="38100" dist="38100" dir="2700000" algn="tl">
                    <a:srgbClr val="000000">
                      <a:alpha val="43137"/>
                    </a:srgbClr>
                  </a:outerShdw>
                </a:effectLst>
              </a:rPr>
              <a:t>ambientes.</a:t>
            </a:r>
            <a:endParaRPr lang="es-MX" sz="1800" dirty="0">
              <a:solidFill>
                <a:srgbClr val="361B00"/>
              </a:solidFill>
              <a:effectLst>
                <a:outerShdw blurRad="38100" dist="38100" dir="2700000" algn="tl">
                  <a:srgbClr val="000000">
                    <a:alpha val="43137"/>
                  </a:srgbClr>
                </a:outerShdw>
              </a:effectLst>
            </a:endParaRPr>
          </a:p>
          <a:p>
            <a:pPr marL="180000" indent="0" algn="just" fontAlgn="auto">
              <a:lnSpc>
                <a:spcPct val="110000"/>
              </a:lnSpc>
              <a:spcBef>
                <a:spcPts val="0"/>
              </a:spcBef>
              <a:spcAft>
                <a:spcPts val="0"/>
              </a:spcAft>
              <a:buFont typeface="Arial" pitchFamily="34" charset="0"/>
              <a:buNone/>
              <a:defRPr/>
            </a:pPr>
            <a:r>
              <a:rPr lang="es-MX" sz="1800" dirty="0">
                <a:solidFill>
                  <a:srgbClr val="361B00"/>
                </a:solidFill>
                <a:effectLst>
                  <a:outerShdw blurRad="38100" dist="38100" dir="2700000" algn="tl">
                    <a:srgbClr val="000000">
                      <a:alpha val="43137"/>
                    </a:srgbClr>
                  </a:outerShdw>
                </a:effectLst>
              </a:rPr>
              <a:t>- La seguridad de los </a:t>
            </a:r>
            <a:r>
              <a:rPr lang="es-MX" sz="1800" dirty="0" smtClean="0">
                <a:solidFill>
                  <a:srgbClr val="361B00"/>
                </a:solidFill>
                <a:effectLst>
                  <a:outerShdw blurRad="38100" dist="38100" dir="2700000" algn="tl">
                    <a:srgbClr val="000000">
                      <a:alpha val="43137"/>
                    </a:srgbClr>
                  </a:outerShdw>
                </a:effectLst>
              </a:rPr>
              <a:t>trabajadores.</a:t>
            </a: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endParaRPr lang="es-MX" sz="1800" dirty="0">
              <a:solidFill>
                <a:srgbClr val="361B00"/>
              </a:solidFill>
              <a:effectLst>
                <a:outerShdw blurRad="38100" dist="38100" dir="2700000" algn="tl">
                  <a:srgbClr val="000000">
                    <a:alpha val="43137"/>
                  </a:srgbClr>
                </a:outerShdw>
              </a:effectLst>
            </a:endParaRPr>
          </a:p>
          <a:p>
            <a:pPr algn="just" fontAlgn="auto">
              <a:spcAft>
                <a:spcPts val="0"/>
              </a:spcAft>
              <a:buFont typeface="Arial" pitchFamily="34" charset="0"/>
              <a:buNone/>
              <a:defRPr/>
            </a:pPr>
            <a:endParaRPr lang="es-MX" sz="1800" dirty="0">
              <a:solidFill>
                <a:srgbClr val="361B00"/>
              </a:solidFill>
              <a:effectLst>
                <a:outerShdw blurRad="38100" dist="38100" dir="2700000" algn="tl">
                  <a:srgbClr val="000000">
                    <a:alpha val="43137"/>
                  </a:srgbClr>
                </a:outerShdw>
              </a:effectLst>
            </a:endParaRPr>
          </a:p>
        </p:txBody>
      </p:sp>
      <p:sp>
        <p:nvSpPr>
          <p:cNvPr id="16" name="15 Rectángulo"/>
          <p:cNvSpPr/>
          <p:nvPr/>
        </p:nvSpPr>
        <p:spPr>
          <a:xfrm>
            <a:off x="467544" y="332657"/>
            <a:ext cx="8208912" cy="1008112"/>
          </a:xfrm>
          <a:prstGeom prst="rect">
            <a:avLst/>
          </a:prstGeom>
          <a:noFill/>
        </p:spPr>
        <p:txBody>
          <a:bodyPr lIns="0" tIns="108000" rIns="0" bIns="0">
            <a:scene3d>
              <a:camera prst="orthographicFront"/>
              <a:lightRig rig="threePt" dir="t"/>
            </a:scene3d>
            <a:sp3d extrusionH="57150">
              <a:bevelT w="38100" h="38100"/>
            </a:sp3d>
          </a:bodyPr>
          <a:lstStyle/>
          <a:p>
            <a:pPr algn="ctr" fontAlgn="auto">
              <a:spcBef>
                <a:spcPts val="0"/>
              </a:spcBef>
              <a:spcAft>
                <a:spcPts val="0"/>
              </a:spcAft>
              <a:defRPr/>
            </a:pPr>
            <a:r>
              <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rPr>
              <a:t>Ingeniería de proyecto</a:t>
            </a:r>
            <a:endParaRPr lang="es-ES" sz="4800" b="1" dirty="0">
              <a:ln w="19050">
                <a:solidFill>
                  <a:srgbClr val="FFCCFF"/>
                </a:solidFill>
                <a:prstDash val="solid"/>
              </a:ln>
              <a:solidFill>
                <a:srgbClr val="663300"/>
              </a:solidFill>
              <a:effectLst>
                <a:glow rad="101600">
                  <a:srgbClr val="CCFFCC">
                    <a:alpha val="60000"/>
                  </a:srgbClr>
                </a:glow>
                <a:outerShdw blurRad="50000" dist="50800" dir="7500000" algn="tl">
                  <a:srgbClr val="000000">
                    <a:shade val="5000"/>
                    <a:alpha val="35000"/>
                  </a:srgbClr>
                </a:outerShdw>
              </a:effectLst>
              <a:latin typeface="+mn-lt"/>
              <a:cs typeface="+mn-cs"/>
            </a:endParaRPr>
          </a:p>
        </p:txBody>
      </p:sp>
      <p:sp useBgFill="1">
        <p:nvSpPr>
          <p:cNvPr id="12" name="11 Pentágono">
            <a:hlinkClick r:id="rId2" action="ppaction://hlinksldjump"/>
          </p:cNvPr>
          <p:cNvSpPr/>
          <p:nvPr/>
        </p:nvSpPr>
        <p:spPr>
          <a:xfrm>
            <a:off x="323528" y="6192688"/>
            <a:ext cx="1255068" cy="620688"/>
          </a:xfrm>
          <a:prstGeom prst="homePlate">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2.1</a:t>
            </a:r>
            <a:endParaRPr lang="es-MX" b="1" dirty="0">
              <a:solidFill>
                <a:srgbClr val="361B00"/>
              </a:solidFill>
              <a:effectLst>
                <a:outerShdw blurRad="38100" dist="38100" dir="2700000" algn="tl">
                  <a:srgbClr val="000000">
                    <a:alpha val="43137"/>
                  </a:srgbClr>
                </a:outerShdw>
              </a:effectLst>
            </a:endParaRPr>
          </a:p>
        </p:txBody>
      </p:sp>
      <p:sp useBgFill="1">
        <p:nvSpPr>
          <p:cNvPr id="13" name="12 Cheurón">
            <a:hlinkClick r:id="rId3" action="ppaction://hlinksldjump"/>
          </p:cNvPr>
          <p:cNvSpPr/>
          <p:nvPr/>
        </p:nvSpPr>
        <p:spPr>
          <a:xfrm>
            <a:off x="1506588" y="6192688"/>
            <a:ext cx="1296144" cy="620688"/>
          </a:xfrm>
          <a:prstGeom prst="chevron">
            <a:avLst/>
          </a:prstGeom>
          <a:ln w="6350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2.2</a:t>
            </a:r>
            <a:endParaRPr lang="es-MX" sz="3200" b="1" dirty="0">
              <a:solidFill>
                <a:srgbClr val="361B00"/>
              </a:solidFill>
              <a:effectLst>
                <a:outerShdw blurRad="38100" dist="38100" dir="2700000" algn="tl">
                  <a:srgbClr val="000000">
                    <a:alpha val="43137"/>
                  </a:srgbClr>
                </a:outerShdw>
              </a:effectLst>
            </a:endParaRPr>
          </a:p>
        </p:txBody>
      </p:sp>
      <p:sp useBgFill="1">
        <p:nvSpPr>
          <p:cNvPr id="14" name="13 Cheurón">
            <a:hlinkClick r:id="rId4" action="ppaction://hlinksldjump"/>
          </p:cNvPr>
          <p:cNvSpPr/>
          <p:nvPr/>
        </p:nvSpPr>
        <p:spPr>
          <a:xfrm>
            <a:off x="2730724"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2.2.1</a:t>
            </a:r>
            <a:endParaRPr lang="es-MX" sz="2400" b="1" dirty="0">
              <a:solidFill>
                <a:srgbClr val="361B00"/>
              </a:solidFill>
              <a:effectLst>
                <a:outerShdw blurRad="38100" dist="38100" dir="2700000" algn="tl">
                  <a:srgbClr val="000000">
                    <a:alpha val="43137"/>
                  </a:srgbClr>
                </a:outerShdw>
              </a:effectLst>
            </a:endParaRPr>
          </a:p>
        </p:txBody>
      </p:sp>
      <p:sp useBgFill="1">
        <p:nvSpPr>
          <p:cNvPr id="15" name="14 Cheurón">
            <a:hlinkClick r:id="rId5" action="ppaction://hlinksldjump"/>
          </p:cNvPr>
          <p:cNvSpPr/>
          <p:nvPr/>
        </p:nvSpPr>
        <p:spPr>
          <a:xfrm>
            <a:off x="3954860"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2400" b="1" dirty="0">
                <a:solidFill>
                  <a:srgbClr val="361B00"/>
                </a:solidFill>
                <a:effectLst>
                  <a:outerShdw blurRad="38100" dist="38100" dir="2700000" algn="tl">
                    <a:srgbClr val="000000">
                      <a:alpha val="43137"/>
                    </a:srgbClr>
                  </a:outerShdw>
                </a:effectLst>
              </a:rPr>
              <a:t>2.2.2</a:t>
            </a:r>
            <a:endParaRPr lang="es-MX" sz="2400" b="1" dirty="0">
              <a:solidFill>
                <a:srgbClr val="361B00"/>
              </a:solidFill>
              <a:effectLst>
                <a:outerShdw blurRad="38100" dist="38100" dir="2700000" algn="tl">
                  <a:srgbClr val="000000">
                    <a:alpha val="43137"/>
                  </a:srgbClr>
                </a:outerShdw>
              </a:effectLst>
            </a:endParaRPr>
          </a:p>
        </p:txBody>
      </p:sp>
      <p:sp useBgFill="1">
        <p:nvSpPr>
          <p:cNvPr id="17" name="16 Cheurón">
            <a:hlinkClick r:id="rId6" action="ppaction://hlinksldjump"/>
          </p:cNvPr>
          <p:cNvSpPr/>
          <p:nvPr/>
        </p:nvSpPr>
        <p:spPr>
          <a:xfrm>
            <a:off x="5178996"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2.3</a:t>
            </a:r>
            <a:endParaRPr lang="es-MX" sz="3200" b="1" dirty="0">
              <a:solidFill>
                <a:srgbClr val="361B00"/>
              </a:solidFill>
              <a:effectLst>
                <a:outerShdw blurRad="38100" dist="38100" dir="2700000" algn="tl">
                  <a:srgbClr val="000000">
                    <a:alpha val="43137"/>
                  </a:srgbClr>
                </a:outerShdw>
              </a:effectLst>
            </a:endParaRPr>
          </a:p>
        </p:txBody>
      </p:sp>
      <p:sp useBgFill="1">
        <p:nvSpPr>
          <p:cNvPr id="18" name="17 Cheurón">
            <a:hlinkClick r:id="rId7" action="ppaction://hlinksldjump"/>
          </p:cNvPr>
          <p:cNvSpPr/>
          <p:nvPr/>
        </p:nvSpPr>
        <p:spPr>
          <a:xfrm>
            <a:off x="6403132"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2.4</a:t>
            </a:r>
            <a:endParaRPr lang="es-MX" b="1" dirty="0">
              <a:solidFill>
                <a:srgbClr val="361B00"/>
              </a:solidFill>
              <a:effectLst>
                <a:outerShdw blurRad="38100" dist="38100" dir="2700000" algn="tl">
                  <a:srgbClr val="000000">
                    <a:alpha val="43137"/>
                  </a:srgbClr>
                </a:outerShdw>
              </a:effectLst>
            </a:endParaRPr>
          </a:p>
        </p:txBody>
      </p:sp>
      <p:sp useBgFill="1">
        <p:nvSpPr>
          <p:cNvPr id="19" name="18 Cheurón">
            <a:hlinkClick r:id="rId8" action="ppaction://hlinksldjump"/>
          </p:cNvPr>
          <p:cNvSpPr/>
          <p:nvPr/>
        </p:nvSpPr>
        <p:spPr>
          <a:xfrm>
            <a:off x="7627268" y="6192688"/>
            <a:ext cx="1296144" cy="620688"/>
          </a:xfrm>
          <a:prstGeom prst="chevron">
            <a:avLst/>
          </a:prstGeom>
          <a:ln w="635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algn="ctr" fontAlgn="auto">
              <a:spcBef>
                <a:spcPts val="0"/>
              </a:spcBef>
              <a:spcAft>
                <a:spcPts val="0"/>
              </a:spcAft>
              <a:defRPr/>
            </a:pPr>
            <a:r>
              <a:rPr lang="es-MX" sz="3200" b="1" dirty="0">
                <a:solidFill>
                  <a:srgbClr val="361B00"/>
                </a:solidFill>
                <a:effectLst>
                  <a:outerShdw blurRad="38100" dist="38100" dir="2700000" algn="tl">
                    <a:srgbClr val="000000">
                      <a:alpha val="43137"/>
                    </a:srgbClr>
                  </a:outerShdw>
                </a:effectLst>
              </a:rPr>
              <a:t>2.5</a:t>
            </a:r>
            <a:endParaRPr lang="es-MX" b="1" dirty="0">
              <a:solidFill>
                <a:srgbClr val="361B00"/>
              </a:solidFill>
              <a:effectLst>
                <a:outerShdw blurRad="38100" dist="38100" dir="2700000" algn="tl">
                  <a:srgbClr val="000000">
                    <a:alpha val="43137"/>
                  </a:srgbClr>
                </a:outerShdw>
              </a:effectLst>
            </a:endParaRPr>
          </a:p>
        </p:txBody>
      </p:sp>
      <p:sp useBgFill="1">
        <p:nvSpPr>
          <p:cNvPr id="21" name="20 Cheurón">
            <a:hlinkClick r:id="rId9" action="ppaction://hlinksldjump"/>
          </p:cNvPr>
          <p:cNvSpPr/>
          <p:nvPr/>
        </p:nvSpPr>
        <p:spPr>
          <a:xfrm rot="16200000">
            <a:off x="-76572" y="553244"/>
            <a:ext cx="548680" cy="395536"/>
          </a:xfrm>
          <a:prstGeom prst="chevron">
            <a:avLst/>
          </a:prstGeom>
          <a:ln w="57150">
            <a:solidFill>
              <a:srgbClr val="FF66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2" name="21 Cheurón">
            <a:hlinkClick r:id="" action="ppaction://hlinkshowjump?jump=nextslide"/>
          </p:cNvPr>
          <p:cNvSpPr/>
          <p:nvPr/>
        </p:nvSpPr>
        <p:spPr>
          <a:xfrm>
            <a:off x="8676456" y="1633364"/>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useBgFill="1">
        <p:nvSpPr>
          <p:cNvPr id="20" name="19 Cheurón">
            <a:hlinkClick r:id="" action="ppaction://hlinkshowjump?jump=previousslide"/>
          </p:cNvPr>
          <p:cNvSpPr/>
          <p:nvPr/>
        </p:nvSpPr>
        <p:spPr>
          <a:xfrm rot="10800000">
            <a:off x="72007" y="1628800"/>
            <a:ext cx="395536" cy="395536"/>
          </a:xfrm>
          <a:prstGeom prst="chevron">
            <a:avLst/>
          </a:prstGeom>
          <a:ln w="5715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pic>
        <p:nvPicPr>
          <p:cNvPr id="21542" name="22 Imagen" descr="pagina en construccion.gif"/>
          <p:cNvPicPr>
            <a:picLocks noChangeAspect="1"/>
          </p:cNvPicPr>
          <p:nvPr/>
        </p:nvPicPr>
        <p:blipFill>
          <a:blip r:embed="rId10"/>
          <a:srcRect/>
          <a:stretch>
            <a:fillRect/>
          </a:stretch>
        </p:blipFill>
        <p:spPr bwMode="auto">
          <a:xfrm rot="409383">
            <a:off x="7126288" y="4584700"/>
            <a:ext cx="1370012" cy="1858963"/>
          </a:xfrm>
          <a:prstGeom prst="rect">
            <a:avLst/>
          </a:prstGeom>
          <a:noFill/>
          <a:ln w="9525">
            <a:noFill/>
            <a:miter lim="800000"/>
            <a:headEnd/>
            <a:tailEnd/>
          </a:ln>
        </p:spPr>
      </p:pic>
      <p:pic>
        <p:nvPicPr>
          <p:cNvPr id="27650" name="Picture 2" descr="http://obraspublicas.edomex.gob.mx/oficial/Images/main/construccion.jpg"/>
          <p:cNvPicPr>
            <a:picLocks noChangeAspect="1" noChangeArrowheads="1"/>
          </p:cNvPicPr>
          <p:nvPr/>
        </p:nvPicPr>
        <p:blipFill>
          <a:blip r:embed="rId11" cstate="print"/>
          <a:srcRect/>
          <a:stretch>
            <a:fillRect/>
          </a:stretch>
        </p:blipFill>
        <p:spPr bwMode="auto">
          <a:xfrm>
            <a:off x="5868144" y="4581128"/>
            <a:ext cx="1440160" cy="14401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2720</Words>
  <Application>Microsoft Office PowerPoint</Application>
  <PresentationFormat>On-screen Show (4:3)</PresentationFormat>
  <Paragraphs>405</Paragraphs>
  <Slides>33</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33</vt:i4>
      </vt:variant>
    </vt:vector>
  </HeadingPairs>
  <TitlesOfParts>
    <vt:vector size="37" baseType="lpstr">
      <vt:lpstr>Calibri</vt:lpstr>
      <vt:lpstr>Arial</vt:lpstr>
      <vt:lpstr>Wingdings</vt: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Cristhian Maytorena</dc:creator>
  <cp:lastModifiedBy>gt061051</cp:lastModifiedBy>
  <cp:revision>68</cp:revision>
  <dcterms:created xsi:type="dcterms:W3CDTF">2012-02-26T23:58:57Z</dcterms:created>
  <dcterms:modified xsi:type="dcterms:W3CDTF">2012-03-14T15:33:40Z</dcterms:modified>
</cp:coreProperties>
</file>