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58" r:id="rId5"/>
    <p:sldId id="259" r:id="rId6"/>
    <p:sldId id="260" r:id="rId7"/>
    <p:sldId id="261" r:id="rId8"/>
    <p:sldId id="263" r:id="rId9"/>
    <p:sldId id="268" r:id="rId10"/>
    <p:sldId id="264" r:id="rId11"/>
    <p:sldId id="265" r:id="rId12"/>
    <p:sldId id="267" r:id="rId13"/>
    <p:sldId id="269" r:id="rId14"/>
    <p:sldId id="270" r:id="rId15"/>
    <p:sldId id="272"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110" d="100"/>
          <a:sy n="110" d="100"/>
        </p:scale>
        <p:origin x="166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400800" y="6355080"/>
            <a:ext cx="2286000" cy="365760"/>
          </a:xfrm>
        </p:spPr>
        <p:txBody>
          <a:bodyPr/>
          <a:lstStyle>
            <a:lvl1pPr>
              <a:defRPr sz="1400"/>
            </a:lvl1pPr>
          </a:lstStyle>
          <a:p>
            <a:fld id="{B78C8750-DD3F-41B7-91A5-B18D22F1585B}" type="datetimeFigureOut">
              <a:rPr lang="es-MX" smtClean="0"/>
              <a:t>04/03/2015</a:t>
            </a:fld>
            <a:endParaRPr lang="es-MX"/>
          </a:p>
        </p:txBody>
      </p:sp>
      <p:sp>
        <p:nvSpPr>
          <p:cNvPr id="17" name="16 Marcador de pie de página"/>
          <p:cNvSpPr>
            <a:spLocks noGrp="1"/>
          </p:cNvSpPr>
          <p:nvPr>
            <p:ph type="ftr" sz="quarter" idx="11"/>
          </p:nvPr>
        </p:nvSpPr>
        <p:spPr>
          <a:xfrm>
            <a:off x="2898648" y="6355080"/>
            <a:ext cx="3474720" cy="365760"/>
          </a:xfrm>
        </p:spPr>
        <p:txBody>
          <a:bodyPr/>
          <a:lstStyle/>
          <a:p>
            <a:endParaRPr lang="es-MX"/>
          </a:p>
        </p:txBody>
      </p:sp>
      <p:sp>
        <p:nvSpPr>
          <p:cNvPr id="29" name="28 Marcador de número de diapositiva"/>
          <p:cNvSpPr>
            <a:spLocks noGrp="1"/>
          </p:cNvSpPr>
          <p:nvPr>
            <p:ph type="sldNum" sz="quarter" idx="12"/>
          </p:nvPr>
        </p:nvSpPr>
        <p:spPr>
          <a:xfrm>
            <a:off x="1216152" y="6355080"/>
            <a:ext cx="1219200" cy="365760"/>
          </a:xfrm>
        </p:spPr>
        <p:txBody>
          <a:bodyPr/>
          <a:lstStyle/>
          <a:p>
            <a:fld id="{0356E510-9B6F-42B3-94C8-8DB7DB5B32F4}" type="slidenum">
              <a:rPr lang="es-MX" smtClean="0"/>
              <a:t>‹#›</a:t>
            </a:fld>
            <a:endParaRPr lang="es-MX"/>
          </a:p>
        </p:txBody>
      </p:sp>
      <p:sp>
        <p:nvSpPr>
          <p:cNvPr id="21" name="20 Rectángulo"/>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Rectángulo"/>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Rectángulo"/>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78C8750-DD3F-41B7-91A5-B18D22F1585B}" type="datetimeFigureOut">
              <a:rPr lang="es-MX" smtClean="0"/>
              <a:t>04/03/2015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356E510-9B6F-42B3-94C8-8DB7DB5B32F4}" type="slidenum">
              <a:rPr lang="es-MX" smtClean="0"/>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78C8750-DD3F-41B7-91A5-B18D22F1585B}" type="datetimeFigureOut">
              <a:rPr lang="es-MX" smtClean="0"/>
              <a:t>04/03/2015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356E510-9B6F-42B3-94C8-8DB7DB5B32F4}" type="slidenum">
              <a:rPr lang="es-MX" smtClean="0"/>
              <a:t>‹#›</a:t>
            </a:fld>
            <a:endParaRPr lang="es-MX"/>
          </a:p>
        </p:txBody>
      </p:sp>
      <p:sp>
        <p:nvSpPr>
          <p:cNvPr id="7" name="6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B78C8750-DD3F-41B7-91A5-B18D22F1585B}" type="datetimeFigureOut">
              <a:rPr lang="es-MX" smtClean="0"/>
              <a:t>04/03/2015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356E510-9B6F-42B3-94C8-8DB7DB5B32F4}" type="slidenum">
              <a:rPr lang="es-MX" smtClean="0"/>
              <a:t>‹#›</a:t>
            </a:fld>
            <a:endParaRPr lang="es-MX"/>
          </a:p>
        </p:txBody>
      </p:sp>
      <p:sp>
        <p:nvSpPr>
          <p:cNvPr id="8" name="7 Marcador de contenido"/>
          <p:cNvSpPr>
            <a:spLocks noGrp="1"/>
          </p:cNvSpPr>
          <p:nvPr>
            <p:ph sz="quarter" idx="1"/>
          </p:nvPr>
        </p:nvSpPr>
        <p:spPr>
          <a:xfrm>
            <a:off x="457200" y="1219200"/>
            <a:ext cx="8229600"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6400800" y="6355080"/>
            <a:ext cx="2286000" cy="365760"/>
          </a:xfrm>
        </p:spPr>
        <p:txBody>
          <a:bodyPr/>
          <a:lstStyle/>
          <a:p>
            <a:fld id="{B78C8750-DD3F-41B7-91A5-B18D22F1585B}" type="datetimeFigureOut">
              <a:rPr lang="es-MX" smtClean="0"/>
              <a:t>04/03/2015</a:t>
            </a:fld>
            <a:endParaRPr lang="es-MX"/>
          </a:p>
        </p:txBody>
      </p:sp>
      <p:sp>
        <p:nvSpPr>
          <p:cNvPr id="5" name="4 Marcador de pie de página"/>
          <p:cNvSpPr>
            <a:spLocks noGrp="1"/>
          </p:cNvSpPr>
          <p:nvPr>
            <p:ph type="ftr" sz="quarter" idx="11"/>
          </p:nvPr>
        </p:nvSpPr>
        <p:spPr>
          <a:xfrm>
            <a:off x="2898648" y="6355080"/>
            <a:ext cx="3474720" cy="365760"/>
          </a:xfrm>
        </p:spPr>
        <p:txBody>
          <a:bodyPr/>
          <a:lstStyle/>
          <a:p>
            <a:endParaRPr lang="es-MX"/>
          </a:p>
        </p:txBody>
      </p:sp>
      <p:sp>
        <p:nvSpPr>
          <p:cNvPr id="6" name="5 Marcador de número de diapositiva"/>
          <p:cNvSpPr>
            <a:spLocks noGrp="1"/>
          </p:cNvSpPr>
          <p:nvPr>
            <p:ph type="sldNum" sz="quarter" idx="12"/>
          </p:nvPr>
        </p:nvSpPr>
        <p:spPr>
          <a:xfrm>
            <a:off x="1069848" y="6355080"/>
            <a:ext cx="1520952" cy="365760"/>
          </a:xfrm>
        </p:spPr>
        <p:txBody>
          <a:bodyPr/>
          <a:lstStyle/>
          <a:p>
            <a:fld id="{0356E510-9B6F-42B3-94C8-8DB7DB5B32F4}" type="slidenum">
              <a:rPr lang="es-MX" smtClean="0"/>
              <a:t>‹#›</a:t>
            </a:fld>
            <a:endParaRPr lang="es-MX"/>
          </a:p>
        </p:txBody>
      </p:sp>
      <p:sp>
        <p:nvSpPr>
          <p:cNvPr id="7" name="6 Rectángulo"/>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B78C8750-DD3F-41B7-91A5-B18D22F1585B}" type="datetimeFigureOut">
              <a:rPr lang="es-MX" smtClean="0"/>
              <a:t>04/03/2015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356E510-9B6F-42B3-94C8-8DB7DB5B32F4}" type="slidenum">
              <a:rPr lang="es-MX" smtClean="0"/>
              <a:t>‹#›</a:t>
            </a:fld>
            <a:endParaRPr lang="es-MX"/>
          </a:p>
        </p:txBody>
      </p:sp>
      <p:sp>
        <p:nvSpPr>
          <p:cNvPr id="9" name="8 Marcador de contenido"/>
          <p:cNvSpPr>
            <a:spLocks noGrp="1"/>
          </p:cNvSpPr>
          <p:nvPr>
            <p:ph sz="quarter" idx="1"/>
          </p:nvPr>
        </p:nvSpPr>
        <p:spPr>
          <a:xfrm>
            <a:off x="457200" y="1219200"/>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632198" y="1216152"/>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B78C8750-DD3F-41B7-91A5-B18D22F1585B}" type="datetimeFigureOut">
              <a:rPr lang="es-MX" smtClean="0"/>
              <a:t>04/03/2015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356E510-9B6F-42B3-94C8-8DB7DB5B32F4}" type="slidenum">
              <a:rPr lang="es-MX" smtClean="0"/>
              <a:t>‹#›</a:t>
            </a:fld>
            <a:endParaRPr lang="es-MX"/>
          </a:p>
        </p:txBody>
      </p:sp>
      <p:sp>
        <p:nvSpPr>
          <p:cNvPr id="11" name="10 Marcador de contenido"/>
          <p:cNvSpPr>
            <a:spLocks noGrp="1"/>
          </p:cNvSpPr>
          <p:nvPr>
            <p:ph sz="quarter" idx="2"/>
          </p:nvPr>
        </p:nvSpPr>
        <p:spPr>
          <a:xfrm>
            <a:off x="457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648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78C8750-DD3F-41B7-91A5-B18D22F1585B}" type="datetimeFigureOut">
              <a:rPr lang="es-MX" smtClean="0"/>
              <a:t>04/03/2015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356E510-9B6F-42B3-94C8-8DB7DB5B32F4}" type="slidenum">
              <a:rPr lang="es-MX" smtClean="0"/>
              <a:t>‹#›</a:t>
            </a:fld>
            <a:endParaRPr lang="es-MX"/>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78C8750-DD3F-41B7-91A5-B18D22F1585B}" type="datetimeFigureOut">
              <a:rPr lang="es-MX" smtClean="0"/>
              <a:t>04/03/2015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356E510-9B6F-42B3-94C8-8DB7DB5B32F4}" type="slidenum">
              <a:rPr lang="es-MX" smtClean="0"/>
              <a:t>‹#›</a:t>
            </a:fld>
            <a:endParaRPr lang="es-MX"/>
          </a:p>
        </p:txBody>
      </p:sp>
      <p:sp>
        <p:nvSpPr>
          <p:cNvPr id="5" name="4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78C8750-DD3F-41B7-91A5-B18D22F1585B}" type="datetimeFigureOut">
              <a:rPr lang="es-MX" smtClean="0"/>
              <a:t>04/03/2015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356E510-9B6F-42B3-94C8-8DB7DB5B32F4}" type="slidenum">
              <a:rPr lang="es-MX" smtClean="0"/>
              <a:t>‹#›</a:t>
            </a:fld>
            <a:endParaRPr lang="es-MX"/>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Conector recto"/>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contenido"/>
          <p:cNvSpPr>
            <a:spLocks noGrp="1"/>
          </p:cNvSpPr>
          <p:nvPr>
            <p:ph sz="quarter" idx="1"/>
          </p:nvPr>
        </p:nvSpPr>
        <p:spPr>
          <a:xfrm>
            <a:off x="304800" y="304800"/>
            <a:ext cx="57150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78C8750-DD3F-41B7-91A5-B18D22F1585B}" type="datetimeFigureOut">
              <a:rPr lang="es-MX" smtClean="0"/>
              <a:t>04/03/2015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356E510-9B6F-42B3-94C8-8DB7DB5B32F4}" type="slidenum">
              <a:rPr lang="es-MX" smtClean="0"/>
              <a:t>‹#›</a:t>
            </a:fld>
            <a:endParaRPr lang="es-MX"/>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152400"/>
            <a:ext cx="8229600" cy="990600"/>
          </a:xfrm>
          <a:prstGeom prst="rect">
            <a:avLst/>
          </a:prstGeom>
        </p:spPr>
        <p:txBody>
          <a:bodyPr vert="horz"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78C8750-DD3F-41B7-91A5-B18D22F1585B}" type="datetimeFigureOut">
              <a:rPr lang="es-MX" smtClean="0"/>
              <a:t>04/03/2015</a:t>
            </a:fld>
            <a:endParaRPr lang="es-MX"/>
          </a:p>
        </p:txBody>
      </p:sp>
      <p:sp>
        <p:nvSpPr>
          <p:cNvPr id="3" name="2 Marcador de pie de página"/>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s-MX"/>
          </a:p>
        </p:txBody>
      </p:sp>
      <p:sp>
        <p:nvSpPr>
          <p:cNvPr id="23" name="22 Marcador de número de diapositiva"/>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356E510-9B6F-42B3-94C8-8DB7DB5B32F4}" type="slidenum">
              <a:rPr lang="es-MX" smtClean="0"/>
              <a:t>‹#›</a:t>
            </a:fld>
            <a:endParaRPr lang="es-MX"/>
          </a:p>
        </p:txBody>
      </p:sp>
      <p:sp>
        <p:nvSpPr>
          <p:cNvPr id="28" name="2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Conector recto"/>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63888" y="3734544"/>
            <a:ext cx="4560067" cy="990600"/>
          </a:xfrm>
        </p:spPr>
        <p:txBody>
          <a:bodyPr>
            <a:normAutofit/>
          </a:bodyPr>
          <a:lstStyle/>
          <a:p>
            <a:r>
              <a:rPr lang="es-MX" sz="1800" dirty="0"/>
              <a:t>Joceline Armenta</a:t>
            </a:r>
            <a:br>
              <a:rPr lang="es-MX" sz="1800" dirty="0"/>
            </a:br>
            <a:r>
              <a:rPr lang="es-MX" sz="1800" dirty="0" smtClean="0"/>
              <a:t>Ramón Armenta</a:t>
            </a:r>
            <a:br>
              <a:rPr lang="es-MX" sz="1800" dirty="0" smtClean="0"/>
            </a:br>
            <a:r>
              <a:rPr lang="es-MX" sz="1800" dirty="0" err="1" smtClean="0"/>
              <a:t>Naylea</a:t>
            </a:r>
            <a:r>
              <a:rPr lang="es-MX" sz="1800" dirty="0" smtClean="0"/>
              <a:t> Lilian Loera</a:t>
            </a:r>
            <a:endParaRPr lang="es-MX" sz="1800" dirty="0"/>
          </a:p>
        </p:txBody>
      </p:sp>
      <p:sp>
        <p:nvSpPr>
          <p:cNvPr id="3" name="2 Subtítulo"/>
          <p:cNvSpPr>
            <a:spLocks noGrp="1"/>
          </p:cNvSpPr>
          <p:nvPr>
            <p:ph type="subTitle" idx="1"/>
          </p:nvPr>
        </p:nvSpPr>
        <p:spPr>
          <a:xfrm>
            <a:off x="1259632" y="5199856"/>
            <a:ext cx="6858000" cy="533400"/>
          </a:xfrm>
        </p:spPr>
        <p:txBody>
          <a:bodyPr/>
          <a:lstStyle/>
          <a:p>
            <a:pPr algn="ctr"/>
            <a:r>
              <a:rPr lang="es-MX" dirty="0">
                <a:solidFill>
                  <a:schemeClr val="tx1"/>
                </a:solidFill>
              </a:rPr>
              <a:t>Guaymas, Sonora a </a:t>
            </a:r>
            <a:r>
              <a:rPr lang="es-MX" dirty="0" smtClean="0">
                <a:solidFill>
                  <a:schemeClr val="tx1"/>
                </a:solidFill>
              </a:rPr>
              <a:t>17 </a:t>
            </a:r>
            <a:r>
              <a:rPr lang="es-MX" dirty="0">
                <a:solidFill>
                  <a:schemeClr val="tx1"/>
                </a:solidFill>
              </a:rPr>
              <a:t>de febrero de 2015.</a:t>
            </a:r>
          </a:p>
          <a:p>
            <a:endParaRPr lang="es-MX" dirty="0"/>
          </a:p>
        </p:txBody>
      </p:sp>
      <p:sp>
        <p:nvSpPr>
          <p:cNvPr id="4" name="1 Título"/>
          <p:cNvSpPr txBox="1">
            <a:spLocks/>
          </p:cNvSpPr>
          <p:nvPr/>
        </p:nvSpPr>
        <p:spPr>
          <a:xfrm>
            <a:off x="3203848" y="1054521"/>
            <a:ext cx="5072107" cy="1470025"/>
          </a:xfrm>
          <a:prstGeom prst="rect">
            <a:avLst/>
          </a:prstGeom>
        </p:spPr>
        <p:txBody>
          <a:bodyPr vert="horz" anchor="t" anchorCtr="0">
            <a:noAutofit/>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s-MX" sz="4000" dirty="0" smtClean="0"/>
              <a:t>PRECIO Y OFERTA</a:t>
            </a:r>
            <a:endParaRPr lang="es-MX" sz="4000" dirty="0"/>
          </a:p>
        </p:txBody>
      </p:sp>
      <p:pic>
        <p:nvPicPr>
          <p:cNvPr id="6" name="Picture 2" descr="http://www.itson.mx/Universidad/PublishingImages/logo_itson.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3568" y="476672"/>
            <a:ext cx="1660525"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2 Subtítulo"/>
          <p:cNvSpPr txBox="1">
            <a:spLocks/>
          </p:cNvSpPr>
          <p:nvPr/>
        </p:nvSpPr>
        <p:spPr>
          <a:xfrm>
            <a:off x="1115616" y="3933056"/>
            <a:ext cx="504056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s-MX" sz="1800" dirty="0">
                <a:solidFill>
                  <a:schemeClr val="tx1"/>
                </a:solidFill>
                <a:latin typeface="+mj-lt"/>
                <a:ea typeface="+mj-ea"/>
                <a:cs typeface="+mj-cs"/>
              </a:rPr>
              <a:t>Ingeniería de proyectos</a:t>
            </a:r>
          </a:p>
          <a:p>
            <a:pPr algn="l"/>
            <a:r>
              <a:rPr lang="es-MX" sz="1800" dirty="0">
                <a:solidFill>
                  <a:schemeClr val="tx1"/>
                </a:solidFill>
                <a:latin typeface="+mj-lt"/>
                <a:ea typeface="+mj-ea"/>
                <a:cs typeface="+mj-cs"/>
              </a:rPr>
              <a:t>Eduardo César </a:t>
            </a:r>
            <a:r>
              <a:rPr lang="es-MX" sz="1800" dirty="0" err="1">
                <a:solidFill>
                  <a:schemeClr val="tx1"/>
                </a:solidFill>
                <a:latin typeface="+mj-lt"/>
                <a:ea typeface="+mj-ea"/>
                <a:cs typeface="+mj-cs"/>
              </a:rPr>
              <a:t>Cuahonte</a:t>
            </a:r>
            <a:r>
              <a:rPr lang="es-MX" sz="1800" dirty="0">
                <a:solidFill>
                  <a:schemeClr val="tx1"/>
                </a:solidFill>
                <a:latin typeface="+mj-lt"/>
                <a:ea typeface="+mj-ea"/>
                <a:cs typeface="+mj-cs"/>
              </a:rPr>
              <a:t> Calvo</a:t>
            </a:r>
          </a:p>
          <a:p>
            <a:pPr algn="l"/>
            <a:endParaRPr lang="es-MX" sz="2000" dirty="0">
              <a:solidFill>
                <a:schemeClr val="tx1"/>
              </a:solidFill>
            </a:endParaRPr>
          </a:p>
          <a:p>
            <a:pPr algn="l"/>
            <a:endParaRPr lang="es-MX" dirty="0">
              <a:solidFill>
                <a:schemeClr val="tx1"/>
              </a:solidFill>
            </a:endParaRPr>
          </a:p>
        </p:txBody>
      </p:sp>
    </p:spTree>
    <p:extLst>
      <p:ext uri="{BB962C8B-B14F-4D97-AF65-F5344CB8AC3E}">
        <p14:creationId xmlns:p14="http://schemas.microsoft.com/office/powerpoint/2010/main" val="347026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Proyección del precio</a:t>
            </a:r>
            <a:endParaRPr lang="es-MX"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71600" y="1628800"/>
            <a:ext cx="7172325" cy="429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4741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COMERCIALIZACIÓN </a:t>
            </a:r>
            <a:endParaRPr lang="es-MX" dirty="0"/>
          </a:p>
        </p:txBody>
      </p:sp>
      <p:sp>
        <p:nvSpPr>
          <p:cNvPr id="3" name="2 Marcador de contenido"/>
          <p:cNvSpPr>
            <a:spLocks noGrp="1"/>
          </p:cNvSpPr>
          <p:nvPr>
            <p:ph sz="quarter" idx="1"/>
          </p:nvPr>
        </p:nvSpPr>
        <p:spPr/>
        <p:txBody>
          <a:bodyPr/>
          <a:lstStyle/>
          <a:p>
            <a:pPr marL="0" indent="0" algn="just">
              <a:buNone/>
            </a:pPr>
            <a:r>
              <a:rPr lang="es-MX" dirty="0"/>
              <a:t>E</a:t>
            </a:r>
            <a:r>
              <a:rPr lang="es-MX" dirty="0" smtClean="0"/>
              <a:t>s la actividad que permite al productor hacer llegar un bien o servicio al consumidor con los beneficios de tiempo y lugar. </a:t>
            </a:r>
          </a:p>
          <a:p>
            <a:endParaRPr lang="es-MX" dirty="0"/>
          </a:p>
        </p:txBody>
      </p:sp>
      <p:pic>
        <p:nvPicPr>
          <p:cNvPr id="2050" name="Picture 2" descr="http://atenas.edu.pe/images/comercio-exterior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9552" y="2852936"/>
            <a:ext cx="3661802" cy="3304024"/>
          </a:xfrm>
          <a:prstGeom prst="rect">
            <a:avLst/>
          </a:prstGeom>
          <a:noFill/>
          <a:extLst>
            <a:ext uri="{909E8E84-426E-40DD-AFC4-6F175D3DCCD1}">
              <a14:hiddenFill xmlns:a14="http://schemas.microsoft.com/office/drawing/2010/main">
                <a:solidFill>
                  <a:srgbClr val="FFFFFF"/>
                </a:solidFill>
              </a14:hiddenFill>
            </a:ext>
          </a:extLst>
        </p:spPr>
      </p:pic>
      <p:sp>
        <p:nvSpPr>
          <p:cNvPr id="5" name="2 Marcador de contenido"/>
          <p:cNvSpPr txBox="1">
            <a:spLocks/>
          </p:cNvSpPr>
          <p:nvPr/>
        </p:nvSpPr>
        <p:spPr>
          <a:xfrm>
            <a:off x="4445786" y="2132856"/>
            <a:ext cx="4241014"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endParaRPr lang="es-MX" dirty="0" smtClean="0"/>
          </a:p>
          <a:p>
            <a:pPr marL="0" indent="0" algn="just">
              <a:buNone/>
            </a:pPr>
            <a:r>
              <a:rPr lang="es-MX" dirty="0" smtClean="0"/>
              <a:t>Es parte vital en el funcionamiento de una empresa. Se puede producir el mejor articulo en su genero y al mejor precio, pero si no se tienen los medios para hacerlo llegar al consumidos en forma eficiente, esta empresa ira a la quiebra.</a:t>
            </a:r>
            <a:endParaRPr lang="es-MX" dirty="0"/>
          </a:p>
        </p:txBody>
      </p:sp>
    </p:spTree>
    <p:extLst>
      <p:ext uri="{BB962C8B-B14F-4D97-AF65-F5344CB8AC3E}">
        <p14:creationId xmlns:p14="http://schemas.microsoft.com/office/powerpoint/2010/main" val="1976346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Canales de distribución y su naturaleza</a:t>
            </a:r>
            <a:endParaRPr lang="es-MX" dirty="0"/>
          </a:p>
        </p:txBody>
      </p:sp>
      <p:sp>
        <p:nvSpPr>
          <p:cNvPr id="3" name="2 Marcador de contenido"/>
          <p:cNvSpPr>
            <a:spLocks noGrp="1"/>
          </p:cNvSpPr>
          <p:nvPr>
            <p:ph sz="quarter" idx="1"/>
          </p:nvPr>
        </p:nvSpPr>
        <p:spPr>
          <a:xfrm>
            <a:off x="457200" y="1143000"/>
            <a:ext cx="8229600" cy="4937760"/>
          </a:xfrm>
        </p:spPr>
        <p:txBody>
          <a:bodyPr/>
          <a:lstStyle/>
          <a:p>
            <a:pPr marL="0" indent="0" algn="just">
              <a:buNone/>
            </a:pPr>
            <a:r>
              <a:rPr lang="es-MX" dirty="0" smtClean="0"/>
              <a:t>Un canal de distribución es la ruta que toma un producto para pasar del productor a los consumidores finales, aunque se detiene en varios puntos de esa trayectoria.  </a:t>
            </a:r>
          </a:p>
          <a:p>
            <a:pPr algn="just"/>
            <a:endParaRPr lang="es-MX" dirty="0"/>
          </a:p>
        </p:txBody>
      </p:sp>
      <p:pic>
        <p:nvPicPr>
          <p:cNvPr id="1026" name="Picture 2" descr="http://2013mercadotecnia.files.wordpress.com/2013/01/decisiones_cadena_suministro.jpg?w=402&amp;h=254"/>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375275" y="2780928"/>
            <a:ext cx="3373189" cy="2952328"/>
          </a:xfrm>
          <a:prstGeom prst="rect">
            <a:avLst/>
          </a:prstGeom>
          <a:noFill/>
          <a:extLst>
            <a:ext uri="{909E8E84-426E-40DD-AFC4-6F175D3DCCD1}">
              <a14:hiddenFill xmlns:a14="http://schemas.microsoft.com/office/drawing/2010/main">
                <a:solidFill>
                  <a:srgbClr val="FFFFFF"/>
                </a:solidFill>
              </a14:hiddenFill>
            </a:ext>
          </a:extLst>
        </p:spPr>
      </p:pic>
      <p:sp>
        <p:nvSpPr>
          <p:cNvPr id="5" name="2 Marcador de contenido"/>
          <p:cNvSpPr txBox="1">
            <a:spLocks/>
          </p:cNvSpPr>
          <p:nvPr/>
        </p:nvSpPr>
        <p:spPr>
          <a:xfrm>
            <a:off x="457200" y="2276872"/>
            <a:ext cx="4762872"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just"/>
            <a:endParaRPr lang="es-MX" dirty="0" smtClean="0"/>
          </a:p>
          <a:p>
            <a:pPr marL="0" indent="0" algn="just">
              <a:buFont typeface="Wingdings 3"/>
              <a:buNone/>
            </a:pPr>
            <a:r>
              <a:rPr lang="es-MX" dirty="0" smtClean="0"/>
              <a:t>En cada intermediario o punto en el que se detenga esa trayectoria existe un pago o transacción, además de un intercambio de información. El productor siempre tratara de elegir el canal mas ventajoso desde todos los puntos de vista. </a:t>
            </a:r>
          </a:p>
        </p:txBody>
      </p:sp>
    </p:spTree>
    <p:extLst>
      <p:ext uri="{BB962C8B-B14F-4D97-AF65-F5344CB8AC3E}">
        <p14:creationId xmlns:p14="http://schemas.microsoft.com/office/powerpoint/2010/main" val="3499823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1. Canales para productos de consumo popular</a:t>
            </a:r>
            <a:endParaRPr lang="es-MX" dirty="0"/>
          </a:p>
        </p:txBody>
      </p:sp>
      <p:sp>
        <p:nvSpPr>
          <p:cNvPr id="3" name="2 Marcador de contenido"/>
          <p:cNvSpPr>
            <a:spLocks noGrp="1"/>
          </p:cNvSpPr>
          <p:nvPr>
            <p:ph sz="quarter" idx="1"/>
          </p:nvPr>
        </p:nvSpPr>
        <p:spPr>
          <a:xfrm>
            <a:off x="457200" y="1219200"/>
            <a:ext cx="8229600" cy="5306144"/>
          </a:xfrm>
        </p:spPr>
        <p:txBody>
          <a:bodyPr>
            <a:normAutofit fontScale="85000" lnSpcReduction="20000"/>
          </a:bodyPr>
          <a:lstStyle/>
          <a:p>
            <a:r>
              <a:rPr lang="es-MX" b="1" dirty="0" smtClean="0"/>
              <a:t>Productores </a:t>
            </a:r>
            <a:r>
              <a:rPr lang="es-MX" b="1" dirty="0"/>
              <a:t>–</a:t>
            </a:r>
            <a:r>
              <a:rPr lang="es-MX" b="1" dirty="0" smtClean="0"/>
              <a:t> consumidores</a:t>
            </a:r>
          </a:p>
          <a:p>
            <a:pPr marL="0" indent="0">
              <a:buNone/>
            </a:pPr>
            <a:r>
              <a:rPr lang="es-MX" dirty="0" smtClean="0"/>
              <a:t>Se utiliza cuando el consumidor acude directamente a la fábrica a comprar los productos.</a:t>
            </a:r>
          </a:p>
          <a:p>
            <a:pPr marL="0" indent="0">
              <a:buNone/>
            </a:pPr>
            <a:endParaRPr lang="es-MX" dirty="0" smtClean="0"/>
          </a:p>
          <a:p>
            <a:r>
              <a:rPr lang="es-MX" b="1" dirty="0" smtClean="0"/>
              <a:t>Productores – minoristas – consumidores</a:t>
            </a:r>
          </a:p>
          <a:p>
            <a:pPr marL="0" indent="0" algn="just">
              <a:buNone/>
            </a:pPr>
            <a:r>
              <a:rPr lang="es-MX" dirty="0" smtClean="0"/>
              <a:t>Se adquiere al entrar en contacto con mas minoristas que exhiban y vendan os productos.</a:t>
            </a:r>
          </a:p>
          <a:p>
            <a:pPr marL="0" indent="0">
              <a:buNone/>
            </a:pPr>
            <a:endParaRPr lang="es-MX" dirty="0" smtClean="0"/>
          </a:p>
          <a:p>
            <a:r>
              <a:rPr lang="es-MX" b="1" dirty="0" smtClean="0"/>
              <a:t>Productores – mayoristas – minoristas – consumidores</a:t>
            </a:r>
          </a:p>
          <a:p>
            <a:pPr marL="0" indent="0" algn="just">
              <a:buNone/>
            </a:pPr>
            <a:r>
              <a:rPr lang="es-MX" dirty="0"/>
              <a:t>E</a:t>
            </a:r>
            <a:r>
              <a:rPr lang="es-MX" dirty="0" smtClean="0"/>
              <a:t>l mayorista entra como auxiliar al comercializar productos mas especializados. </a:t>
            </a:r>
          </a:p>
          <a:p>
            <a:pPr marL="0" indent="0">
              <a:buNone/>
            </a:pPr>
            <a:endParaRPr lang="es-MX" b="1" dirty="0" smtClean="0"/>
          </a:p>
          <a:p>
            <a:r>
              <a:rPr lang="es-MX" b="1" dirty="0" smtClean="0"/>
              <a:t>Productores – agentes – mayoristas – minoristas – consumidores</a:t>
            </a:r>
          </a:p>
          <a:p>
            <a:pPr marL="0" indent="0" algn="just">
              <a:buNone/>
            </a:pPr>
            <a:r>
              <a:rPr lang="es-MX" dirty="0" smtClean="0"/>
              <a:t>Empresas que venden sus productos a cientos de kilómetros de su sitio de origen. </a:t>
            </a:r>
          </a:p>
          <a:p>
            <a:endParaRPr lang="es-MX" b="1" dirty="0"/>
          </a:p>
          <a:p>
            <a:endParaRPr lang="es-MX" b="1" dirty="0" smtClean="0"/>
          </a:p>
          <a:p>
            <a:pPr marL="0" indent="0">
              <a:buNone/>
            </a:pPr>
            <a:endParaRPr lang="es-MX" b="1" dirty="0"/>
          </a:p>
        </p:txBody>
      </p:sp>
    </p:spTree>
    <p:extLst>
      <p:ext uri="{BB962C8B-B14F-4D97-AF65-F5344CB8AC3E}">
        <p14:creationId xmlns:p14="http://schemas.microsoft.com/office/powerpoint/2010/main" val="2826163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2. Canales para productos industriales</a:t>
            </a:r>
            <a:endParaRPr lang="es-MX" dirty="0"/>
          </a:p>
        </p:txBody>
      </p:sp>
      <p:sp>
        <p:nvSpPr>
          <p:cNvPr id="3" name="2 Marcador de contenido"/>
          <p:cNvSpPr>
            <a:spLocks noGrp="1"/>
          </p:cNvSpPr>
          <p:nvPr>
            <p:ph sz="quarter" idx="1"/>
          </p:nvPr>
        </p:nvSpPr>
        <p:spPr/>
        <p:txBody>
          <a:bodyPr>
            <a:normAutofit lnSpcReduction="10000"/>
          </a:bodyPr>
          <a:lstStyle/>
          <a:p>
            <a:r>
              <a:rPr lang="es-MX" b="1" dirty="0" smtClean="0"/>
              <a:t>Productor – usuario industrial </a:t>
            </a:r>
          </a:p>
          <a:p>
            <a:pPr marL="0" indent="0">
              <a:buNone/>
            </a:pPr>
            <a:r>
              <a:rPr lang="es-MX" dirty="0" smtClean="0"/>
              <a:t>Se usa cuando el fabricante considera que la venta requiere atención personal al consumidor.</a:t>
            </a:r>
            <a:endParaRPr lang="es-MX" dirty="0"/>
          </a:p>
          <a:p>
            <a:endParaRPr lang="es-MX" b="1" dirty="0" smtClean="0"/>
          </a:p>
          <a:p>
            <a:r>
              <a:rPr lang="es-MX" b="1" dirty="0" smtClean="0"/>
              <a:t>Productor – distribuidor industrial – usuario industrial </a:t>
            </a:r>
          </a:p>
          <a:p>
            <a:pPr marL="0" indent="0">
              <a:buNone/>
            </a:pPr>
            <a:r>
              <a:rPr lang="es-MX" dirty="0" smtClean="0"/>
              <a:t>El distribuidor es el equivalente al mayorista. </a:t>
            </a:r>
            <a:endParaRPr lang="es-MX" dirty="0"/>
          </a:p>
          <a:p>
            <a:endParaRPr lang="es-MX" b="1" dirty="0" smtClean="0"/>
          </a:p>
          <a:p>
            <a:r>
              <a:rPr lang="es-MX" b="1" dirty="0" smtClean="0"/>
              <a:t>Productor – agente – distribuidor – usuario industrial</a:t>
            </a:r>
          </a:p>
          <a:p>
            <a:pPr marL="0" indent="0">
              <a:buNone/>
            </a:pPr>
            <a:r>
              <a:rPr lang="es-MX" dirty="0" smtClean="0"/>
              <a:t>Se usa para realizar ventas en lugares muy alejados.</a:t>
            </a:r>
            <a:r>
              <a:rPr lang="es-MX" b="1" dirty="0" smtClean="0"/>
              <a:t> </a:t>
            </a:r>
            <a:endParaRPr lang="es-MX" b="1" dirty="0"/>
          </a:p>
        </p:txBody>
      </p:sp>
    </p:spTree>
    <p:extLst>
      <p:ext uri="{BB962C8B-B14F-4D97-AF65-F5344CB8AC3E}">
        <p14:creationId xmlns:p14="http://schemas.microsoft.com/office/powerpoint/2010/main" val="3123676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Bibliografía </a:t>
            </a:r>
            <a:endParaRPr lang="es-MX" dirty="0"/>
          </a:p>
        </p:txBody>
      </p:sp>
      <p:sp>
        <p:nvSpPr>
          <p:cNvPr id="3" name="Marcador de contenido 2"/>
          <p:cNvSpPr>
            <a:spLocks noGrp="1"/>
          </p:cNvSpPr>
          <p:nvPr>
            <p:ph sz="quarter" idx="1"/>
          </p:nvPr>
        </p:nvSpPr>
        <p:spPr>
          <a:xfrm>
            <a:off x="457200" y="1556792"/>
            <a:ext cx="8229600" cy="4937760"/>
          </a:xfrm>
        </p:spPr>
        <p:txBody>
          <a:bodyPr/>
          <a:lstStyle/>
          <a:p>
            <a:r>
              <a:rPr lang="es-MX" dirty="0" smtClean="0"/>
              <a:t>Baca Urbina, Gabriel. Evaluación de proyectos. Edición 6. Editorial: </a:t>
            </a:r>
            <a:r>
              <a:rPr lang="es-MX" dirty="0" err="1" smtClean="0"/>
              <a:t>McGrawhill</a:t>
            </a:r>
            <a:r>
              <a:rPr lang="es-MX" dirty="0" smtClean="0"/>
              <a:t> Interamericana Editores S. A. de C. V.</a:t>
            </a:r>
            <a:endParaRPr lang="es-MX" dirty="0"/>
          </a:p>
        </p:txBody>
      </p:sp>
    </p:spTree>
    <p:extLst>
      <p:ext uri="{BB962C8B-B14F-4D97-AF65-F5344CB8AC3E}">
        <p14:creationId xmlns:p14="http://schemas.microsoft.com/office/powerpoint/2010/main" val="9956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Oferta</a:t>
            </a:r>
            <a:endParaRPr lang="es-MX" dirty="0"/>
          </a:p>
        </p:txBody>
      </p:sp>
      <p:sp>
        <p:nvSpPr>
          <p:cNvPr id="3" name="Marcador de contenido 2"/>
          <p:cNvSpPr>
            <a:spLocks noGrp="1"/>
          </p:cNvSpPr>
          <p:nvPr>
            <p:ph sz="quarter" idx="1"/>
          </p:nvPr>
        </p:nvSpPr>
        <p:spPr/>
        <p:txBody>
          <a:bodyPr/>
          <a:lstStyle/>
          <a:p>
            <a:pPr marL="0" indent="0" algn="just">
              <a:buNone/>
            </a:pPr>
            <a:r>
              <a:rPr lang="es-MX" dirty="0"/>
              <a:t>Es la cantidad de bienes o servicios que un cierto numero de productores está dispuesto a poner a disposición del mercado. </a:t>
            </a:r>
          </a:p>
          <a:p>
            <a:endParaRPr lang="es-MX" dirty="0"/>
          </a:p>
        </p:txBody>
      </p:sp>
      <p:pic>
        <p:nvPicPr>
          <p:cNvPr id="4" name="Picture 5"/>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555776" y="3212976"/>
            <a:ext cx="4032448" cy="2631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4" descr="Resultado de imagen para oferta y demanda"/>
          <p:cNvSpPr>
            <a:spLocks noChangeAspect="1" noChangeArrowheads="1"/>
          </p:cNvSpPr>
          <p:nvPr/>
        </p:nvSpPr>
        <p:spPr bwMode="auto">
          <a:xfrm>
            <a:off x="2267744" y="151837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2999500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ANÁLISIS DE LA OFERTA</a:t>
            </a:r>
            <a:endParaRPr lang="es-MX" dirty="0"/>
          </a:p>
        </p:txBody>
      </p:sp>
      <p:sp>
        <p:nvSpPr>
          <p:cNvPr id="3" name="2 Marcador de contenido"/>
          <p:cNvSpPr>
            <a:spLocks noGrp="1"/>
          </p:cNvSpPr>
          <p:nvPr>
            <p:ph sz="quarter" idx="1"/>
          </p:nvPr>
        </p:nvSpPr>
        <p:spPr/>
        <p:txBody>
          <a:bodyPr/>
          <a:lstStyle/>
          <a:p>
            <a:pPr marL="0" indent="0" algn="just">
              <a:buNone/>
            </a:pPr>
            <a:r>
              <a:rPr lang="es-MX" dirty="0"/>
              <a:t>El propósito de un análisis de la oferta es determinar o medir las cantidades y las condiciones en que una economía puede y quiere poner a disposición del mercado un bien o servicio.</a:t>
            </a:r>
          </a:p>
          <a:p>
            <a:endParaRPr lang="es-MX" dirty="0"/>
          </a:p>
        </p:txBody>
      </p:sp>
      <p:pic>
        <p:nvPicPr>
          <p:cNvPr id="4" name="Picture 2" descr="https://encrypted-tbn1.gstatic.com/images?q=tbn:ANd9GcQa4sM_DRVfuxkJxoRZU3WLhf-slq84iSP102wBxS-tynbXYY_i"/>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088851" y="3034236"/>
            <a:ext cx="4966297" cy="3203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567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Tipos de oferta </a:t>
            </a:r>
            <a:endParaRPr lang="es-MX" dirty="0"/>
          </a:p>
        </p:txBody>
      </p:sp>
      <p:sp>
        <p:nvSpPr>
          <p:cNvPr id="3" name="2 Marcador de contenido"/>
          <p:cNvSpPr>
            <a:spLocks noGrp="1"/>
          </p:cNvSpPr>
          <p:nvPr>
            <p:ph sz="quarter" idx="1"/>
          </p:nvPr>
        </p:nvSpPr>
        <p:spPr>
          <a:xfrm>
            <a:off x="482424" y="1694980"/>
            <a:ext cx="4648567" cy="4096112"/>
          </a:xfrm>
        </p:spPr>
        <p:txBody>
          <a:bodyPr>
            <a:normAutofit fontScale="85000" lnSpcReduction="20000"/>
          </a:bodyPr>
          <a:lstStyle/>
          <a:p>
            <a:r>
              <a:rPr lang="es-MX" dirty="0"/>
              <a:t>Oferta competitiva o de mercado libre</a:t>
            </a:r>
          </a:p>
          <a:p>
            <a:endParaRPr lang="es-MX" dirty="0"/>
          </a:p>
          <a:p>
            <a:pPr marL="0" indent="0">
              <a:buNone/>
            </a:pPr>
            <a:endParaRPr lang="es-MX" dirty="0"/>
          </a:p>
          <a:p>
            <a:pPr marL="0" indent="0">
              <a:buNone/>
            </a:pPr>
            <a:endParaRPr lang="es-MX" dirty="0"/>
          </a:p>
          <a:p>
            <a:pPr marL="0" indent="0">
              <a:buNone/>
            </a:pPr>
            <a:endParaRPr lang="es-MX" dirty="0"/>
          </a:p>
          <a:p>
            <a:r>
              <a:rPr lang="es-MX" dirty="0"/>
              <a:t>Oferta oligopólica</a:t>
            </a:r>
          </a:p>
          <a:p>
            <a:pPr marL="0" indent="0">
              <a:buNone/>
            </a:pPr>
            <a:endParaRPr lang="es-MX" dirty="0"/>
          </a:p>
          <a:p>
            <a:pPr marL="0" indent="0">
              <a:buNone/>
            </a:pPr>
            <a:endParaRPr lang="es-MX" dirty="0"/>
          </a:p>
          <a:p>
            <a:pPr marL="0" indent="0">
              <a:buNone/>
            </a:pPr>
            <a:endParaRPr lang="es-MX" dirty="0"/>
          </a:p>
          <a:p>
            <a:pPr marL="0" indent="0">
              <a:buNone/>
            </a:pPr>
            <a:endParaRPr lang="es-MX" dirty="0"/>
          </a:p>
          <a:p>
            <a:r>
              <a:rPr lang="es-MX" dirty="0"/>
              <a:t>Oferta monopólica</a:t>
            </a:r>
          </a:p>
          <a:p>
            <a:endParaRPr lang="es-MX" dirty="0"/>
          </a:p>
        </p:txBody>
      </p:sp>
      <p:pic>
        <p:nvPicPr>
          <p:cNvPr id="5"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5170471" y="1359418"/>
            <a:ext cx="2671117" cy="1450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965484" y="3068959"/>
            <a:ext cx="3081090" cy="13481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descr="http://i2.esmas.com/2012/10/17/436052/cfe-619x348.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286725" y="4705426"/>
            <a:ext cx="2604115" cy="1464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245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Proyección de la oferta</a:t>
            </a:r>
            <a:endParaRPr lang="es-MX" dirty="0"/>
          </a:p>
        </p:txBody>
      </p:sp>
      <p:sp>
        <p:nvSpPr>
          <p:cNvPr id="3" name="2 Marcador de contenido"/>
          <p:cNvSpPr>
            <a:spLocks noGrp="1"/>
          </p:cNvSpPr>
          <p:nvPr>
            <p:ph sz="quarter" idx="1"/>
          </p:nvPr>
        </p:nvSpPr>
        <p:spPr>
          <a:xfrm>
            <a:off x="457200" y="1954592"/>
            <a:ext cx="8229600" cy="4937760"/>
          </a:xfrm>
        </p:spPr>
        <p:txBody>
          <a:bodyPr/>
          <a:lstStyle/>
          <a:p>
            <a:pPr marL="0" indent="0" algn="just">
              <a:buNone/>
            </a:pPr>
            <a:r>
              <a:rPr lang="es-MX" dirty="0"/>
              <a:t>Para proyectar la oferta se debe estimar la oferta futura, a partir de los datos de consumo aparente, utilizando uno de los métodos de proyección. El método más recomendable es el de extrapolación de tendencia histórica, que podrá reflejar el crecimiento del número de oferentes.</a:t>
            </a:r>
          </a:p>
          <a:p>
            <a:endParaRPr lang="es-MX" dirty="0"/>
          </a:p>
        </p:txBody>
      </p:sp>
    </p:spTree>
    <p:extLst>
      <p:ext uri="{BB962C8B-B14F-4D97-AF65-F5344CB8AC3E}">
        <p14:creationId xmlns:p14="http://schemas.microsoft.com/office/powerpoint/2010/main" val="3660760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Consideraciones para analizar la oferta</a:t>
            </a:r>
            <a:endParaRPr lang="es-MX" dirty="0"/>
          </a:p>
        </p:txBody>
      </p:sp>
      <p:sp>
        <p:nvSpPr>
          <p:cNvPr id="3" name="2 Marcador de contenido"/>
          <p:cNvSpPr>
            <a:spLocks noGrp="1"/>
          </p:cNvSpPr>
          <p:nvPr>
            <p:ph sz="quarter" idx="1"/>
          </p:nvPr>
        </p:nvSpPr>
        <p:spPr>
          <a:xfrm>
            <a:off x="457200" y="1515576"/>
            <a:ext cx="8229600" cy="4937760"/>
          </a:xfrm>
        </p:spPr>
        <p:txBody>
          <a:bodyPr/>
          <a:lstStyle/>
          <a:p>
            <a:r>
              <a:rPr lang="es-MX" dirty="0"/>
              <a:t>Numero de productores</a:t>
            </a:r>
          </a:p>
          <a:p>
            <a:pPr>
              <a:lnSpc>
                <a:spcPct val="150000"/>
              </a:lnSpc>
            </a:pPr>
            <a:r>
              <a:rPr lang="es-MX" dirty="0"/>
              <a:t>Localización</a:t>
            </a:r>
          </a:p>
          <a:p>
            <a:pPr>
              <a:lnSpc>
                <a:spcPct val="150000"/>
              </a:lnSpc>
            </a:pPr>
            <a:r>
              <a:rPr lang="es-MX" dirty="0" smtClean="0"/>
              <a:t>Capacidad  </a:t>
            </a:r>
            <a:r>
              <a:rPr lang="es-MX" dirty="0"/>
              <a:t>instalada y utilizada</a:t>
            </a:r>
          </a:p>
          <a:p>
            <a:pPr>
              <a:lnSpc>
                <a:spcPct val="150000"/>
              </a:lnSpc>
            </a:pPr>
            <a:r>
              <a:rPr lang="es-MX" dirty="0"/>
              <a:t>Calidad y precio de los producto</a:t>
            </a:r>
          </a:p>
          <a:p>
            <a:pPr>
              <a:lnSpc>
                <a:spcPct val="150000"/>
              </a:lnSpc>
            </a:pPr>
            <a:r>
              <a:rPr lang="es-MX" dirty="0"/>
              <a:t>Planes de expansión</a:t>
            </a:r>
          </a:p>
          <a:p>
            <a:pPr>
              <a:lnSpc>
                <a:spcPct val="150000"/>
              </a:lnSpc>
            </a:pPr>
            <a:r>
              <a:rPr lang="es-MX" dirty="0"/>
              <a:t>Inversión fija y numero de trabajadores</a:t>
            </a:r>
          </a:p>
          <a:p>
            <a:endParaRPr lang="es-MX" dirty="0"/>
          </a:p>
          <a:p>
            <a:endParaRPr lang="es-MX" dirty="0"/>
          </a:p>
          <a:p>
            <a:endParaRPr lang="es-MX" dirty="0"/>
          </a:p>
        </p:txBody>
      </p:sp>
    </p:spTree>
    <p:extLst>
      <p:ext uri="{BB962C8B-B14F-4D97-AF65-F5344CB8AC3E}">
        <p14:creationId xmlns:p14="http://schemas.microsoft.com/office/powerpoint/2010/main" val="3616725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ANÁLISIS DE PRECIO</a:t>
            </a:r>
            <a:endParaRPr lang="es-MX" dirty="0"/>
          </a:p>
        </p:txBody>
      </p:sp>
      <p:sp>
        <p:nvSpPr>
          <p:cNvPr id="3" name="2 Marcador de contenido"/>
          <p:cNvSpPr>
            <a:spLocks noGrp="1"/>
          </p:cNvSpPr>
          <p:nvPr>
            <p:ph sz="quarter" idx="1"/>
          </p:nvPr>
        </p:nvSpPr>
        <p:spPr/>
        <p:txBody>
          <a:bodyPr/>
          <a:lstStyle/>
          <a:p>
            <a:pPr marL="0" indent="0" algn="just">
              <a:buNone/>
            </a:pPr>
            <a:r>
              <a:rPr lang="es-MX" dirty="0"/>
              <a:t>Precio: es la cantidad monetaria a la cual los productores están dispuestos a vender y los consumidores a comprar un bien o servicio, cuando la oferta y la demanda están en equilibrio. </a:t>
            </a:r>
          </a:p>
          <a:p>
            <a:endParaRPr lang="es-MX" dirty="0"/>
          </a:p>
        </p:txBody>
      </p:sp>
      <p:sp>
        <p:nvSpPr>
          <p:cNvPr id="5" name="AutoShape 4" descr="Resultado de imagen para analisis de preci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6" name="Imagen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627784" y="3140968"/>
            <a:ext cx="3538681" cy="3015992"/>
          </a:xfrm>
          <a:prstGeom prst="rect">
            <a:avLst/>
          </a:prstGeom>
        </p:spPr>
      </p:pic>
    </p:spTree>
    <p:extLst>
      <p:ext uri="{BB962C8B-B14F-4D97-AF65-F5344CB8AC3E}">
        <p14:creationId xmlns:p14="http://schemas.microsoft.com/office/powerpoint/2010/main" val="3813073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Tipos de precios</a:t>
            </a:r>
            <a:endParaRPr lang="es-MX" dirty="0"/>
          </a:p>
        </p:txBody>
      </p:sp>
      <p:sp>
        <p:nvSpPr>
          <p:cNvPr id="3" name="2 Marcador de contenido"/>
          <p:cNvSpPr>
            <a:spLocks noGrp="1"/>
          </p:cNvSpPr>
          <p:nvPr>
            <p:ph sz="quarter" idx="1"/>
          </p:nvPr>
        </p:nvSpPr>
        <p:spPr>
          <a:xfrm>
            <a:off x="395536" y="1484784"/>
            <a:ext cx="8229600" cy="4937760"/>
          </a:xfrm>
        </p:spPr>
        <p:txBody>
          <a:bodyPr>
            <a:normAutofit fontScale="92500" lnSpcReduction="20000"/>
          </a:bodyPr>
          <a:lstStyle/>
          <a:p>
            <a:pPr algn="just"/>
            <a:r>
              <a:rPr lang="es-MX" b="1" u="sng" dirty="0" smtClean="0"/>
              <a:t>Internacional:</a:t>
            </a:r>
            <a:r>
              <a:rPr lang="es-MX" dirty="0" smtClean="0"/>
              <a:t> es el que se usa para artículos de importación – exportación.</a:t>
            </a:r>
          </a:p>
          <a:p>
            <a:pPr algn="just"/>
            <a:endParaRPr lang="es-MX" dirty="0" smtClean="0"/>
          </a:p>
          <a:p>
            <a:pPr algn="just"/>
            <a:r>
              <a:rPr lang="es-MX" b="1" u="sng" dirty="0" smtClean="0"/>
              <a:t>Regional externo:</a:t>
            </a:r>
            <a:r>
              <a:rPr lang="es-MX" dirty="0" smtClean="0"/>
              <a:t> es el precio vigente sólo en parte de un continente.</a:t>
            </a:r>
          </a:p>
          <a:p>
            <a:pPr algn="just"/>
            <a:endParaRPr lang="es-MX" dirty="0" smtClean="0"/>
          </a:p>
          <a:p>
            <a:pPr algn="just"/>
            <a:r>
              <a:rPr lang="es-MX" b="1" u="sng" dirty="0" smtClean="0"/>
              <a:t>Regional interno: </a:t>
            </a:r>
            <a:r>
              <a:rPr lang="es-MX" dirty="0" smtClean="0"/>
              <a:t>es el precio vigente en solo una parte del país.</a:t>
            </a:r>
          </a:p>
          <a:p>
            <a:pPr algn="just"/>
            <a:endParaRPr lang="es-MX" dirty="0" smtClean="0"/>
          </a:p>
          <a:p>
            <a:pPr algn="just"/>
            <a:r>
              <a:rPr lang="es-MX" b="1" u="sng" dirty="0" smtClean="0"/>
              <a:t>Local: </a:t>
            </a:r>
            <a:r>
              <a:rPr lang="es-MX" dirty="0" smtClean="0"/>
              <a:t>precio vigente en una población o poblaciones pequeñas y cercanas.</a:t>
            </a:r>
          </a:p>
          <a:p>
            <a:pPr algn="just"/>
            <a:endParaRPr lang="es-MX" dirty="0" smtClean="0"/>
          </a:p>
          <a:p>
            <a:pPr algn="just"/>
            <a:r>
              <a:rPr lang="es-MX" b="1" u="sng" dirty="0" smtClean="0"/>
              <a:t>Nacional:</a:t>
            </a:r>
            <a:r>
              <a:rPr lang="es-MX" dirty="0" smtClean="0"/>
              <a:t> es el precio vigente en todo el país. </a:t>
            </a:r>
          </a:p>
          <a:p>
            <a:endParaRPr lang="es-MX" dirty="0"/>
          </a:p>
        </p:txBody>
      </p:sp>
    </p:spTree>
    <p:extLst>
      <p:ext uri="{BB962C8B-B14F-4D97-AF65-F5344CB8AC3E}">
        <p14:creationId xmlns:p14="http://schemas.microsoft.com/office/powerpoint/2010/main" val="435012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D</a:t>
            </a:r>
            <a:r>
              <a:rPr lang="es-MX" dirty="0" smtClean="0"/>
              <a:t>eterminación del precio</a:t>
            </a:r>
            <a:endParaRPr lang="es-MX"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2494068643"/>
              </p:ext>
            </p:extLst>
          </p:nvPr>
        </p:nvGraphicFramePr>
        <p:xfrm>
          <a:off x="434541" y="3933056"/>
          <a:ext cx="8432712" cy="2296264"/>
        </p:xfrm>
        <a:graphic>
          <a:graphicData uri="http://schemas.openxmlformats.org/drawingml/2006/table">
            <a:tbl>
              <a:tblPr firstRow="1" bandRow="1">
                <a:tableStyleId>{5C22544A-7EE6-4342-B048-85BDC9FD1C3A}</a:tableStyleId>
              </a:tblPr>
              <a:tblGrid>
                <a:gridCol w="2511209"/>
                <a:gridCol w="2428050"/>
                <a:gridCol w="887730"/>
                <a:gridCol w="1311593"/>
                <a:gridCol w="1294130"/>
              </a:tblGrid>
              <a:tr h="421142">
                <a:tc rowSpan="5">
                  <a:txBody>
                    <a:bodyPr/>
                    <a:lstStyle/>
                    <a:p>
                      <a:pPr algn="ctr"/>
                      <a:r>
                        <a:rPr lang="es-MX" dirty="0" smtClean="0"/>
                        <a:t>TIPO DE ESTABLECIMIENTO</a:t>
                      </a:r>
                      <a:endParaRPr lang="es-MX" dirty="0"/>
                    </a:p>
                  </a:txBody>
                  <a:tcPr anchor="ctr"/>
                </a:tc>
                <a:tc>
                  <a:txBody>
                    <a:bodyPr/>
                    <a:lstStyle/>
                    <a:p>
                      <a:endParaRPr lang="es-MX" dirty="0"/>
                    </a:p>
                  </a:txBody>
                  <a:tcPr/>
                </a:tc>
                <a:tc>
                  <a:txBody>
                    <a:bodyPr/>
                    <a:lstStyle/>
                    <a:p>
                      <a:pPr algn="ctr"/>
                      <a:r>
                        <a:rPr lang="es-MX" dirty="0" smtClean="0"/>
                        <a:t>Buena </a:t>
                      </a:r>
                      <a:endParaRPr lang="es-MX" dirty="0"/>
                    </a:p>
                  </a:txBody>
                  <a:tcPr anchor="ctr"/>
                </a:tc>
                <a:tc>
                  <a:txBody>
                    <a:bodyPr/>
                    <a:lstStyle/>
                    <a:p>
                      <a:pPr algn="ctr"/>
                      <a:r>
                        <a:rPr lang="es-MX" dirty="0" smtClean="0"/>
                        <a:t>Muy buena</a:t>
                      </a:r>
                      <a:endParaRPr lang="es-MX" dirty="0"/>
                    </a:p>
                  </a:txBody>
                  <a:tcPr anchor="ctr"/>
                </a:tc>
                <a:tc>
                  <a:txBody>
                    <a:bodyPr/>
                    <a:lstStyle/>
                    <a:p>
                      <a:pPr algn="ctr"/>
                      <a:r>
                        <a:rPr lang="es-MX" dirty="0" smtClean="0"/>
                        <a:t>Excelente</a:t>
                      </a:r>
                      <a:endParaRPr lang="es-MX" dirty="0"/>
                    </a:p>
                  </a:txBody>
                  <a:tcPr anchor="ctr"/>
                </a:tc>
              </a:tr>
              <a:tr h="421142">
                <a:tc vMerge="1">
                  <a:txBody>
                    <a:bodyPr/>
                    <a:lstStyle/>
                    <a:p>
                      <a:endParaRPr lang="es-MX"/>
                    </a:p>
                  </a:txBody>
                  <a:tcPr/>
                </a:tc>
                <a:tc>
                  <a:txBody>
                    <a:bodyPr/>
                    <a:lstStyle/>
                    <a:p>
                      <a:r>
                        <a:rPr lang="es-MX" dirty="0" smtClean="0"/>
                        <a:t>Detallista</a:t>
                      </a:r>
                    </a:p>
                  </a:txBody>
                  <a:tcPr/>
                </a:tc>
                <a:tc>
                  <a:txBody>
                    <a:bodyPr/>
                    <a:lstStyle/>
                    <a:p>
                      <a:pPr algn="ctr"/>
                      <a:r>
                        <a:rPr lang="es-MX" dirty="0" smtClean="0"/>
                        <a:t>10.0</a:t>
                      </a:r>
                    </a:p>
                  </a:txBody>
                  <a:tcPr/>
                </a:tc>
                <a:tc>
                  <a:txBody>
                    <a:bodyPr/>
                    <a:lstStyle/>
                    <a:p>
                      <a:pPr algn="ctr"/>
                      <a:r>
                        <a:rPr lang="es-MX" dirty="0" smtClean="0"/>
                        <a:t>11.0</a:t>
                      </a:r>
                      <a:endParaRPr lang="es-MX" dirty="0"/>
                    </a:p>
                  </a:txBody>
                  <a:tcPr/>
                </a:tc>
                <a:tc>
                  <a:txBody>
                    <a:bodyPr/>
                    <a:lstStyle/>
                    <a:p>
                      <a:pPr algn="ctr"/>
                      <a:r>
                        <a:rPr lang="es-MX" dirty="0" smtClean="0"/>
                        <a:t>11.5</a:t>
                      </a:r>
                      <a:endParaRPr lang="es-MX" dirty="0"/>
                    </a:p>
                  </a:txBody>
                  <a:tcPr/>
                </a:tc>
              </a:tr>
              <a:tr h="421142">
                <a:tc vMerge="1">
                  <a:txBody>
                    <a:bodyPr/>
                    <a:lstStyle/>
                    <a:p>
                      <a:endParaRPr lang="es-MX"/>
                    </a:p>
                  </a:txBody>
                  <a:tcPr/>
                </a:tc>
                <a:tc>
                  <a:txBody>
                    <a:bodyPr/>
                    <a:lstStyle/>
                    <a:p>
                      <a:r>
                        <a:rPr lang="es-MX" dirty="0" smtClean="0"/>
                        <a:t>Mayorista </a:t>
                      </a:r>
                      <a:endParaRPr lang="es-MX" dirty="0"/>
                    </a:p>
                  </a:txBody>
                  <a:tcPr/>
                </a:tc>
                <a:tc>
                  <a:txBody>
                    <a:bodyPr/>
                    <a:lstStyle/>
                    <a:p>
                      <a:pPr algn="ctr"/>
                      <a:r>
                        <a:rPr lang="es-MX" dirty="0" smtClean="0"/>
                        <a:t>10.5</a:t>
                      </a:r>
                      <a:endParaRPr lang="es-MX" dirty="0"/>
                    </a:p>
                  </a:txBody>
                  <a:tcPr/>
                </a:tc>
                <a:tc>
                  <a:txBody>
                    <a:bodyPr/>
                    <a:lstStyle/>
                    <a:p>
                      <a:pPr algn="ctr"/>
                      <a:r>
                        <a:rPr lang="es-MX" dirty="0" smtClean="0"/>
                        <a:t>11.3</a:t>
                      </a:r>
                      <a:endParaRPr lang="es-MX" dirty="0"/>
                    </a:p>
                  </a:txBody>
                  <a:tcPr/>
                </a:tc>
                <a:tc>
                  <a:txBody>
                    <a:bodyPr/>
                    <a:lstStyle/>
                    <a:p>
                      <a:pPr algn="ctr"/>
                      <a:r>
                        <a:rPr lang="es-MX" dirty="0" smtClean="0"/>
                        <a:t>12.0</a:t>
                      </a:r>
                      <a:endParaRPr lang="es-MX" dirty="0"/>
                    </a:p>
                  </a:txBody>
                  <a:tcPr/>
                </a:tc>
              </a:tr>
              <a:tr h="392758">
                <a:tc vMerge="1">
                  <a:txBody>
                    <a:bodyPr/>
                    <a:lstStyle/>
                    <a:p>
                      <a:endParaRPr lang="es-MX"/>
                    </a:p>
                  </a:txBody>
                  <a:tcPr/>
                </a:tc>
                <a:tc>
                  <a:txBody>
                    <a:bodyPr/>
                    <a:lstStyle/>
                    <a:p>
                      <a:r>
                        <a:rPr lang="es-MX" dirty="0" smtClean="0"/>
                        <a:t>Cadena</a:t>
                      </a:r>
                      <a:r>
                        <a:rPr lang="es-MX" baseline="0" dirty="0" smtClean="0"/>
                        <a:t> de autoservicio</a:t>
                      </a:r>
                      <a:endParaRPr lang="es-MX" dirty="0"/>
                    </a:p>
                  </a:txBody>
                  <a:tcPr>
                    <a:lnB w="12700" cap="flat" cmpd="sng" algn="ctr">
                      <a:solidFill>
                        <a:schemeClr val="tx1"/>
                      </a:solidFill>
                      <a:prstDash val="solid"/>
                      <a:round/>
                      <a:headEnd type="none" w="med" len="med"/>
                      <a:tailEnd type="none" w="med" len="med"/>
                    </a:lnB>
                  </a:tcPr>
                </a:tc>
                <a:tc>
                  <a:txBody>
                    <a:bodyPr/>
                    <a:lstStyle/>
                    <a:p>
                      <a:pPr algn="ctr"/>
                      <a:r>
                        <a:rPr lang="es-MX" dirty="0" smtClean="0"/>
                        <a:t>10.8</a:t>
                      </a:r>
                      <a:endParaRPr lang="es-MX" dirty="0"/>
                    </a:p>
                  </a:txBody>
                  <a:tcPr>
                    <a:lnB w="12700" cap="flat" cmpd="sng" algn="ctr">
                      <a:solidFill>
                        <a:schemeClr val="tx1"/>
                      </a:solidFill>
                      <a:prstDash val="solid"/>
                      <a:round/>
                      <a:headEnd type="none" w="med" len="med"/>
                      <a:tailEnd type="none" w="med" len="med"/>
                    </a:lnB>
                  </a:tcPr>
                </a:tc>
                <a:tc>
                  <a:txBody>
                    <a:bodyPr/>
                    <a:lstStyle/>
                    <a:p>
                      <a:pPr algn="ctr"/>
                      <a:r>
                        <a:rPr lang="es-MX" dirty="0" smtClean="0"/>
                        <a:t>11.6</a:t>
                      </a:r>
                      <a:endParaRPr lang="es-MX" dirty="0"/>
                    </a:p>
                  </a:txBody>
                  <a:tcPr>
                    <a:lnB w="12700" cap="flat" cmpd="sng" algn="ctr">
                      <a:solidFill>
                        <a:schemeClr val="tx1"/>
                      </a:solidFill>
                      <a:prstDash val="solid"/>
                      <a:round/>
                      <a:headEnd type="none" w="med" len="med"/>
                      <a:tailEnd type="none" w="med" len="med"/>
                    </a:lnB>
                  </a:tcPr>
                </a:tc>
                <a:tc>
                  <a:txBody>
                    <a:bodyPr/>
                    <a:lstStyle/>
                    <a:p>
                      <a:pPr algn="ctr"/>
                      <a:r>
                        <a:rPr lang="es-MX" dirty="0" smtClean="0"/>
                        <a:t>12.3</a:t>
                      </a:r>
                      <a:endParaRPr lang="es-MX" dirty="0"/>
                    </a:p>
                  </a:txBody>
                  <a:tcPr>
                    <a:lnB w="12700" cap="flat" cmpd="sng" algn="ctr">
                      <a:solidFill>
                        <a:schemeClr val="tx1"/>
                      </a:solidFill>
                      <a:prstDash val="solid"/>
                      <a:round/>
                      <a:headEnd type="none" w="med" len="med"/>
                      <a:tailEnd type="none" w="med" len="med"/>
                    </a:lnB>
                  </a:tcPr>
                </a:tc>
              </a:tr>
              <a:tr h="421142">
                <a:tc vMerge="1">
                  <a:txBody>
                    <a:bodyPr/>
                    <a:lstStyle/>
                    <a:p>
                      <a:endParaRPr lang="es-MX" dirty="0"/>
                    </a:p>
                  </a:txBody>
                  <a:tcPr>
                    <a:lnT w="12700" cap="flat" cmpd="sng" algn="ctr">
                      <a:solidFill>
                        <a:schemeClr val="tx1"/>
                      </a:solidFill>
                      <a:prstDash val="solid"/>
                      <a:round/>
                      <a:headEnd type="none" w="med" len="med"/>
                      <a:tailEnd type="none" w="med" len="med"/>
                    </a:lnT>
                  </a:tcPr>
                </a:tc>
                <a:tc>
                  <a:txBody>
                    <a:bodyPr/>
                    <a:lstStyle/>
                    <a:p>
                      <a:r>
                        <a:rPr lang="es-MX" dirty="0" smtClean="0"/>
                        <a:t>Promedio </a:t>
                      </a:r>
                      <a:endParaRPr lang="es-MX" dirty="0"/>
                    </a:p>
                  </a:txBody>
                  <a:tcPr>
                    <a:lnT w="12700" cap="flat" cmpd="sng" algn="ctr">
                      <a:solidFill>
                        <a:schemeClr val="tx1"/>
                      </a:solidFill>
                      <a:prstDash val="solid"/>
                      <a:round/>
                      <a:headEnd type="none" w="med" len="med"/>
                      <a:tailEnd type="none" w="med" len="med"/>
                    </a:lnT>
                  </a:tcPr>
                </a:tc>
                <a:tc>
                  <a:txBody>
                    <a:bodyPr/>
                    <a:lstStyle/>
                    <a:p>
                      <a:pPr algn="ctr"/>
                      <a:r>
                        <a:rPr lang="es-MX" dirty="0" smtClean="0"/>
                        <a:t>10.43</a:t>
                      </a:r>
                      <a:endParaRPr lang="es-MX" dirty="0"/>
                    </a:p>
                  </a:txBody>
                  <a:tcPr>
                    <a:lnT w="12700" cap="flat" cmpd="sng" algn="ctr">
                      <a:solidFill>
                        <a:schemeClr val="tx1"/>
                      </a:solidFill>
                      <a:prstDash val="solid"/>
                      <a:round/>
                      <a:headEnd type="none" w="med" len="med"/>
                      <a:tailEnd type="none" w="med" len="med"/>
                    </a:lnT>
                  </a:tcPr>
                </a:tc>
                <a:tc>
                  <a:txBody>
                    <a:bodyPr/>
                    <a:lstStyle/>
                    <a:p>
                      <a:pPr algn="ctr"/>
                      <a:r>
                        <a:rPr lang="es-MX" dirty="0" smtClean="0"/>
                        <a:t>11.3</a:t>
                      </a:r>
                      <a:endParaRPr lang="es-MX" dirty="0"/>
                    </a:p>
                  </a:txBody>
                  <a:tcPr>
                    <a:lnT w="12700" cap="flat" cmpd="sng" algn="ctr">
                      <a:solidFill>
                        <a:schemeClr val="tx1"/>
                      </a:solidFill>
                      <a:prstDash val="solid"/>
                      <a:round/>
                      <a:headEnd type="none" w="med" len="med"/>
                      <a:tailEnd type="none" w="med" len="med"/>
                    </a:lnT>
                  </a:tcPr>
                </a:tc>
                <a:tc>
                  <a:txBody>
                    <a:bodyPr/>
                    <a:lstStyle/>
                    <a:p>
                      <a:pPr algn="ctr"/>
                      <a:r>
                        <a:rPr lang="es-MX" dirty="0" smtClean="0"/>
                        <a:t>11.93</a:t>
                      </a:r>
                      <a:endParaRPr lang="es-MX" dirty="0"/>
                    </a:p>
                  </a:txBody>
                  <a:tcPr>
                    <a:lnT w="12700" cap="flat" cmpd="sng" algn="ctr">
                      <a:solidFill>
                        <a:schemeClr val="tx1"/>
                      </a:solidFill>
                      <a:prstDash val="solid"/>
                      <a:round/>
                      <a:headEnd type="none" w="med" len="med"/>
                      <a:tailEnd type="none" w="med" len="med"/>
                    </a:lnT>
                  </a:tcPr>
                </a:tc>
              </a:tr>
            </a:tbl>
          </a:graphicData>
        </a:graphic>
      </p:graphicFrame>
      <p:sp>
        <p:nvSpPr>
          <p:cNvPr id="6" name="5 Rectángulo"/>
          <p:cNvSpPr/>
          <p:nvPr/>
        </p:nvSpPr>
        <p:spPr>
          <a:xfrm>
            <a:off x="539552" y="1412776"/>
            <a:ext cx="8064895" cy="2246769"/>
          </a:xfrm>
          <a:prstGeom prst="rect">
            <a:avLst/>
          </a:prstGeom>
        </p:spPr>
        <p:txBody>
          <a:bodyPr wrap="square">
            <a:spAutoFit/>
          </a:bodyPr>
          <a:lstStyle/>
          <a:p>
            <a:pPr algn="just"/>
            <a:r>
              <a:rPr lang="es-MX" sz="2800" dirty="0"/>
              <a:t>En cualquier tipo de producto, así sea de exportación, hay diferentes cualidades y distintos precio. El precio también esta influido por la cantidad que se compre. Para tener una base de cálculo de ingresos futuros es conveniente usar el precio </a:t>
            </a:r>
            <a:r>
              <a:rPr lang="es-MX" sz="2800" dirty="0" smtClean="0"/>
              <a:t>promedio</a:t>
            </a:r>
            <a:r>
              <a:rPr lang="es-MX" sz="2800" dirty="0"/>
              <a:t>.</a:t>
            </a:r>
          </a:p>
        </p:txBody>
      </p:sp>
    </p:spTree>
    <p:extLst>
      <p:ext uri="{BB962C8B-B14F-4D97-AF65-F5344CB8AC3E}">
        <p14:creationId xmlns:p14="http://schemas.microsoft.com/office/powerpoint/2010/main" val="316348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n">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94</TotalTime>
  <Words>685</Words>
  <Application>Microsoft Office PowerPoint</Application>
  <PresentationFormat>On-screen Show (4:3)</PresentationFormat>
  <Paragraphs>98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Bookman Old Style</vt:lpstr>
      <vt:lpstr>Gill Sans MT</vt:lpstr>
      <vt:lpstr>Wingdings</vt:lpstr>
      <vt:lpstr>Wingdings 3</vt:lpstr>
      <vt:lpstr>Origen</vt:lpstr>
      <vt:lpstr>Joceline Armenta Ramón Armenta Naylea Lilian Loera</vt:lpstr>
      <vt:lpstr>Oferta</vt:lpstr>
      <vt:lpstr>ANÁLISIS DE LA OFERTA</vt:lpstr>
      <vt:lpstr>Tipos de oferta </vt:lpstr>
      <vt:lpstr>Proyección de la oferta</vt:lpstr>
      <vt:lpstr>Consideraciones para analizar la oferta</vt:lpstr>
      <vt:lpstr>ANÁLISIS DE PRECIO</vt:lpstr>
      <vt:lpstr>Tipos de precios</vt:lpstr>
      <vt:lpstr>Determinación del precio</vt:lpstr>
      <vt:lpstr>Proyección del precio</vt:lpstr>
      <vt:lpstr>COMERCIALIZACIÓN </vt:lpstr>
      <vt:lpstr>Canales de distribución y su naturaleza</vt:lpstr>
      <vt:lpstr>1. Canales para productos de consumo popular</vt:lpstr>
      <vt:lpstr>2. Canales para productos industriales</vt:lpstr>
      <vt:lpstr>Bibliografía </vt:lpstr>
    </vt:vector>
  </TitlesOfParts>
  <Company>Instituto Tecnologico de Sonora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bibguaymas</dc:creator>
  <cp:lastModifiedBy>Cuahonte, Eduardo</cp:lastModifiedBy>
  <cp:revision>12</cp:revision>
  <dcterms:created xsi:type="dcterms:W3CDTF">2015-02-18T17:56:04Z</dcterms:created>
  <dcterms:modified xsi:type="dcterms:W3CDTF">2015-03-04T18:54:38Z</dcterms:modified>
</cp:coreProperties>
</file>