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79" r:id="rId3"/>
    <p:sldId id="257" r:id="rId4"/>
    <p:sldId id="258" r:id="rId5"/>
    <p:sldId id="259" r:id="rId6"/>
    <p:sldId id="260" r:id="rId7"/>
    <p:sldId id="261" r:id="rId8"/>
    <p:sldId id="262" r:id="rId9"/>
    <p:sldId id="263" r:id="rId10"/>
    <p:sldId id="264" r:id="rId11"/>
    <p:sldId id="277" r:id="rId12"/>
    <p:sldId id="265" r:id="rId13"/>
    <p:sldId id="266" r:id="rId14"/>
    <p:sldId id="267" r:id="rId15"/>
    <p:sldId id="278" r:id="rId16"/>
    <p:sldId id="280" r:id="rId17"/>
    <p:sldId id="281" r:id="rId18"/>
    <p:sldId id="268" r:id="rId19"/>
    <p:sldId id="282" r:id="rId20"/>
    <p:sldId id="269" r:id="rId21"/>
    <p:sldId id="270" r:id="rId22"/>
    <p:sldId id="284" r:id="rId23"/>
    <p:sldId id="283" r:id="rId24"/>
    <p:sldId id="271" r:id="rId25"/>
    <p:sldId id="285" r:id="rId26"/>
    <p:sldId id="272" r:id="rId27"/>
    <p:sldId id="273" r:id="rId28"/>
    <p:sldId id="274" r:id="rId29"/>
    <p:sldId id="275" r:id="rId30"/>
    <p:sldId id="276"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FA091-299C-479A-B086-905C3F06AABB}" type="datetimeFigureOut">
              <a:rPr lang="es-MX" smtClean="0"/>
              <a:t>04/03/2015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3A1C0-1076-4D51-B3D0-60486963B645}" type="slidenum">
              <a:rPr lang="es-MX" smtClean="0"/>
              <a:t>‹#›</a:t>
            </a:fld>
            <a:endParaRPr lang="es-MX"/>
          </a:p>
        </p:txBody>
      </p:sp>
    </p:spTree>
    <p:extLst>
      <p:ext uri="{BB962C8B-B14F-4D97-AF65-F5344CB8AC3E}">
        <p14:creationId xmlns:p14="http://schemas.microsoft.com/office/powerpoint/2010/main" val="287143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FE3A1C0-1076-4D51-B3D0-60486963B645}" type="slidenum">
              <a:rPr lang="es-MX" smtClean="0"/>
              <a:t>5</a:t>
            </a:fld>
            <a:endParaRPr lang="es-MX"/>
          </a:p>
        </p:txBody>
      </p:sp>
    </p:spTree>
    <p:extLst>
      <p:ext uri="{BB962C8B-B14F-4D97-AF65-F5344CB8AC3E}">
        <p14:creationId xmlns:p14="http://schemas.microsoft.com/office/powerpoint/2010/main" val="195653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971F1E3F-B603-4D34-A835-B2DBC1C977FB}" type="datetimeFigureOut">
              <a:rPr lang="es-MX" smtClean="0"/>
              <a:t>04/03/2015</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3C052DF-573C-49E3-B1F9-8C4C28371997}" type="slidenum">
              <a:rPr lang="es-MX" smtClean="0"/>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1F1E3F-B603-4D34-A835-B2DBC1C977FB}" type="datetimeFigureOut">
              <a:rPr lang="es-MX" smtClean="0"/>
              <a:t>04/03/2015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52DF-573C-49E3-B1F9-8C4C28371997}"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1F1E3F-B603-4D34-A835-B2DBC1C977FB}" type="datetimeFigureOut">
              <a:rPr lang="es-MX" smtClean="0"/>
              <a:t>04/03/2015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C052DF-573C-49E3-B1F9-8C4C28371997}"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971F1E3F-B603-4D34-A835-B2DBC1C977FB}" type="datetimeFigureOut">
              <a:rPr lang="es-MX" smtClean="0"/>
              <a:t>04/03/2015</a:t>
            </a:fld>
            <a:endParaRPr lang="es-MX"/>
          </a:p>
        </p:txBody>
      </p:sp>
      <p:sp>
        <p:nvSpPr>
          <p:cNvPr id="9" name="8 Marcador de número de diapositiva"/>
          <p:cNvSpPr>
            <a:spLocks noGrp="1"/>
          </p:cNvSpPr>
          <p:nvPr>
            <p:ph type="sldNum" sz="quarter" idx="15"/>
          </p:nvPr>
        </p:nvSpPr>
        <p:spPr/>
        <p:txBody>
          <a:bodyPr rtlCol="0"/>
          <a:lstStyle/>
          <a:p>
            <a:fld id="{D3C052DF-573C-49E3-B1F9-8C4C28371997}" type="slidenum">
              <a:rPr lang="es-MX" smtClean="0"/>
              <a:t>‹#›</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971F1E3F-B603-4D34-A835-B2DBC1C977FB}" type="datetimeFigureOut">
              <a:rPr lang="es-MX" smtClean="0"/>
              <a:t>04/03/2015</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3C052DF-573C-49E3-B1F9-8C4C28371997}" type="slidenum">
              <a:rPr lang="es-MX" smtClean="0"/>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71F1E3F-B603-4D34-A835-B2DBC1C977FB}" type="datetimeFigureOut">
              <a:rPr lang="es-MX" smtClean="0"/>
              <a:t>04/03/2015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C052DF-573C-49E3-B1F9-8C4C28371997}" type="slidenum">
              <a:rPr lang="es-MX" smtClean="0"/>
              <a:t>‹#›</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71F1E3F-B603-4D34-A835-B2DBC1C977FB}" type="datetimeFigureOut">
              <a:rPr lang="es-MX" smtClean="0"/>
              <a:t>04/03/2015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3C052DF-573C-49E3-B1F9-8C4C28371997}" type="slidenum">
              <a:rPr lang="es-MX" smtClean="0"/>
              <a:t>‹#›</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971F1E3F-B603-4D34-A835-B2DBC1C977FB}" type="datetimeFigureOut">
              <a:rPr lang="es-MX" smtClean="0"/>
              <a:t>04/03/2015</a:t>
            </a:fld>
            <a:endParaRPr lang="es-MX"/>
          </a:p>
        </p:txBody>
      </p:sp>
      <p:sp>
        <p:nvSpPr>
          <p:cNvPr id="7" name="6 Marcador de número de diapositiva"/>
          <p:cNvSpPr>
            <a:spLocks noGrp="1"/>
          </p:cNvSpPr>
          <p:nvPr>
            <p:ph type="sldNum" sz="quarter" idx="11"/>
          </p:nvPr>
        </p:nvSpPr>
        <p:spPr/>
        <p:txBody>
          <a:bodyPr rtlCol="0"/>
          <a:lstStyle/>
          <a:p>
            <a:fld id="{D3C052DF-573C-49E3-B1F9-8C4C28371997}" type="slidenum">
              <a:rPr lang="es-MX" smtClean="0"/>
              <a:t>‹#›</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1F1E3F-B603-4D34-A835-B2DBC1C977FB}" type="datetimeFigureOut">
              <a:rPr lang="es-MX" smtClean="0"/>
              <a:t>04/03/2015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3C052DF-573C-49E3-B1F9-8C4C28371997}" type="slidenum">
              <a:rPr lang="es-MX" smtClean="0"/>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71F1E3F-B603-4D34-A835-B2DBC1C977FB}" type="datetimeFigureOut">
              <a:rPr lang="es-MX" smtClean="0"/>
              <a:t>04/03/2015</a:t>
            </a:fld>
            <a:endParaRPr lang="es-MX"/>
          </a:p>
        </p:txBody>
      </p:sp>
      <p:sp>
        <p:nvSpPr>
          <p:cNvPr id="22" name="21 Marcador de número de diapositiva"/>
          <p:cNvSpPr>
            <a:spLocks noGrp="1"/>
          </p:cNvSpPr>
          <p:nvPr>
            <p:ph type="sldNum" sz="quarter" idx="15"/>
          </p:nvPr>
        </p:nvSpPr>
        <p:spPr/>
        <p:txBody>
          <a:bodyPr rtlCol="0"/>
          <a:lstStyle/>
          <a:p>
            <a:fld id="{D3C052DF-573C-49E3-B1F9-8C4C28371997}" type="slidenum">
              <a:rPr lang="es-MX" smtClean="0"/>
              <a:t>‹#›</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971F1E3F-B603-4D34-A835-B2DBC1C977FB}" type="datetimeFigureOut">
              <a:rPr lang="es-MX" smtClean="0"/>
              <a:t>04/03/2015</a:t>
            </a:fld>
            <a:endParaRPr lang="es-MX"/>
          </a:p>
        </p:txBody>
      </p:sp>
      <p:sp>
        <p:nvSpPr>
          <p:cNvPr id="18" name="17 Marcador de número de diapositiva"/>
          <p:cNvSpPr>
            <a:spLocks noGrp="1"/>
          </p:cNvSpPr>
          <p:nvPr>
            <p:ph type="sldNum" sz="quarter" idx="11"/>
          </p:nvPr>
        </p:nvSpPr>
        <p:spPr/>
        <p:txBody>
          <a:bodyPr rtlCol="0"/>
          <a:lstStyle/>
          <a:p>
            <a:fld id="{D3C052DF-573C-49E3-B1F9-8C4C28371997}" type="slidenum">
              <a:rPr lang="es-MX" smtClean="0"/>
              <a:t>‹#›</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71F1E3F-B603-4D34-A835-B2DBC1C977FB}" type="datetimeFigureOut">
              <a:rPr lang="es-MX" smtClean="0"/>
              <a:t>04/03/2015</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C052DF-573C-49E3-B1F9-8C4C28371997}" type="slidenum">
              <a:rPr lang="es-MX" smtClean="0"/>
              <a:t>‹#›</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051720" y="908720"/>
            <a:ext cx="6172200" cy="1371600"/>
          </a:xfrm>
        </p:spPr>
        <p:txBody>
          <a:bodyPr>
            <a:normAutofit/>
          </a:bodyPr>
          <a:lstStyle/>
          <a:p>
            <a:r>
              <a:rPr lang="es-MX" sz="3200" dirty="0" smtClean="0">
                <a:latin typeface="Arial" pitchFamily="34" charset="0"/>
                <a:cs typeface="Arial" pitchFamily="34" charset="0"/>
              </a:rPr>
              <a:t>INGENIERIA DE PROYECTO</a:t>
            </a:r>
            <a:endParaRPr lang="es-MX" sz="3200" dirty="0">
              <a:latin typeface="Arial" pitchFamily="34" charset="0"/>
              <a:cs typeface="Arial" pitchFamily="34" charset="0"/>
            </a:endParaRPr>
          </a:p>
        </p:txBody>
      </p:sp>
      <p:sp>
        <p:nvSpPr>
          <p:cNvPr id="6" name="5 CuadroTexto"/>
          <p:cNvSpPr txBox="1"/>
          <p:nvPr/>
        </p:nvSpPr>
        <p:spPr>
          <a:xfrm>
            <a:off x="3131840" y="4269289"/>
            <a:ext cx="5184576" cy="2308324"/>
          </a:xfrm>
          <a:prstGeom prst="rect">
            <a:avLst/>
          </a:prstGeom>
          <a:noFill/>
        </p:spPr>
        <p:txBody>
          <a:bodyPr wrap="square" rtlCol="0">
            <a:spAutoFit/>
          </a:bodyPr>
          <a:lstStyle/>
          <a:p>
            <a:pPr algn="ctr"/>
            <a:r>
              <a:rPr lang="es-MX" sz="2400" dirty="0" smtClean="0">
                <a:latin typeface="Arial" pitchFamily="34" charset="0"/>
                <a:cs typeface="Arial" pitchFamily="34" charset="0"/>
              </a:rPr>
              <a:t>Integrantes:</a:t>
            </a:r>
          </a:p>
          <a:p>
            <a:pPr marL="285750" indent="-285750">
              <a:buFont typeface="Arial" pitchFamily="34" charset="0"/>
              <a:buChar char="•"/>
            </a:pPr>
            <a:r>
              <a:rPr lang="es-MX" sz="2400" dirty="0" smtClean="0"/>
              <a:t>Luis David Ortiz</a:t>
            </a:r>
          </a:p>
          <a:p>
            <a:pPr marL="285750" indent="-285750">
              <a:buFont typeface="Arial" pitchFamily="34" charset="0"/>
              <a:buChar char="•"/>
            </a:pPr>
            <a:r>
              <a:rPr lang="es-MX" sz="2400" dirty="0" smtClean="0"/>
              <a:t>Luis Pacheco</a:t>
            </a:r>
          </a:p>
          <a:p>
            <a:pPr marL="285750" indent="-285750">
              <a:buFont typeface="Arial" pitchFamily="34" charset="0"/>
              <a:buChar char="•"/>
            </a:pPr>
            <a:r>
              <a:rPr lang="es-MX" sz="2400" dirty="0" smtClean="0"/>
              <a:t>Carolina Ríos Zazueta</a:t>
            </a:r>
          </a:p>
          <a:p>
            <a:pPr marL="285750" indent="-285750">
              <a:buFont typeface="Arial" pitchFamily="34" charset="0"/>
              <a:buChar char="•"/>
            </a:pPr>
            <a:r>
              <a:rPr lang="es-MX" sz="2400" dirty="0" smtClean="0"/>
              <a:t>Gabriel Zambrano </a:t>
            </a:r>
            <a:r>
              <a:rPr lang="es-MX" sz="2400" dirty="0" err="1" smtClean="0"/>
              <a:t>Bourojac</a:t>
            </a:r>
            <a:endParaRPr lang="es-MX" sz="2400" dirty="0" smtClean="0"/>
          </a:p>
          <a:p>
            <a:pPr marL="285750" indent="-285750">
              <a:buFont typeface="Arial" pitchFamily="34" charset="0"/>
              <a:buChar char="•"/>
            </a:pPr>
            <a:r>
              <a:rPr lang="es-MX" sz="2400" dirty="0" smtClean="0"/>
              <a:t>Ramón Alberto Isiordia </a:t>
            </a:r>
            <a:r>
              <a:rPr lang="es-MX" sz="2400" dirty="0" err="1" smtClean="0"/>
              <a:t>Lachica</a:t>
            </a:r>
            <a:endParaRPr lang="es-MX" sz="2400" dirty="0"/>
          </a:p>
        </p:txBody>
      </p:sp>
    </p:spTree>
    <p:extLst>
      <p:ext uri="{BB962C8B-B14F-4D97-AF65-F5344CB8AC3E}">
        <p14:creationId xmlns:p14="http://schemas.microsoft.com/office/powerpoint/2010/main" val="1911574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Depreciación y amortización:</a:t>
            </a:r>
            <a:endParaRPr lang="es-MX" dirty="0"/>
          </a:p>
        </p:txBody>
      </p:sp>
      <p:sp>
        <p:nvSpPr>
          <p:cNvPr id="3" name="2 Marcador de contenido"/>
          <p:cNvSpPr>
            <a:spLocks noGrp="1"/>
          </p:cNvSpPr>
          <p:nvPr>
            <p:ph sz="quarter" idx="1"/>
          </p:nvPr>
        </p:nvSpPr>
        <p:spPr/>
        <p:txBody>
          <a:bodyPr/>
          <a:lstStyle/>
          <a:p>
            <a:r>
              <a:rPr lang="es-MX" dirty="0" smtClean="0"/>
              <a:t>La depreciación: es la disminución del valor de la propiedad de un activo fijo producido por el tiempo, desgaste por uso, el desuso, insuficiencia técnica etc.</a:t>
            </a:r>
          </a:p>
          <a:p>
            <a:endParaRPr lang="es-MX" dirty="0"/>
          </a:p>
          <a:p>
            <a:r>
              <a:rPr lang="es-MX" dirty="0" smtClean="0"/>
              <a:t>Amortización: es cancelar una deuda con sus intereses por medio de pagos periódicos.</a:t>
            </a:r>
            <a:endParaRPr lang="es-MX" dirty="0"/>
          </a:p>
        </p:txBody>
      </p:sp>
    </p:spTree>
    <p:extLst>
      <p:ext uri="{BB962C8B-B14F-4D97-AF65-F5344CB8AC3E}">
        <p14:creationId xmlns:p14="http://schemas.microsoft.com/office/powerpoint/2010/main" val="2936802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00683"/>
            <a:ext cx="7637304" cy="572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27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Capital de trabajo</a:t>
            </a:r>
            <a:endParaRPr lang="es-MX" dirty="0"/>
          </a:p>
        </p:txBody>
      </p:sp>
      <p:sp>
        <p:nvSpPr>
          <p:cNvPr id="3" name="2 Marcador de contenido"/>
          <p:cNvSpPr>
            <a:spLocks noGrp="1"/>
          </p:cNvSpPr>
          <p:nvPr>
            <p:ph sz="quarter" idx="1"/>
          </p:nvPr>
        </p:nvSpPr>
        <p:spPr/>
        <p:txBody>
          <a:bodyPr>
            <a:normAutofit/>
          </a:bodyPr>
          <a:lstStyle/>
          <a:p>
            <a:pPr algn="just"/>
            <a:r>
              <a:rPr lang="es-MX" dirty="0" smtClean="0"/>
              <a:t>se define como capital de trabajo a la capacidad de una compañía para llevar a cabo sus actividades con normalidad en el corto plazo. Éste puede ser calculado como los activos que sobran en relación a los pasivos de corto plazo.</a:t>
            </a:r>
          </a:p>
          <a:p>
            <a:endParaRPr lang="es-MX"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89040"/>
            <a:ext cx="6120680" cy="232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2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Punto de equilibrio</a:t>
            </a:r>
            <a:endParaRPr lang="es-MX" dirty="0"/>
          </a:p>
        </p:txBody>
      </p:sp>
      <p:sp>
        <p:nvSpPr>
          <p:cNvPr id="3" name="2 Marcador de contenido"/>
          <p:cNvSpPr>
            <a:spLocks noGrp="1"/>
          </p:cNvSpPr>
          <p:nvPr>
            <p:ph sz="quarter" idx="1"/>
          </p:nvPr>
        </p:nvSpPr>
        <p:spPr/>
        <p:txBody>
          <a:bodyPr>
            <a:normAutofit/>
          </a:bodyPr>
          <a:lstStyle/>
          <a:p>
            <a:pPr marL="0" indent="0" algn="just">
              <a:buNone/>
            </a:pPr>
            <a:r>
              <a:rPr lang="es-MX" dirty="0" smtClean="0"/>
              <a:t>•</a:t>
            </a:r>
            <a:r>
              <a:rPr lang="es-MX" dirty="0" smtClean="0">
                <a:latin typeface="Arial" pitchFamily="34" charset="0"/>
                <a:cs typeface="Arial" pitchFamily="34" charset="0"/>
              </a:rPr>
              <a:t>El punto de equilibrio, es aquel nivel de operaciones en el que los egresos son iguales en importe a sus correspondientes en gastos y costos.</a:t>
            </a:r>
          </a:p>
          <a:p>
            <a:pPr algn="just"/>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•También se puede decir que es el volumen mínimo de ventas que debe lograrse para comenzar a obtener utilidades.</a:t>
            </a:r>
          </a:p>
          <a:p>
            <a:pPr marL="0" indent="0" algn="just">
              <a:buNone/>
            </a:pPr>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 Es la cifra de ventas que se requiere alcanzar para cubrir los gastos y costos de la empresa y en consecuencia no obtener ni utilidad ni perdida</a:t>
            </a:r>
          </a:p>
          <a:p>
            <a:pPr algn="just"/>
            <a:endParaRPr lang="es-MX" dirty="0" smtClean="0">
              <a:latin typeface="Arial" pitchFamily="34" charset="0"/>
              <a:cs typeface="Arial" pitchFamily="34" charset="0"/>
            </a:endParaRPr>
          </a:p>
          <a:p>
            <a:endParaRPr lang="es-MX" dirty="0" smtClean="0"/>
          </a:p>
          <a:p>
            <a:endParaRPr lang="es-MX" dirty="0" smtClean="0"/>
          </a:p>
          <a:p>
            <a:endParaRPr lang="es-MX" dirty="0"/>
          </a:p>
        </p:txBody>
      </p:sp>
    </p:spTree>
    <p:extLst>
      <p:ext uri="{BB962C8B-B14F-4D97-AF65-F5344CB8AC3E}">
        <p14:creationId xmlns:p14="http://schemas.microsoft.com/office/powerpoint/2010/main" val="382714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Estado de resultado</a:t>
            </a:r>
            <a:endParaRPr lang="es-MX" dirty="0"/>
          </a:p>
        </p:txBody>
      </p:sp>
      <p:sp>
        <p:nvSpPr>
          <p:cNvPr id="3" name="2 Marcador de contenido"/>
          <p:cNvSpPr>
            <a:spLocks noGrp="1"/>
          </p:cNvSpPr>
          <p:nvPr>
            <p:ph sz="quarter" idx="1"/>
          </p:nvPr>
        </p:nvSpPr>
        <p:spPr/>
        <p:txBody>
          <a:bodyPr>
            <a:normAutofit lnSpcReduction="10000"/>
          </a:bodyPr>
          <a:lstStyle/>
          <a:p>
            <a:pPr algn="just"/>
            <a:r>
              <a:rPr lang="es-MX" dirty="0" smtClean="0">
                <a:latin typeface="Arial" pitchFamily="34" charset="0"/>
                <a:cs typeface="Arial" pitchFamily="34" charset="0"/>
              </a:rPr>
              <a:t>El estado de resultados, también conocido como estado de ganancias y pérdidas, es un estado financiero conformado por un documento que muestra detalladamente los ingresos, los gastos y el beneficio o pérdida que ha generado una empresa durante un periodo de tiempo determinado.</a:t>
            </a:r>
          </a:p>
          <a:p>
            <a:pPr marL="0" indent="0" algn="just">
              <a:buNone/>
            </a:pPr>
            <a:endParaRPr lang="es-MX" dirty="0" smtClean="0">
              <a:latin typeface="Arial" pitchFamily="34" charset="0"/>
              <a:cs typeface="Arial" pitchFamily="34" charset="0"/>
            </a:endParaRPr>
          </a:p>
          <a:p>
            <a:pPr algn="just"/>
            <a:r>
              <a:rPr lang="es-MX" dirty="0" smtClean="0">
                <a:latin typeface="Arial" pitchFamily="34" charset="0"/>
                <a:cs typeface="Arial" pitchFamily="34" charset="0"/>
              </a:rPr>
              <a:t>Ejemplos de ingresos podrían ser las ventas, los dividendos y los ingresos financieros; mientras que ejemplos de gastos podrían ser la compra de mercaderías, los gastos de personal, los gastos financieros, los alquileres, los seguros, las depreciaciones y los impuestos.</a:t>
            </a:r>
          </a:p>
          <a:p>
            <a:endParaRPr lang="es-MX" dirty="0"/>
          </a:p>
        </p:txBody>
      </p:sp>
    </p:spTree>
    <p:extLst>
      <p:ext uri="{BB962C8B-B14F-4D97-AF65-F5344CB8AC3E}">
        <p14:creationId xmlns:p14="http://schemas.microsoft.com/office/powerpoint/2010/main" val="144463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76200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09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5764" y="-1911"/>
            <a:ext cx="2270292" cy="170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MX" dirty="0" smtClean="0"/>
              <a:t>Costo de capital o tasa de rendimiento mínima atractiva simple y mixta</a:t>
            </a:r>
            <a:endParaRPr lang="es-MX" dirty="0"/>
          </a:p>
        </p:txBody>
      </p:sp>
      <p:sp>
        <p:nvSpPr>
          <p:cNvPr id="3" name="2 Marcador de contenido"/>
          <p:cNvSpPr>
            <a:spLocks noGrp="1"/>
          </p:cNvSpPr>
          <p:nvPr>
            <p:ph sz="quarter" idx="1"/>
          </p:nvPr>
        </p:nvSpPr>
        <p:spPr/>
        <p:txBody>
          <a:bodyPr>
            <a:normAutofit/>
          </a:bodyPr>
          <a:lstStyle/>
          <a:p>
            <a:pPr algn="just"/>
            <a:r>
              <a:rPr lang="es-ES" dirty="0" smtClean="0">
                <a:latin typeface="Arial" pitchFamily="34" charset="0"/>
                <a:cs typeface="Arial" pitchFamily="34" charset="0"/>
              </a:rPr>
              <a:t>El </a:t>
            </a:r>
            <a:r>
              <a:rPr lang="es-ES" dirty="0">
                <a:latin typeface="Arial" pitchFamily="34" charset="0"/>
                <a:cs typeface="Arial" pitchFamily="34" charset="0"/>
              </a:rPr>
              <a:t>costo de capital es el rendimiento requerido sobre los distintos tipos de financiamiento. Este costo puede ser explícito o implícito y ser expresado como el costo de oportunidad para una alternativa equivalente de inversión</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Simple</a:t>
            </a:r>
          </a:p>
          <a:p>
            <a:pPr algn="just"/>
            <a:endParaRPr lang="es-ES"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5577" y="4005064"/>
            <a:ext cx="6612767" cy="269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707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5764" y="-1911"/>
            <a:ext cx="2270292" cy="170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MX" dirty="0" smtClean="0"/>
              <a:t>Costo de capital o tasa de rendimiento mínima atractiva simple y mixta</a:t>
            </a:r>
            <a:endParaRPr lang="es-MX" dirty="0"/>
          </a:p>
        </p:txBody>
      </p:sp>
      <p:sp>
        <p:nvSpPr>
          <p:cNvPr id="3" name="2 Marcador de contenido"/>
          <p:cNvSpPr>
            <a:spLocks noGrp="1"/>
          </p:cNvSpPr>
          <p:nvPr>
            <p:ph sz="quarter" idx="1"/>
          </p:nvPr>
        </p:nvSpPr>
        <p:spPr/>
        <p:txBody>
          <a:bodyPr>
            <a:normAutofit/>
          </a:bodyPr>
          <a:lstStyle/>
          <a:p>
            <a:pPr algn="just"/>
            <a:r>
              <a:rPr lang="es-ES" dirty="0" smtClean="0">
                <a:latin typeface="Arial" pitchFamily="34" charset="0"/>
                <a:cs typeface="Arial" pitchFamily="34" charset="0"/>
              </a:rPr>
              <a:t>El </a:t>
            </a:r>
            <a:r>
              <a:rPr lang="es-ES" dirty="0">
                <a:latin typeface="Arial" pitchFamily="34" charset="0"/>
                <a:cs typeface="Arial" pitchFamily="34" charset="0"/>
              </a:rPr>
              <a:t>costo de capital es el rendimiento requerido sobre los distintos tipos de financiamiento. Este costo puede ser explícito o implícito y ser expresado como el costo de oportunidad para una alternativa equivalente de inversión</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Compuesto</a:t>
            </a:r>
          </a:p>
          <a:p>
            <a:pPr algn="just"/>
            <a:endParaRPr lang="es-ES" dirty="0">
              <a:latin typeface="Arial" pitchFamily="34" charset="0"/>
              <a:cs typeface="Arial" pitchFamily="34" charset="0"/>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1640" y="3861048"/>
            <a:ext cx="6728347" cy="292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65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Financiamiento:</a:t>
            </a:r>
            <a:endParaRPr lang="es-MX" dirty="0"/>
          </a:p>
        </p:txBody>
      </p:sp>
      <p:sp>
        <p:nvSpPr>
          <p:cNvPr id="3" name="2 Marcador de contenido"/>
          <p:cNvSpPr>
            <a:spLocks noGrp="1"/>
          </p:cNvSpPr>
          <p:nvPr>
            <p:ph sz="quarter" idx="1"/>
          </p:nvPr>
        </p:nvSpPr>
        <p:spPr/>
        <p:txBody>
          <a:bodyPr>
            <a:normAutofit/>
          </a:bodyPr>
          <a:lstStyle/>
          <a:p>
            <a:endParaRPr lang="es-MX" dirty="0" smtClean="0"/>
          </a:p>
          <a:p>
            <a:r>
              <a:rPr lang="es-MX" dirty="0" smtClean="0"/>
              <a:t>Es el conjunto de recursos monetarios financieros para llevar a cabo una actividad económica, con la característica de que generalmente se trata de sumas tomadas a préstamo que complementan los recursos propios. Recursos financieros que el gobierno obtiene para cubrir un déficit presupuestario. </a:t>
            </a:r>
          </a:p>
          <a:p>
            <a:pPr marL="0" indent="0">
              <a:buNone/>
            </a:pPr>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869160"/>
            <a:ext cx="6408712" cy="148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450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6632"/>
            <a:ext cx="24137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smtClean="0"/>
              <a:t>Métodos de evaluación</a:t>
            </a:r>
            <a:endParaRPr lang="es-MX" dirty="0"/>
          </a:p>
        </p:txBody>
      </p:sp>
      <p:sp>
        <p:nvSpPr>
          <p:cNvPr id="3" name="2 Marcador de contenido"/>
          <p:cNvSpPr>
            <a:spLocks noGrp="1"/>
          </p:cNvSpPr>
          <p:nvPr>
            <p:ph sz="quarter" idx="1"/>
          </p:nvPr>
        </p:nvSpPr>
        <p:spPr/>
        <p:txBody>
          <a:bodyPr>
            <a:normAutofit fontScale="85000" lnSpcReduction="20000"/>
          </a:bodyPr>
          <a:lstStyle/>
          <a:p>
            <a:endParaRPr lang="es-MX" dirty="0" smtClean="0"/>
          </a:p>
          <a:p>
            <a:r>
              <a:rPr lang="es-ES_tradnl" b="1" u="sng" dirty="0"/>
              <a:t>1.- VALOR PRESENTE NETO (VPN)</a:t>
            </a:r>
            <a:endParaRPr lang="en-US" dirty="0"/>
          </a:p>
          <a:p>
            <a:pPr marL="0" indent="0">
              <a:buNone/>
            </a:pPr>
            <a:r>
              <a:rPr lang="es-ES_tradnl" dirty="0"/>
              <a:t>Valor Futuro  F= P (1 + i )</a:t>
            </a:r>
            <a:r>
              <a:rPr lang="es-ES_tradnl" b="1" baseline="30000" dirty="0"/>
              <a:t>n</a:t>
            </a:r>
            <a:endParaRPr lang="en-US" dirty="0"/>
          </a:p>
          <a:p>
            <a:pPr marL="0" indent="0">
              <a:buNone/>
            </a:pPr>
            <a:r>
              <a:rPr lang="es-ES_tradnl" b="1" u="sng" dirty="0"/>
              <a:t>2.- TASA INTERNA DE RENDIMIENTO (TIR)</a:t>
            </a:r>
            <a:endParaRPr lang="en-US" dirty="0"/>
          </a:p>
          <a:p>
            <a:r>
              <a:rPr lang="es-ES_tradnl" dirty="0" smtClean="0"/>
              <a:t>Se </a:t>
            </a:r>
            <a:r>
              <a:rPr lang="es-ES_tradnl" dirty="0"/>
              <a:t>llama TIR porque supone que el dinero que se gana año con año se reinvierte en su totalidad.</a:t>
            </a:r>
            <a:endParaRPr lang="en-US" dirty="0"/>
          </a:p>
          <a:p>
            <a:pPr marL="0" indent="0">
              <a:buNone/>
            </a:pPr>
            <a:r>
              <a:rPr lang="es-ES_tradnl" b="1" u="sng" dirty="0"/>
              <a:t>3.- PERIODO DE RECUPERACIÓN DE LA INVERSIÓN</a:t>
            </a:r>
            <a:endParaRPr lang="en-US" dirty="0"/>
          </a:p>
          <a:p>
            <a:pPr marL="0" indent="0">
              <a:buNone/>
            </a:pPr>
            <a:r>
              <a:rPr lang="es-ES_tradnl" dirty="0" smtClean="0"/>
              <a:t>PRI </a:t>
            </a:r>
            <a:r>
              <a:rPr lang="es-ES_tradnl" dirty="0"/>
              <a:t>= N + C/F</a:t>
            </a:r>
            <a:endParaRPr lang="en-US" dirty="0"/>
          </a:p>
          <a:p>
            <a:pPr marL="0" indent="0">
              <a:buNone/>
            </a:pPr>
            <a:r>
              <a:rPr lang="es-ES_tradnl" dirty="0"/>
              <a:t>donde:</a:t>
            </a:r>
            <a:endParaRPr lang="en-US" dirty="0"/>
          </a:p>
          <a:p>
            <a:pPr marL="0" indent="0">
              <a:buNone/>
            </a:pPr>
            <a:r>
              <a:rPr lang="es-ES_tradnl" dirty="0"/>
              <a:t>N = Número de años antes de la recuperación total de la inversión original</a:t>
            </a:r>
            <a:endParaRPr lang="en-US" dirty="0"/>
          </a:p>
          <a:p>
            <a:pPr marL="0" indent="0">
              <a:buNone/>
            </a:pPr>
            <a:r>
              <a:rPr lang="es-ES_tradnl" dirty="0"/>
              <a:t>C = Costo no recuperado al inicio de la recuperación total del año</a:t>
            </a:r>
            <a:endParaRPr lang="en-US" dirty="0"/>
          </a:p>
          <a:p>
            <a:pPr marL="0" indent="0">
              <a:buNone/>
            </a:pPr>
            <a:r>
              <a:rPr lang="es-ES_tradnl" dirty="0"/>
              <a:t>F = Flujos totales de efectivo durante la recuperación total del año</a:t>
            </a:r>
            <a:endParaRPr lang="en-US" dirty="0"/>
          </a:p>
          <a:p>
            <a:pPr marL="0" indent="0">
              <a:buNone/>
            </a:pPr>
            <a:endParaRPr lang="es-MX" dirty="0"/>
          </a:p>
        </p:txBody>
      </p:sp>
    </p:spTree>
    <p:extLst>
      <p:ext uri="{BB962C8B-B14F-4D97-AF65-F5344CB8AC3E}">
        <p14:creationId xmlns:p14="http://schemas.microsoft.com/office/powerpoint/2010/main" val="78948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68959"/>
            <a:ext cx="7128792" cy="305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3608" y="332656"/>
            <a:ext cx="792003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085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Valor presente neto (vpn)</a:t>
            </a:r>
            <a:endParaRPr lang="es-MX" dirty="0"/>
          </a:p>
        </p:txBody>
      </p:sp>
      <p:sp>
        <p:nvSpPr>
          <p:cNvPr id="3" name="2 Marcador de contenido"/>
          <p:cNvSpPr>
            <a:spLocks noGrp="1"/>
          </p:cNvSpPr>
          <p:nvPr>
            <p:ph sz="quarter" idx="1"/>
          </p:nvPr>
        </p:nvSpPr>
        <p:spPr/>
        <p:txBody>
          <a:bodyPr/>
          <a:lstStyle/>
          <a:p>
            <a:pPr algn="just"/>
            <a:r>
              <a:rPr lang="es-MX" dirty="0" smtClean="0">
                <a:latin typeface="Arial" pitchFamily="34" charset="0"/>
                <a:cs typeface="Arial" pitchFamily="34" charset="0"/>
              </a:rPr>
              <a:t>Valor Presente Neto es una medida del Beneficio que rinde un proyecto de Inversión a través de toda su vida útil; se define como el Valor Presente de su Flujo de Ingresos Futuros menos el Valor Presente de su Flujo de Costos. Es un monto de Dinero equivalente a la suma de los flujos de Ingresos netos que generará el proyecto en el futuro. </a:t>
            </a:r>
            <a:endParaRPr lang="es-MX" dirty="0">
              <a:latin typeface="Arial" pitchFamily="34" charset="0"/>
              <a:cs typeface="Arial" pitchFamily="34" charset="0"/>
            </a:endParaRPr>
          </a:p>
        </p:txBody>
      </p:sp>
    </p:spTree>
    <p:extLst>
      <p:ext uri="{BB962C8B-B14F-4D97-AF65-F5344CB8AC3E}">
        <p14:creationId xmlns:p14="http://schemas.microsoft.com/office/powerpoint/2010/main" val="3808825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7467600" cy="1143000"/>
          </a:xfrm>
        </p:spPr>
        <p:txBody>
          <a:bodyPr/>
          <a:lstStyle/>
          <a:p>
            <a:r>
              <a:rPr lang="es-MX" dirty="0" smtClean="0"/>
              <a:t>Tasa interna</a:t>
            </a:r>
            <a:endParaRPr lang="es-MX" dirty="0"/>
          </a:p>
        </p:txBody>
      </p:sp>
      <p:sp>
        <p:nvSpPr>
          <p:cNvPr id="3" name="2 Marcador de contenido"/>
          <p:cNvSpPr>
            <a:spLocks noGrp="1"/>
          </p:cNvSpPr>
          <p:nvPr>
            <p:ph sz="quarter" idx="1"/>
          </p:nvPr>
        </p:nvSpPr>
        <p:spPr>
          <a:xfrm>
            <a:off x="395536" y="1984248"/>
            <a:ext cx="7467600" cy="4873752"/>
          </a:xfrm>
        </p:spPr>
        <p:txBody>
          <a:bodyPr/>
          <a:lstStyle/>
          <a:p>
            <a:pPr algn="just"/>
            <a:r>
              <a:rPr lang="es-MX" dirty="0" smtClean="0">
                <a:latin typeface="Arial" pitchFamily="34" charset="0"/>
                <a:cs typeface="Arial" pitchFamily="34" charset="0"/>
              </a:rPr>
              <a:t>Las tasas internas de retorno se utilizan habitualmente para evaluar la conveniencia de las inversiones o proyectos. Cuanto mayor sea la tasa interna de retorno de un proyecto, más deseable será llevar a cabo el proyecto. Suponiendo que todos los demás factores iguales entre los diferentes proyectos, el proyecto de mayor TIR probablemente sería considerado el primer y mejor realizado.</a:t>
            </a:r>
            <a:endParaRPr lang="es-MX" dirty="0">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0"/>
            <a:ext cx="43529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235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7467600" cy="1143000"/>
          </a:xfrm>
        </p:spPr>
        <p:txBody>
          <a:bodyPr/>
          <a:lstStyle/>
          <a:p>
            <a:r>
              <a:rPr lang="es-ES" b="1" dirty="0"/>
              <a:t>El Método del Valor Anual Equivalente (VAE)</a:t>
            </a:r>
            <a:endParaRPr lang="es-MX" dirty="0"/>
          </a:p>
        </p:txBody>
      </p:sp>
      <p:sp>
        <p:nvSpPr>
          <p:cNvPr id="3" name="2 Marcador de contenido"/>
          <p:cNvSpPr>
            <a:spLocks noGrp="1"/>
          </p:cNvSpPr>
          <p:nvPr>
            <p:ph sz="quarter" idx="1"/>
          </p:nvPr>
        </p:nvSpPr>
        <p:spPr>
          <a:xfrm>
            <a:off x="395536" y="1628800"/>
            <a:ext cx="7467600" cy="4873752"/>
          </a:xfrm>
        </p:spPr>
        <p:txBody>
          <a:bodyPr>
            <a:normAutofit/>
          </a:bodyPr>
          <a:lstStyle/>
          <a:p>
            <a:pPr marL="0" indent="0" algn="just">
              <a:buNone/>
            </a:pPr>
            <a:r>
              <a:rPr lang="es-ES" dirty="0">
                <a:latin typeface="Arial" pitchFamily="34" charset="0"/>
                <a:cs typeface="Arial" pitchFamily="34" charset="0"/>
              </a:rPr>
              <a:t>Este método consiste en convertir en una Anualidad con pagos iguales todos los ingresos y gastos que ocurren durante un período. Cuando dicha anualidad es positiva, entonces es recomendable que el proyecto sea aceptado.</a:t>
            </a:r>
          </a:p>
          <a:p>
            <a:pPr marL="0" indent="0" algn="just">
              <a:buNone/>
            </a:pPr>
            <a:endParaRPr lang="es-ES" dirty="0">
              <a:latin typeface="Arial" pitchFamily="34" charset="0"/>
              <a:cs typeface="Arial"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3830678"/>
            <a:ext cx="8444552" cy="21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851744"/>
            <a:ext cx="2193032" cy="199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752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7467600" cy="1143000"/>
          </a:xfrm>
        </p:spPr>
        <p:txBody>
          <a:bodyPr/>
          <a:lstStyle/>
          <a:p>
            <a:r>
              <a:rPr lang="es-MX" dirty="0" smtClean="0"/>
              <a:t>Valor futuro </a:t>
            </a:r>
            <a:endParaRPr lang="es-MX" dirty="0"/>
          </a:p>
        </p:txBody>
      </p:sp>
      <p:sp>
        <p:nvSpPr>
          <p:cNvPr id="3" name="2 Marcador de contenido"/>
          <p:cNvSpPr>
            <a:spLocks noGrp="1"/>
          </p:cNvSpPr>
          <p:nvPr>
            <p:ph sz="quarter" idx="1"/>
          </p:nvPr>
        </p:nvSpPr>
        <p:spPr>
          <a:xfrm>
            <a:off x="395536" y="1984248"/>
            <a:ext cx="7467600" cy="4873752"/>
          </a:xfrm>
        </p:spPr>
        <p:txBody>
          <a:bodyPr/>
          <a:lstStyle/>
          <a:p>
            <a:pPr marL="0" indent="0" algn="just">
              <a:buNone/>
            </a:pPr>
            <a:r>
              <a:rPr lang="es-ES" dirty="0">
                <a:latin typeface="Arial" pitchFamily="34" charset="0"/>
                <a:cs typeface="Arial" pitchFamily="34" charset="0"/>
              </a:rPr>
              <a:t>El valor de una suma de dinero actual en una fecha futura, basándose en un tipo de interés apropiado y el número de años hasta que llegue esa fecha futura. El valor futuro, suponiendo un sistema de interés compuesto anual, viene dado por FV = P x (1 + r)T, donde FV es el valor futuro, P es la suma actual de dinero, r es el tipo de interés y T es el número de años hasta llegar a esa fecha futura.</a:t>
            </a:r>
            <a:endParaRPr lang="es-MX"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653136"/>
            <a:ext cx="3024336" cy="221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67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Costo-beneficio</a:t>
            </a:r>
            <a:endParaRPr lang="es-MX" dirty="0"/>
          </a:p>
        </p:txBody>
      </p:sp>
      <p:sp>
        <p:nvSpPr>
          <p:cNvPr id="3" name="2 Marcador de contenido"/>
          <p:cNvSpPr>
            <a:spLocks noGrp="1"/>
          </p:cNvSpPr>
          <p:nvPr>
            <p:ph sz="quarter" idx="1"/>
          </p:nvPr>
        </p:nvSpPr>
        <p:spPr/>
        <p:txBody>
          <a:bodyPr/>
          <a:lstStyle/>
          <a:p>
            <a:pPr algn="just"/>
            <a:r>
              <a:rPr lang="es-MX" dirty="0" smtClean="0"/>
              <a:t>El análisis de costo beneficio es una herramienta de la toma de decisiones para desarrollar sistemáticamente información útil acerca de los efectos deseables e indispensables de los proyectos públicos.</a:t>
            </a:r>
            <a:endParaRPr lang="es-MX"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24324"/>
            <a:ext cx="6624736" cy="21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508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9432"/>
            <a:ext cx="7467600" cy="1143000"/>
          </a:xfrm>
        </p:spPr>
        <p:txBody>
          <a:bodyPr/>
          <a:lstStyle/>
          <a:p>
            <a:r>
              <a:rPr lang="es-MX" dirty="0" smtClean="0"/>
              <a:t>Periodo de recuperación</a:t>
            </a:r>
            <a:endParaRPr lang="es-MX" dirty="0"/>
          </a:p>
        </p:txBody>
      </p:sp>
      <p:sp>
        <p:nvSpPr>
          <p:cNvPr id="3" name="2 Marcador de contenido"/>
          <p:cNvSpPr>
            <a:spLocks noGrp="1"/>
          </p:cNvSpPr>
          <p:nvPr>
            <p:ph sz="quarter" idx="1"/>
          </p:nvPr>
        </p:nvSpPr>
        <p:spPr>
          <a:xfrm>
            <a:off x="457200" y="750714"/>
            <a:ext cx="7467600" cy="4873752"/>
          </a:xfrm>
        </p:spPr>
        <p:txBody>
          <a:bodyPr/>
          <a:lstStyle/>
          <a:p>
            <a:pPr marL="0" indent="0" algn="just">
              <a:buNone/>
            </a:pPr>
            <a:r>
              <a:rPr lang="es-ES" b="1" dirty="0"/>
              <a:t>¿En qué consiste el PRI?</a:t>
            </a:r>
            <a:r>
              <a:rPr lang="es-ES" dirty="0"/>
              <a:t> Es un instrumento que permite medir el plazo de tiempo que se requiere para que los flujos netos de efectivo de una inversión </a:t>
            </a:r>
            <a:r>
              <a:rPr lang="es-ES" dirty="0" smtClean="0"/>
              <a:t>recuperen </a:t>
            </a:r>
            <a:r>
              <a:rPr lang="es-ES" dirty="0"/>
              <a:t>su costo o inversión inicial</a:t>
            </a:r>
            <a:r>
              <a:rPr lang="es-ES" dirty="0" smtClean="0"/>
              <a:t>.</a:t>
            </a:r>
          </a:p>
          <a:p>
            <a:pPr marL="0" indent="0" algn="just">
              <a:buNone/>
            </a:pPr>
            <a:r>
              <a:rPr lang="es-ES" dirty="0"/>
              <a:t>La inversión inicial supone los diferentes desembolsos que hará la empresa en el momento de ejecutar el proyecto (año cero). Por ser desembolsos de dinero debe ir con signo negativo en el estado de</a:t>
            </a:r>
            <a:endParaRPr lang="es-MX"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27584" y="4149080"/>
            <a:ext cx="7272337"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873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Comparación de alternativas</a:t>
            </a:r>
            <a:endParaRPr lang="es-MX" dirty="0"/>
          </a:p>
        </p:txBody>
      </p:sp>
      <p:sp>
        <p:nvSpPr>
          <p:cNvPr id="3" name="2 Marcador de contenido"/>
          <p:cNvSpPr>
            <a:spLocks noGrp="1"/>
          </p:cNvSpPr>
          <p:nvPr>
            <p:ph sz="quarter" idx="1"/>
          </p:nvPr>
        </p:nvSpPr>
        <p:spPr/>
        <p:txBody>
          <a:bodyPr>
            <a:normAutofit fontScale="40000" lnSpcReduction="20000"/>
          </a:bodyPr>
          <a:lstStyle/>
          <a:p>
            <a:pPr algn="just"/>
            <a:r>
              <a:rPr lang="es-MX" sz="4000" dirty="0" smtClean="0">
                <a:latin typeface="Arial" pitchFamily="34" charset="0"/>
                <a:cs typeface="Arial" pitchFamily="34" charset="0"/>
              </a:rPr>
              <a:t> ALTERNATIVAS MUTUAMENTE EXCLUYENTES.</a:t>
            </a:r>
          </a:p>
          <a:p>
            <a:pPr algn="just"/>
            <a:endParaRPr lang="es-MX" sz="4000" dirty="0" smtClean="0">
              <a:latin typeface="Arial" pitchFamily="34" charset="0"/>
              <a:cs typeface="Arial" pitchFamily="34" charset="0"/>
            </a:endParaRPr>
          </a:p>
          <a:p>
            <a:pPr algn="just"/>
            <a:r>
              <a:rPr lang="es-MX" sz="4000" dirty="0" smtClean="0">
                <a:latin typeface="Arial" pitchFamily="34" charset="0"/>
                <a:cs typeface="Arial" pitchFamily="34" charset="0"/>
              </a:rPr>
              <a:t>Una propuesta de inversión es un proyecto único considerado como posibilidad de inversión. Es una posible opción de decisión. Así, toda propuesta pude ser una alternativa de inversión, sin embargo, una alternativa de inversión puede estar formada por un grupo de propuestas de inversión. </a:t>
            </a:r>
          </a:p>
          <a:p>
            <a:pPr algn="just"/>
            <a:endParaRPr lang="es-MX" sz="4000" dirty="0" smtClean="0">
              <a:latin typeface="Arial" pitchFamily="34" charset="0"/>
              <a:cs typeface="Arial" pitchFamily="34" charset="0"/>
            </a:endParaRPr>
          </a:p>
          <a:p>
            <a:pPr algn="just"/>
            <a:r>
              <a:rPr lang="es-MX" sz="4000" dirty="0" smtClean="0">
                <a:latin typeface="Arial" pitchFamily="34" charset="0"/>
                <a:cs typeface="Arial" pitchFamily="34" charset="0"/>
              </a:rPr>
              <a:t>Cuando la aceptación de una propuesta dentro de un grupo no tiene ningún efecto sobre la aceptación de otra propuesta, se dice que estas propuestas son independientes.</a:t>
            </a:r>
          </a:p>
          <a:p>
            <a:pPr algn="just"/>
            <a:endParaRPr lang="es-MX" sz="4000" dirty="0" smtClean="0">
              <a:latin typeface="Arial" pitchFamily="34" charset="0"/>
              <a:cs typeface="Arial" pitchFamily="34" charset="0"/>
            </a:endParaRPr>
          </a:p>
          <a:p>
            <a:pPr algn="just"/>
            <a:r>
              <a:rPr lang="es-MX" sz="4000" dirty="0" smtClean="0">
                <a:latin typeface="Arial" pitchFamily="34" charset="0"/>
                <a:cs typeface="Arial" pitchFamily="34" charset="0"/>
              </a:rPr>
              <a:t>Si la aceptación de una propuesta impide la aceptación de la otra, se dice que las propuestas son mutuamente excluyentes.</a:t>
            </a:r>
          </a:p>
          <a:p>
            <a:pPr algn="just"/>
            <a:endParaRPr lang="es-MX" sz="4000" dirty="0" smtClean="0">
              <a:latin typeface="Arial" pitchFamily="34" charset="0"/>
              <a:cs typeface="Arial" pitchFamily="34" charset="0"/>
            </a:endParaRPr>
          </a:p>
          <a:p>
            <a:pPr algn="just"/>
            <a:r>
              <a:rPr lang="es-MX" sz="4000" dirty="0" smtClean="0">
                <a:latin typeface="Arial" pitchFamily="34" charset="0"/>
                <a:cs typeface="Arial" pitchFamily="34" charset="0"/>
              </a:rPr>
              <a:t>Si una propuesta no puede ser seleccionada a menos que se haya elegido otra, se dice que son contingentes. La contingencia es una dependencia en un solo sentido entre un grupo de propuestas, es decir, la aceptación de una propuesta contingente depende de la aceptación de otra propuesta, pero la aceptación de esta última puede ser independiente de la propuesta contingente.</a:t>
            </a:r>
          </a:p>
          <a:p>
            <a:endParaRPr lang="es-MX" sz="40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val="4167662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Horizonte de planeación</a:t>
            </a:r>
            <a:endParaRPr lang="es-MX" dirty="0"/>
          </a:p>
        </p:txBody>
      </p:sp>
      <p:sp>
        <p:nvSpPr>
          <p:cNvPr id="3" name="2 Marcador de contenido"/>
          <p:cNvSpPr>
            <a:spLocks noGrp="1"/>
          </p:cNvSpPr>
          <p:nvPr>
            <p:ph sz="quarter" idx="1"/>
          </p:nvPr>
        </p:nvSpPr>
        <p:spPr/>
        <p:txBody>
          <a:bodyPr>
            <a:normAutofit fontScale="32500" lnSpcReduction="20000"/>
          </a:bodyPr>
          <a:lstStyle/>
          <a:p>
            <a:pPr algn="just"/>
            <a:r>
              <a:rPr lang="es-MX" sz="5500" b="1" dirty="0" smtClean="0">
                <a:latin typeface="Arial" pitchFamily="34" charset="0"/>
                <a:cs typeface="Arial" pitchFamily="34" charset="0"/>
              </a:rPr>
              <a:t>HORIZONTE DE PLANEACION </a:t>
            </a:r>
            <a:endParaRPr lang="es-MX" sz="5500" dirty="0" smtClean="0">
              <a:latin typeface="Arial" pitchFamily="34" charset="0"/>
              <a:cs typeface="Arial" pitchFamily="34" charset="0"/>
            </a:endParaRPr>
          </a:p>
          <a:p>
            <a:pPr algn="just"/>
            <a:r>
              <a:rPr lang="es-MX" sz="5500" dirty="0" smtClean="0">
                <a:latin typeface="Arial" pitchFamily="34" charset="0"/>
                <a:cs typeface="Arial" pitchFamily="34" charset="0"/>
              </a:rPr>
              <a:t>El horizonte de planeación constituye la amplitud de visión del proyecto en el tiempo, siendo sensibles los resultados del análisis económico a la selección de este parámetro.</a:t>
            </a:r>
          </a:p>
          <a:p>
            <a:pPr algn="just"/>
            <a:endParaRPr lang="es-MX" sz="5500" dirty="0" smtClean="0">
              <a:latin typeface="Arial" pitchFamily="34" charset="0"/>
              <a:cs typeface="Arial" pitchFamily="34" charset="0"/>
            </a:endParaRPr>
          </a:p>
          <a:p>
            <a:pPr algn="just"/>
            <a:r>
              <a:rPr lang="es-MX" sz="5500" dirty="0" smtClean="0">
                <a:latin typeface="Arial" pitchFamily="34" charset="0"/>
                <a:cs typeface="Arial" pitchFamily="34" charset="0"/>
              </a:rPr>
              <a:t>Un horizonte demasiado amplio trae consigo pérdida de confianza de los pronósticos del flujo de efectivo y un horizonte de planeación corto corre el peligro de no registrar quizás los movimientos del flujo de efectivo más importante de un proyecto.</a:t>
            </a:r>
          </a:p>
          <a:p>
            <a:pPr algn="just"/>
            <a:endParaRPr lang="es-MX" sz="5500" dirty="0" smtClean="0">
              <a:latin typeface="Arial" pitchFamily="34" charset="0"/>
              <a:cs typeface="Arial" pitchFamily="34" charset="0"/>
            </a:endParaRPr>
          </a:p>
          <a:p>
            <a:pPr algn="just"/>
            <a:r>
              <a:rPr lang="es-MX" sz="5500" dirty="0" smtClean="0">
                <a:latin typeface="Arial" pitchFamily="34" charset="0"/>
                <a:cs typeface="Arial" pitchFamily="34" charset="0"/>
              </a:rPr>
              <a:t>Es un hecho que la selección del horizonte de planeación de algunos proyectos obedecerá a loa flujos de costos y en otros a los flujos de ingresos o bien a una combinación de ambos, esto es, en algunos proyectos un indicador podría ser la vida económicamente útil de los activos físico, mientras que en otros su fijación deberá depender de sus períodos de maduración y aprendizaje o a una combinación de ambos factores.</a:t>
            </a:r>
          </a:p>
          <a:p>
            <a:endParaRPr lang="es-MX" dirty="0"/>
          </a:p>
        </p:txBody>
      </p:sp>
    </p:spTree>
    <p:extLst>
      <p:ext uri="{BB962C8B-B14F-4D97-AF65-F5344CB8AC3E}">
        <p14:creationId xmlns:p14="http://schemas.microsoft.com/office/powerpoint/2010/main" val="841671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incremental</a:t>
            </a:r>
            <a:endParaRPr lang="es-MX" dirty="0"/>
          </a:p>
        </p:txBody>
      </p:sp>
      <p:sp>
        <p:nvSpPr>
          <p:cNvPr id="3" name="2 Marcador de contenido"/>
          <p:cNvSpPr>
            <a:spLocks noGrp="1"/>
          </p:cNvSpPr>
          <p:nvPr>
            <p:ph sz="quarter" idx="1"/>
          </p:nvPr>
        </p:nvSpPr>
        <p:spPr/>
        <p:txBody>
          <a:bodyPr>
            <a:normAutofit/>
          </a:bodyPr>
          <a:lstStyle/>
          <a:p>
            <a:pPr algn="just"/>
            <a:r>
              <a:rPr lang="es-MX" dirty="0" smtClean="0">
                <a:latin typeface="Arial" pitchFamily="34" charset="0"/>
                <a:cs typeface="Arial" pitchFamily="34" charset="0"/>
              </a:rPr>
              <a:t>Se realiza un análisis incremental para determinar que las diferencias financieras entre empresas de opciones pueden hacer. Los ingresos, gastos y ahorros son calculados y tomados en cuenta como un todo para cada opción, y se comparan las opciones. Las cantidades deben ser pertinentes, o directamente vinculado a una de las decisiones, a fin de ser incluidos en un análisis incremental. Analizar las diferentes opciones en términos de ingresos, costos o ahorros solos a menudo se obtiene un cuadro incompleto en comparación con mirar los efectos de las opciones en las tres áreas</a:t>
            </a:r>
          </a:p>
          <a:p>
            <a:endParaRPr lang="es-MX"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90349"/>
            <a:ext cx="22479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638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Reemplazo de equipo</a:t>
            </a:r>
            <a:endParaRPr lang="es-MX" dirty="0"/>
          </a:p>
        </p:txBody>
      </p:sp>
      <p:sp>
        <p:nvSpPr>
          <p:cNvPr id="3" name="2 Marcador de contenido"/>
          <p:cNvSpPr>
            <a:spLocks noGrp="1"/>
          </p:cNvSpPr>
          <p:nvPr>
            <p:ph sz="quarter" idx="1"/>
          </p:nvPr>
        </p:nvSpPr>
        <p:spPr/>
        <p:txBody>
          <a:bodyPr>
            <a:normAutofit/>
          </a:bodyPr>
          <a:lstStyle/>
          <a:p>
            <a:pPr algn="just"/>
            <a:r>
              <a:rPr lang="es-MX" u="none" strike="noStrike" dirty="0" smtClean="0">
                <a:solidFill>
                  <a:srgbClr val="000000"/>
                </a:solidFill>
                <a:effectLst/>
                <a:latin typeface="Arial" pitchFamily="34" charset="0"/>
                <a:cs typeface="Arial" pitchFamily="34" charset="0"/>
              </a:rPr>
              <a:t>El </a:t>
            </a:r>
            <a:r>
              <a:rPr lang="es-MX" dirty="0" smtClean="0">
                <a:latin typeface="Arial" pitchFamily="34" charset="0"/>
                <a:cs typeface="Arial" pitchFamily="34" charset="0"/>
              </a:rPr>
              <a:t>empleo</a:t>
            </a:r>
            <a:r>
              <a:rPr lang="es-MX" dirty="0" smtClean="0">
                <a:effectLst/>
                <a:latin typeface="Arial" pitchFamily="34" charset="0"/>
                <a:cs typeface="Arial" pitchFamily="34" charset="0"/>
              </a:rPr>
              <a:t> del análisis de reemplazo de equipo nos muestra una categoría de decisiones de inversión</a:t>
            </a:r>
            <a:r>
              <a:rPr lang="es-MX" dirty="0">
                <a:latin typeface="Arial" pitchFamily="34" charset="0"/>
                <a:cs typeface="Arial" pitchFamily="34" charset="0"/>
              </a:rPr>
              <a:t> </a:t>
            </a:r>
            <a:r>
              <a:rPr lang="es-MX" dirty="0" smtClean="0">
                <a:effectLst/>
                <a:latin typeface="Arial" pitchFamily="34" charset="0"/>
                <a:cs typeface="Arial" pitchFamily="34" charset="0"/>
              </a:rPr>
              <a:t>que implica considerar el gasto necesario para reemplazar equipo desgastado u obsoleto por tecnología de punta que permita mejorar la eficiencia de la producción</a:t>
            </a:r>
            <a:r>
              <a:rPr lang="es-MX" dirty="0">
                <a:latin typeface="Arial" pitchFamily="34" charset="0"/>
                <a:cs typeface="Arial" pitchFamily="34" charset="0"/>
              </a:rPr>
              <a:t> </a:t>
            </a:r>
            <a:r>
              <a:rPr lang="es-MX" dirty="0" smtClean="0">
                <a:effectLst/>
                <a:latin typeface="Arial" pitchFamily="34" charset="0"/>
                <a:cs typeface="Arial" pitchFamily="34" charset="0"/>
              </a:rPr>
              <a:t>y elevar el índice de productividad</a:t>
            </a:r>
          </a:p>
          <a:p>
            <a:pPr marL="0" indent="0">
              <a:buNone/>
            </a:pPr>
            <a:endParaRPr lang="es-MX" b="1" i="1" dirty="0"/>
          </a:p>
          <a:p>
            <a:pPr marL="0" indent="0">
              <a:buNone/>
            </a:pPr>
            <a:endParaRPr lang="es-MX" b="1" i="1" dirty="0" smtClean="0">
              <a:effectLst/>
            </a:endParaRPr>
          </a:p>
          <a:p>
            <a:pPr marL="0" indent="0">
              <a:buNone/>
            </a:pPr>
            <a:endParaRPr lang="es-MX" b="1" dirty="0" smtClean="0">
              <a:effectLst/>
            </a:endParaRPr>
          </a:p>
        </p:txBody>
      </p:sp>
    </p:spTree>
    <p:extLst>
      <p:ext uri="{BB962C8B-B14F-4D97-AF65-F5344CB8AC3E}">
        <p14:creationId xmlns:p14="http://schemas.microsoft.com/office/powerpoint/2010/main" val="103776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Costo de producción:</a:t>
            </a:r>
            <a:endParaRPr lang="es-MX" dirty="0"/>
          </a:p>
        </p:txBody>
      </p:sp>
      <p:sp>
        <p:nvSpPr>
          <p:cNvPr id="3" name="2 Marcador de contenido"/>
          <p:cNvSpPr>
            <a:spLocks noGrp="1"/>
          </p:cNvSpPr>
          <p:nvPr>
            <p:ph sz="quarter" idx="1"/>
          </p:nvPr>
        </p:nvSpPr>
        <p:spPr/>
        <p:txBody>
          <a:bodyPr/>
          <a:lstStyle/>
          <a:p>
            <a:pPr algn="just"/>
            <a:r>
              <a:rPr lang="es-MX" dirty="0" smtClean="0">
                <a:latin typeface="Arial" pitchFamily="34" charset="0"/>
                <a:cs typeface="Arial" pitchFamily="34" charset="0"/>
              </a:rPr>
              <a:t> es costo de producción es el valor del conjunto o bienes y esfuerzo en que se ha incurrido o se va a incurrir y que deben de consumir los centro fabrícales para obtener un producto terminado, en las condiciones de ser entregado en el sector comercial.</a:t>
            </a:r>
          </a:p>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05064"/>
            <a:ext cx="6696744" cy="194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507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34717"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92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Costos </a:t>
            </a:r>
            <a:r>
              <a:rPr lang="es-MX" smtClean="0"/>
              <a:t>de administración:</a:t>
            </a:r>
            <a:endParaRPr lang="es-MX" dirty="0"/>
          </a:p>
        </p:txBody>
      </p:sp>
      <p:sp>
        <p:nvSpPr>
          <p:cNvPr id="3" name="2 Marcador de contenido"/>
          <p:cNvSpPr>
            <a:spLocks noGrp="1"/>
          </p:cNvSpPr>
          <p:nvPr>
            <p:ph sz="quarter" idx="1"/>
          </p:nvPr>
        </p:nvSpPr>
        <p:spPr/>
        <p:txBody>
          <a:bodyPr>
            <a:normAutofit/>
          </a:bodyPr>
          <a:lstStyle/>
          <a:p>
            <a:pPr algn="just"/>
            <a:r>
              <a:rPr lang="es-MX" sz="2800" dirty="0" smtClean="0">
                <a:latin typeface="Arial" pitchFamily="34" charset="0"/>
                <a:cs typeface="Arial" pitchFamily="34" charset="0"/>
              </a:rPr>
              <a:t> Son los que se originan en el área administrativa, o sea, los relacionados con la dirección y manejo de las operaciones generales de la empresa . Como pueden ser sueldos, teléfono, oficinas generales, etc. Esta clasificación tiene por objeto agrupar los costos por funciones, lo cual facilita cualquier análisis que se pretenda realizar de ellas </a:t>
            </a:r>
            <a:r>
              <a:rPr lang="es-MX" dirty="0" smtClean="0"/>
              <a:t>.</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8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Costos financieros:</a:t>
            </a:r>
            <a:endParaRPr lang="es-MX" dirty="0"/>
          </a:p>
        </p:txBody>
      </p:sp>
      <p:sp>
        <p:nvSpPr>
          <p:cNvPr id="3" name="2 Marcador de contenido"/>
          <p:cNvSpPr>
            <a:spLocks noGrp="1"/>
          </p:cNvSpPr>
          <p:nvPr>
            <p:ph sz="quarter" idx="1"/>
          </p:nvPr>
        </p:nvSpPr>
        <p:spPr/>
        <p:txBody>
          <a:bodyPr/>
          <a:lstStyle/>
          <a:p>
            <a:pPr algn="just"/>
            <a:r>
              <a:rPr lang="es-MX" dirty="0" smtClean="0"/>
              <a:t>Son los que se originan por la obtención de recursos ajenos que la empresa necesita para su desenvolvimiento. Incluyen el costo de los intereses que la compañía debe pagar por los préstamos, así como el costo de otorgar crédito a los clientes .</a:t>
            </a:r>
          </a:p>
          <a:p>
            <a:endParaRPr lang="es-MX" dirty="0" smtClean="0"/>
          </a:p>
          <a:p>
            <a:endParaRPr lang="es-MX" dirty="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pPr marL="0" indent="0">
              <a:buNone/>
            </a:pPr>
            <a:endParaRPr lang="es-MX"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45024"/>
            <a:ext cx="3096344" cy="224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40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Inversión total</a:t>
            </a:r>
            <a:endParaRPr lang="es-MX" dirty="0"/>
          </a:p>
        </p:txBody>
      </p:sp>
      <p:sp>
        <p:nvSpPr>
          <p:cNvPr id="3" name="2 Marcador de contenido"/>
          <p:cNvSpPr>
            <a:spLocks noGrp="1"/>
          </p:cNvSpPr>
          <p:nvPr>
            <p:ph sz="quarter" idx="1"/>
          </p:nvPr>
        </p:nvSpPr>
        <p:spPr/>
        <p:txBody>
          <a:bodyPr/>
          <a:lstStyle/>
          <a:p>
            <a:pPr algn="just"/>
            <a:r>
              <a:rPr lang="es-MX" dirty="0" smtClean="0"/>
              <a:t>Se denomina inversión inicial a la cantidad de dinero que es necesario invertir para poner en marcha un proyecto de negocio.</a:t>
            </a:r>
          </a:p>
          <a:p>
            <a:pPr algn="just"/>
            <a:endParaRPr lang="es-MX" dirty="0"/>
          </a:p>
          <a:p>
            <a:pPr algn="just"/>
            <a:r>
              <a:rPr lang="es-MX" dirty="0" smtClean="0"/>
              <a:t>Inversión fija: todo tipo de activos cuya vida útil es mayor a un año y cuya finalidad es proveer las condiciones necesaria que la empresa lleve acabo con sus actividades.</a:t>
            </a:r>
          </a:p>
          <a:p>
            <a:endParaRPr lang="es-MX" dirty="0" smtClean="0"/>
          </a:p>
          <a:p>
            <a:endParaRPr lang="es-MX" dirty="0"/>
          </a:p>
          <a:p>
            <a:endParaRPr lang="es-MX" dirty="0" smtClean="0"/>
          </a:p>
          <a:p>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25144"/>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725144"/>
            <a:ext cx="396044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46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Inversión fija:</a:t>
            </a:r>
            <a:endParaRPr lang="es-MX" dirty="0"/>
          </a:p>
        </p:txBody>
      </p:sp>
      <p:sp>
        <p:nvSpPr>
          <p:cNvPr id="3" name="2 Marcador de contenido"/>
          <p:cNvSpPr>
            <a:spLocks noGrp="1"/>
          </p:cNvSpPr>
          <p:nvPr>
            <p:ph sz="quarter" idx="1"/>
          </p:nvPr>
        </p:nvSpPr>
        <p:spPr/>
        <p:txBody>
          <a:bodyPr/>
          <a:lstStyle/>
          <a:p>
            <a:r>
              <a:rPr lang="es-MX" dirty="0" smtClean="0"/>
              <a:t>Terrenos</a:t>
            </a:r>
          </a:p>
          <a:p>
            <a:r>
              <a:rPr lang="es-MX" dirty="0" smtClean="0"/>
              <a:t>Construcciones</a:t>
            </a:r>
          </a:p>
          <a:p>
            <a:r>
              <a:rPr lang="es-MX" dirty="0" smtClean="0"/>
              <a:t>Maquinaria y equipos diversos</a:t>
            </a:r>
          </a:p>
          <a:p>
            <a:r>
              <a:rPr lang="es-MX" dirty="0" smtClean="0"/>
              <a:t>Equipo de transporte</a:t>
            </a:r>
          </a:p>
          <a:p>
            <a:r>
              <a:rPr lang="es-MX" dirty="0" smtClean="0"/>
              <a:t>Equipo de computo</a:t>
            </a:r>
          </a:p>
          <a:p>
            <a:r>
              <a:rPr lang="es-MX" dirty="0" smtClean="0"/>
              <a:t>Equipo de laboratorios.</a:t>
            </a:r>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6632"/>
            <a:ext cx="3642779" cy="243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84984"/>
            <a:ext cx="4703687" cy="209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894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Inversión diferida:</a:t>
            </a:r>
            <a:endParaRPr lang="es-MX" dirty="0"/>
          </a:p>
        </p:txBody>
      </p:sp>
      <p:sp>
        <p:nvSpPr>
          <p:cNvPr id="3" name="2 Marcador de contenido"/>
          <p:cNvSpPr>
            <a:spLocks noGrp="1"/>
          </p:cNvSpPr>
          <p:nvPr>
            <p:ph sz="quarter" idx="1"/>
          </p:nvPr>
        </p:nvSpPr>
        <p:spPr/>
        <p:txBody>
          <a:bodyPr/>
          <a:lstStyle/>
          <a:p>
            <a:pPr algn="just"/>
            <a:r>
              <a:rPr lang="es-MX" dirty="0" smtClean="0">
                <a:latin typeface="Arial" pitchFamily="34" charset="0"/>
                <a:cs typeface="Arial" pitchFamily="34" charset="0"/>
              </a:rPr>
              <a:t>Estas inversiones se realizan en bienes y servicio intangibles que son indispensables del proyecto o empresa, pero no intervienen directamente en la producción. Por ser intangibles, a diferencia de las inversiones fijas, están sujetas a amortización y se recuperan a largo plazo.</a:t>
            </a:r>
            <a:endParaRPr lang="es-MX"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4003112"/>
            <a:ext cx="6850136" cy="253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515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229600" cy="5505475"/>
          </a:xfrm>
        </p:spPr>
        <p:txBody>
          <a:bodyPr>
            <a:normAutofit/>
          </a:bodyPr>
          <a:lstStyle/>
          <a:p>
            <a:pPr marL="0" indent="0" algn="just">
              <a:buNone/>
            </a:pPr>
            <a:r>
              <a:rPr lang="es-MX" dirty="0" smtClean="0">
                <a:latin typeface="Arial" pitchFamily="34" charset="0"/>
                <a:cs typeface="Arial" pitchFamily="34" charset="0"/>
              </a:rPr>
              <a:t>•Gastos de instalación, Organización y constitución jurídica de la empresa.</a:t>
            </a:r>
          </a:p>
          <a:p>
            <a:pPr marL="0" indent="0" algn="just">
              <a:buNone/>
            </a:pPr>
            <a:r>
              <a:rPr lang="es-MX" dirty="0" smtClean="0">
                <a:latin typeface="Arial" pitchFamily="34" charset="0"/>
                <a:cs typeface="Arial" pitchFamily="34" charset="0"/>
              </a:rPr>
              <a:t>•Pago de permisos o derechos requeridos por las diversas autoridades federales, estatales o municipales.</a:t>
            </a:r>
          </a:p>
          <a:p>
            <a:pPr marL="0" indent="0" algn="just">
              <a:buNone/>
            </a:pPr>
            <a:r>
              <a:rPr lang="es-MX" dirty="0" smtClean="0">
                <a:latin typeface="Arial" pitchFamily="34" charset="0"/>
                <a:cs typeface="Arial" pitchFamily="34" charset="0"/>
              </a:rPr>
              <a:t>•Patentes, licencias o franquicias</a:t>
            </a:r>
          </a:p>
          <a:p>
            <a:pPr marL="0" indent="0" algn="just">
              <a:buNone/>
            </a:pPr>
            <a:r>
              <a:rPr lang="es-MX" dirty="0" smtClean="0">
                <a:latin typeface="Arial" pitchFamily="34" charset="0"/>
                <a:cs typeface="Arial" pitchFamily="34" charset="0"/>
              </a:rPr>
              <a:t>•Estudios previos requeridos tales como: mecánica de sueldos topográficos, encuestas, investigaciones de mercado, estudios de pre inversión, sobre la calidad del agua, etc.</a:t>
            </a:r>
          </a:p>
          <a:p>
            <a:pPr marL="0" indent="0">
              <a:buNone/>
            </a:pPr>
            <a:endParaRPr lang="es-MX" dirty="0"/>
          </a:p>
        </p:txBody>
      </p:sp>
    </p:spTree>
    <p:extLst>
      <p:ext uri="{BB962C8B-B14F-4D97-AF65-F5344CB8AC3E}">
        <p14:creationId xmlns:p14="http://schemas.microsoft.com/office/powerpoint/2010/main" val="3815160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310</TotalTime>
  <Words>1710</Words>
  <Application>Microsoft Office PowerPoint</Application>
  <PresentationFormat>On-screen Show (4:3)</PresentationFormat>
  <Paragraphs>116</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Schoolbook</vt:lpstr>
      <vt:lpstr>Wingdings</vt:lpstr>
      <vt:lpstr>Wingdings 2</vt:lpstr>
      <vt:lpstr>Mirador</vt:lpstr>
      <vt:lpstr>PowerPoint Presentation</vt:lpstr>
      <vt:lpstr>PowerPoint Presentation</vt:lpstr>
      <vt:lpstr>Costo de producción:</vt:lpstr>
      <vt:lpstr>Costos de administración:</vt:lpstr>
      <vt:lpstr>Costos financieros:</vt:lpstr>
      <vt:lpstr>Inversión total</vt:lpstr>
      <vt:lpstr>Inversión fija:</vt:lpstr>
      <vt:lpstr>Inversión diferida:</vt:lpstr>
      <vt:lpstr>PowerPoint Presentation</vt:lpstr>
      <vt:lpstr>Depreciación y amortización:</vt:lpstr>
      <vt:lpstr>PowerPoint Presentation</vt:lpstr>
      <vt:lpstr>Capital de trabajo</vt:lpstr>
      <vt:lpstr>Punto de equilibrio</vt:lpstr>
      <vt:lpstr>Estado de resultado</vt:lpstr>
      <vt:lpstr>PowerPoint Presentation</vt:lpstr>
      <vt:lpstr>Costo de capital o tasa de rendimiento mínima atractiva simple y mixta</vt:lpstr>
      <vt:lpstr>Costo de capital o tasa de rendimiento mínima atractiva simple y mixta</vt:lpstr>
      <vt:lpstr>Financiamiento:</vt:lpstr>
      <vt:lpstr>Métodos de evaluación</vt:lpstr>
      <vt:lpstr>Valor presente neto (vpn)</vt:lpstr>
      <vt:lpstr>Tasa interna</vt:lpstr>
      <vt:lpstr>El Método del Valor Anual Equivalente (VAE)</vt:lpstr>
      <vt:lpstr>Valor futuro </vt:lpstr>
      <vt:lpstr>Costo-beneficio</vt:lpstr>
      <vt:lpstr>Periodo de recuperación</vt:lpstr>
      <vt:lpstr>Comparación de alternativas</vt:lpstr>
      <vt:lpstr>Horizonte de planeación</vt:lpstr>
      <vt:lpstr>Análisis incremental</vt:lpstr>
      <vt:lpstr>Reemplazo de equipo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un costo?</dc:title>
  <dc:creator>paola guadalupe rios</dc:creator>
  <cp:lastModifiedBy>Cuahonte, Eduardo</cp:lastModifiedBy>
  <cp:revision>35</cp:revision>
  <dcterms:created xsi:type="dcterms:W3CDTF">2015-02-17T01:49:44Z</dcterms:created>
  <dcterms:modified xsi:type="dcterms:W3CDTF">2015-03-04T18:56:02Z</dcterms:modified>
</cp:coreProperties>
</file>