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1"/>
  </p:sldMasterIdLst>
  <p:notesMasterIdLst>
    <p:notesMasterId r:id="rId28"/>
  </p:notesMasterIdLst>
  <p:handoutMasterIdLst>
    <p:handoutMasterId r:id="rId29"/>
  </p:handoutMasterIdLst>
  <p:sldIdLst>
    <p:sldId id="256" r:id="rId2"/>
    <p:sldId id="261" r:id="rId3"/>
    <p:sldId id="273" r:id="rId4"/>
    <p:sldId id="274" r:id="rId5"/>
    <p:sldId id="270" r:id="rId6"/>
    <p:sldId id="263" r:id="rId7"/>
    <p:sldId id="264" r:id="rId8"/>
    <p:sldId id="276" r:id="rId9"/>
    <p:sldId id="260" r:id="rId10"/>
    <p:sldId id="257" r:id="rId11"/>
    <p:sldId id="268" r:id="rId12"/>
    <p:sldId id="269" r:id="rId13"/>
    <p:sldId id="259" r:id="rId14"/>
    <p:sldId id="266" r:id="rId15"/>
    <p:sldId id="265" r:id="rId16"/>
    <p:sldId id="262" r:id="rId17"/>
    <p:sldId id="267" r:id="rId18"/>
    <p:sldId id="271" r:id="rId19"/>
    <p:sldId id="272" r:id="rId20"/>
    <p:sldId id="258" r:id="rId21"/>
    <p:sldId id="275" r:id="rId22"/>
    <p:sldId id="280" r:id="rId23"/>
    <p:sldId id="277" r:id="rId24"/>
    <p:sldId id="281" r:id="rId25"/>
    <p:sldId id="278" r:id="rId26"/>
    <p:sldId id="279"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0AC2"/>
    <a:srgbClr val="66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7" autoAdjust="0"/>
    <p:restoredTop sz="94660"/>
  </p:normalViewPr>
  <p:slideViewPr>
    <p:cSldViewPr>
      <p:cViewPr varScale="1">
        <p:scale>
          <a:sx n="72" d="100"/>
          <a:sy n="72" d="100"/>
        </p:scale>
        <p:origin x="-11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FBDDAD-20C1-4D50-9D60-9AF965DA496B}" type="datetime1">
              <a:rPr lang="es-ES" smtClean="0"/>
              <a:pPr/>
              <a:t>07/10/2011</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ES" smtClean="0"/>
              <a:t>El precio se olvida, la calidad permanece!</a:t>
            </a: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C0578-8F6D-4C97-8A9A-6D9F0A262C5B}" type="slidenum">
              <a:rPr lang="es-ES" smtClean="0"/>
              <a:pPr/>
              <a:t>‹Nº›</a:t>
            </a:fld>
            <a:endParaRPr lang="es-ES"/>
          </a:p>
        </p:txBody>
      </p:sp>
    </p:spTree>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07E536-F515-4ACB-B11F-8C32EA18FCC2}" type="datetime1">
              <a:rPr lang="es-ES" smtClean="0"/>
              <a:pPr/>
              <a:t>07/10/2011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ES" smtClean="0"/>
              <a:t>El precio se olvida, la calidad permanece!</a:t>
            </a: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253F10-CFBF-49BA-87B4-6191A3F074F4}" type="slidenum">
              <a:rPr lang="es-ES" smtClean="0"/>
              <a:pPr/>
              <a:t>‹Nº›</a:t>
            </a:fld>
            <a:endParaRPr lang="es-ES"/>
          </a:p>
        </p:txBody>
      </p:sp>
    </p:spTree>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fecha"/>
          <p:cNvSpPr>
            <a:spLocks noGrp="1"/>
          </p:cNvSpPr>
          <p:nvPr>
            <p:ph type="dt" idx="11"/>
          </p:nvPr>
        </p:nvSpPr>
        <p:spPr/>
        <p:txBody>
          <a:bodyPr/>
          <a:lstStyle/>
          <a:p>
            <a:fld id="{F9A9CD53-FA90-4FCF-AA47-47E8AE8135D4}" type="datetime1">
              <a:rPr lang="es-ES" smtClean="0"/>
              <a:pPr/>
              <a:t>07/10/2011</a:t>
            </a:fld>
            <a:endParaRPr lang="es-ES"/>
          </a:p>
        </p:txBody>
      </p:sp>
      <p:sp>
        <p:nvSpPr>
          <p:cNvPr id="6" name="5 Marcador de pie de página"/>
          <p:cNvSpPr>
            <a:spLocks noGrp="1"/>
          </p:cNvSpPr>
          <p:nvPr>
            <p:ph type="ftr" sz="quarter" idx="12"/>
          </p:nvPr>
        </p:nvSpPr>
        <p:spPr/>
        <p:txBody>
          <a:bodyPr/>
          <a:lstStyle/>
          <a:p>
            <a:r>
              <a:rPr lang="es-ES" smtClean="0"/>
              <a:t>El precio se olvida, la calidad permanece!</a:t>
            </a:r>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bwMode="ltGray">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gray">
          <a:xfrm>
            <a:off x="228600" y="3962400"/>
            <a:ext cx="7696200" cy="1219200"/>
          </a:xfrm>
        </p:spPr>
        <p:txBody>
          <a:bodyPr/>
          <a:lstStyle>
            <a:lvl1pPr algn="r">
              <a:defRPr sz="4000" b="0">
                <a:effectLst>
                  <a:outerShdw blurRad="38100" dist="38100" dir="2700000" algn="tl">
                    <a:srgbClr val="000000">
                      <a:alpha val="43137"/>
                    </a:srgbClr>
                  </a:outerShdw>
                </a:effectLst>
                <a:latin typeface="Tahoma" pitchFamily="34" charset="0"/>
                <a:cs typeface="Tahoma" pitchFamily="34" charset="0"/>
              </a:defRPr>
            </a:lvl1pPr>
          </a:lstStyle>
          <a:p>
            <a:r>
              <a:rPr lang="es-ES" smtClean="0"/>
              <a:t>Haga clic para modificar el estilo de título del patrón</a:t>
            </a:r>
            <a:endParaRPr lang="en-US" dirty="0"/>
          </a:p>
        </p:txBody>
      </p:sp>
      <p:sp>
        <p:nvSpPr>
          <p:cNvPr id="3075" name="Rectangle 3"/>
          <p:cNvSpPr>
            <a:spLocks noGrp="1" noChangeArrowheads="1"/>
          </p:cNvSpPr>
          <p:nvPr>
            <p:ph type="subTitle" idx="1"/>
          </p:nvPr>
        </p:nvSpPr>
        <p:spPr bwMode="gray">
          <a:xfrm>
            <a:off x="457200" y="5867400"/>
            <a:ext cx="5181600" cy="457200"/>
          </a:xfrm>
        </p:spPr>
        <p:txBody>
          <a:bodyPr/>
          <a:lstStyle>
            <a:lvl1pPr marL="0" indent="0" algn="r">
              <a:buFont typeface="Wingdings" pitchFamily="2" charset="2"/>
              <a:buNone/>
              <a:defRPr sz="2400"/>
            </a:lvl1pPr>
          </a:lstStyle>
          <a:p>
            <a:r>
              <a:rPr lang="es-ES" smtClean="0"/>
              <a:t>Haga clic para modificar el estilo de subtítulo del patrón</a:t>
            </a:r>
            <a:endParaRPr lang="en-US"/>
          </a:p>
        </p:txBody>
      </p:sp>
      <p:sp>
        <p:nvSpPr>
          <p:cNvPr id="3076" name="Rectangle 4"/>
          <p:cNvSpPr>
            <a:spLocks noGrp="1" noChangeArrowheads="1"/>
          </p:cNvSpPr>
          <p:nvPr>
            <p:ph type="dt" sz="half" idx="2"/>
          </p:nvPr>
        </p:nvSpPr>
        <p:spPr bwMode="gray">
          <a:xfrm>
            <a:off x="457200" y="6477000"/>
            <a:ext cx="1371600" cy="152400"/>
          </a:xfrm>
        </p:spPr>
        <p:txBody>
          <a:bodyPr/>
          <a:lstStyle>
            <a:lvl1pPr>
              <a:defRPr/>
            </a:lvl1pPr>
          </a:lstStyle>
          <a:p>
            <a:r>
              <a:rPr lang="es-ES" smtClean="0">
                <a:solidFill>
                  <a:prstClr val="black">
                    <a:tint val="75000"/>
                  </a:prstClr>
                </a:solidFill>
              </a:rPr>
              <a:t>07/10/2011</a:t>
            </a:r>
            <a:endParaRPr lang="en-US">
              <a:solidFill>
                <a:prstClr val="black">
                  <a:tint val="75000"/>
                </a:prstClr>
              </a:solidFill>
            </a:endParaRPr>
          </a:p>
        </p:txBody>
      </p:sp>
      <p:sp>
        <p:nvSpPr>
          <p:cNvPr id="3078" name="Rectangle 6"/>
          <p:cNvSpPr>
            <a:spLocks noGrp="1" noChangeArrowheads="1"/>
          </p:cNvSpPr>
          <p:nvPr>
            <p:ph type="sldNum" sz="quarter" idx="4"/>
          </p:nvPr>
        </p:nvSpPr>
        <p:spPr bwMode="gray">
          <a:xfrm>
            <a:off x="1828800" y="6477000"/>
            <a:ext cx="838200" cy="152400"/>
          </a:xfrm>
        </p:spPr>
        <p:txBody>
          <a:bodyPr/>
          <a:lstStyle>
            <a:lvl1pPr>
              <a:defRPr/>
            </a:lvl1pPr>
          </a:lstStyle>
          <a:p>
            <a:fld id="{EFED3CB9-049B-4F4F-82D1-8A95299C975C}" type="slidenum">
              <a:rPr lang="en-US" smtClean="0">
                <a:solidFill>
                  <a:prstClr val="black">
                    <a:tint val="75000"/>
                  </a:prstClr>
                </a:solidFill>
              </a:rPr>
              <a:pPr/>
              <a:t>‹Nº›</a:t>
            </a:fld>
            <a:endParaRPr lang="en-US">
              <a:solidFill>
                <a:prstClr val="black">
                  <a:tint val="75000"/>
                </a:prstClr>
              </a:solidFill>
            </a:endParaRPr>
          </a:p>
        </p:txBody>
      </p:sp>
      <p:sp>
        <p:nvSpPr>
          <p:cNvPr id="3093" name="Text Box 21"/>
          <p:cNvSpPr txBox="1">
            <a:spLocks noChangeArrowheads="1"/>
          </p:cNvSpPr>
          <p:nvPr/>
        </p:nvSpPr>
        <p:spPr bwMode="gray">
          <a:xfrm>
            <a:off x="4495800" y="6229350"/>
            <a:ext cx="2209800" cy="274638"/>
          </a:xfrm>
          <a:prstGeom prst="rect">
            <a:avLst/>
          </a:prstGeom>
          <a:noFill/>
          <a:ln w="9525">
            <a:noFill/>
            <a:miter lim="800000"/>
            <a:headEnd/>
            <a:tailEnd/>
          </a:ln>
          <a:effectLst/>
        </p:spPr>
        <p:txBody>
          <a:bodyPr>
            <a:spAutoFit/>
          </a:bodyPr>
          <a:lstStyle/>
          <a:p>
            <a:pPr algn="r"/>
            <a:r>
              <a:rPr lang="en-US" sz="1200" dirty="0" smtClean="0"/>
              <a:t>Shibu lijack </a:t>
            </a:r>
            <a:endParaRPr lang="en-US" sz="1200" dirty="0"/>
          </a:p>
        </p:txBody>
      </p:sp>
      <p:sp>
        <p:nvSpPr>
          <p:cNvPr id="3099" name="Line 27"/>
          <p:cNvSpPr>
            <a:spLocks noChangeShapeType="1"/>
          </p:cNvSpPr>
          <p:nvPr/>
        </p:nvSpPr>
        <p:spPr bwMode="gray">
          <a:xfrm>
            <a:off x="444500" y="6375400"/>
            <a:ext cx="5257800" cy="0"/>
          </a:xfrm>
          <a:prstGeom prst="line">
            <a:avLst/>
          </a:prstGeom>
          <a:noFill/>
          <a:ln w="6350">
            <a:solidFill>
              <a:schemeClr val="tx1"/>
            </a:solidFill>
            <a:round/>
            <a:headEnd/>
            <a:tailEnd/>
          </a:ln>
          <a:effectLst/>
        </p:spPr>
        <p:txBody>
          <a:bodyPr/>
          <a:lstStyle/>
          <a:p>
            <a:endParaRPr lang="en-US"/>
          </a:p>
        </p:txBody>
      </p:sp>
      <p:pic>
        <p:nvPicPr>
          <p:cNvPr id="10" name="Picture 39" descr="original_metal_b"/>
          <p:cNvPicPr>
            <a:picLocks noChangeAspect="1" noChangeArrowheads="1" noCrop="1"/>
          </p:cNvPicPr>
          <p:nvPr/>
        </p:nvPicPr>
        <p:blipFill>
          <a:blip r:embed="rId3" cstate="print">
            <a:clrChange>
              <a:clrFrom>
                <a:srgbClr val="020202"/>
              </a:clrFrom>
              <a:clrTo>
                <a:srgbClr val="020202">
                  <a:alpha val="0"/>
                </a:srgbClr>
              </a:clrTo>
            </a:clrChange>
          </a:blip>
          <a:srcRect/>
          <a:stretch>
            <a:fillRect/>
          </a:stretch>
        </p:blipFill>
        <p:spPr bwMode="auto">
          <a:xfrm>
            <a:off x="7696200" y="554355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r>
              <a:rPr lang="es-ES" smtClean="0"/>
              <a:t>07/10/2011</a:t>
            </a:r>
            <a:endParaRPr lang="es-ES"/>
          </a:p>
        </p:txBody>
      </p:sp>
      <p:sp>
        <p:nvSpPr>
          <p:cNvPr id="5" name="Footer Placeholder 4"/>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6" name="Slide Number Placeholder 5"/>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6700"/>
            <a:ext cx="2057400" cy="6134100"/>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66700"/>
            <a:ext cx="6019800" cy="61341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r>
              <a:rPr lang="es-ES" smtClean="0"/>
              <a:t>07/10/2011</a:t>
            </a:r>
            <a:endParaRPr lang="es-ES"/>
          </a:p>
        </p:txBody>
      </p:sp>
      <p:sp>
        <p:nvSpPr>
          <p:cNvPr id="5" name="Footer Placeholder 4"/>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6" name="Slide Number Placeholder 5"/>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r>
              <a:rPr lang="es-ES" smtClean="0"/>
              <a:t>07/10/2011</a:t>
            </a:r>
            <a:endParaRPr lang="es-ES"/>
          </a:p>
        </p:txBody>
      </p:sp>
      <p:sp>
        <p:nvSpPr>
          <p:cNvPr id="5" name="Footer Placeholder 4"/>
          <p:cNvSpPr>
            <a:spLocks noGrp="1"/>
          </p:cNvSpPr>
          <p:nvPr>
            <p:ph type="ftr" sz="quarter" idx="11"/>
          </p:nvPr>
        </p:nvSpPr>
        <p:spPr>
          <a:xfrm>
            <a:off x="5943600" y="6400800"/>
            <a:ext cx="2133600" cy="307975"/>
          </a:xfrm>
        </p:spPr>
        <p:txBody>
          <a:bodyPr/>
          <a:lstStyle>
            <a:lvl1pPr>
              <a:defRPr/>
            </a:lvl1pPr>
          </a:lstStyle>
          <a:p>
            <a:r>
              <a:rPr lang="es-ES" smtClean="0"/>
              <a:t>¡El precio se olvida,la Calidad permanece!</a:t>
            </a:r>
            <a:endParaRPr lang="es-ES"/>
          </a:p>
        </p:txBody>
      </p:sp>
      <p:sp>
        <p:nvSpPr>
          <p:cNvPr id="6" name="Slide Number Placeholder 5"/>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r>
              <a:rPr lang="es-ES" smtClean="0"/>
              <a:t>07/10/2011</a:t>
            </a:r>
            <a:endParaRPr lang="es-ES"/>
          </a:p>
        </p:txBody>
      </p:sp>
      <p:sp>
        <p:nvSpPr>
          <p:cNvPr id="5" name="Footer Placeholder 4"/>
          <p:cNvSpPr>
            <a:spLocks noGrp="1"/>
          </p:cNvSpPr>
          <p:nvPr>
            <p:ph type="ftr" sz="quarter" idx="11"/>
          </p:nvPr>
        </p:nvSpPr>
        <p:spPr>
          <a:xfrm>
            <a:off x="5943600" y="6400800"/>
            <a:ext cx="1981200" cy="307975"/>
          </a:xfrm>
        </p:spPr>
        <p:txBody>
          <a:bodyPr/>
          <a:lstStyle>
            <a:lvl1pPr>
              <a:defRPr/>
            </a:lvl1pPr>
          </a:lstStyle>
          <a:p>
            <a:r>
              <a:rPr lang="es-ES" smtClean="0"/>
              <a:t>¡El precio se olvida,la Calidad permanece!</a:t>
            </a:r>
            <a:endParaRPr lang="es-ES"/>
          </a:p>
        </p:txBody>
      </p:sp>
      <p:sp>
        <p:nvSpPr>
          <p:cNvPr id="6" name="Slide Number Placeholder 5"/>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lvl1pPr>
              <a:defRPr/>
            </a:lvl1pPr>
          </a:lstStyle>
          <a:p>
            <a:r>
              <a:rPr lang="es-ES" smtClean="0"/>
              <a:t>07/10/2011</a:t>
            </a:r>
            <a:endParaRPr lang="es-ES"/>
          </a:p>
        </p:txBody>
      </p:sp>
      <p:sp>
        <p:nvSpPr>
          <p:cNvPr id="6" name="Footer Placeholder 5"/>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7" name="Slide Number Placeholder 6"/>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lvl1pPr>
              <a:defRPr/>
            </a:lvl1pPr>
          </a:lstStyle>
          <a:p>
            <a:r>
              <a:rPr lang="es-ES" smtClean="0"/>
              <a:t>07/10/2011</a:t>
            </a:r>
            <a:endParaRPr lang="es-ES"/>
          </a:p>
        </p:txBody>
      </p:sp>
      <p:sp>
        <p:nvSpPr>
          <p:cNvPr id="8" name="Footer Placeholder 7"/>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9" name="Slide Number Placeholder 8"/>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lvl1pPr>
              <a:defRPr/>
            </a:lvl1pPr>
          </a:lstStyle>
          <a:p>
            <a:r>
              <a:rPr lang="es-ES" smtClean="0"/>
              <a:t>07/10/2011</a:t>
            </a:r>
            <a:endParaRPr lang="es-ES"/>
          </a:p>
        </p:txBody>
      </p:sp>
      <p:sp>
        <p:nvSpPr>
          <p:cNvPr id="4" name="Footer Placeholder 3"/>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5" name="Slide Number Placeholder 4"/>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s-ES" smtClean="0"/>
              <a:t>07/10/2011</a:t>
            </a:r>
            <a:endParaRPr lang="es-ES"/>
          </a:p>
        </p:txBody>
      </p:sp>
      <p:sp>
        <p:nvSpPr>
          <p:cNvPr id="3" name="Footer Placeholder 2"/>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4" name="Slide Number Placeholder 3"/>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vl1pPr>
          </a:lstStyle>
          <a:p>
            <a:r>
              <a:rPr lang="es-ES" smtClean="0"/>
              <a:t>07/10/2011</a:t>
            </a:r>
            <a:endParaRPr lang="es-ES"/>
          </a:p>
        </p:txBody>
      </p:sp>
      <p:sp>
        <p:nvSpPr>
          <p:cNvPr id="6" name="Footer Placeholder 5"/>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7" name="Slide Number Placeholder 6"/>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Bitmap_128.bmp"/>
          <p:cNvPicPr>
            <a:picLocks noChangeAspect="1"/>
          </p:cNvPicPr>
          <p:nvPr/>
        </p:nvPicPr>
        <p:blipFill>
          <a:blip r:embed="rId2" cstate="print"/>
          <a:srcRect/>
          <a:stretch>
            <a:fillRect/>
          </a:stretch>
        </p:blipFill>
        <p:spPr>
          <a:xfrm>
            <a:off x="381000" y="990600"/>
            <a:ext cx="5486400" cy="4267200"/>
          </a:xfrm>
          <a:prstGeom prst="rect">
            <a:avLst/>
          </a:prstGeom>
        </p:spPr>
      </p:pic>
      <p:sp>
        <p:nvSpPr>
          <p:cNvPr id="2" name="Title 1"/>
          <p:cNvSpPr>
            <a:spLocks noGrp="1"/>
          </p:cNvSpPr>
          <p:nvPr>
            <p:ph type="title"/>
          </p:nvPr>
        </p:nvSpPr>
        <p:spPr>
          <a:xfrm>
            <a:off x="152400" y="152400"/>
            <a:ext cx="5486400" cy="566738"/>
          </a:xfrm>
        </p:spPr>
        <p:txBody>
          <a:bodyPr anchor="b"/>
          <a:lstStyle>
            <a:lvl1pPr algn="l">
              <a:defRPr sz="2000" b="1"/>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3810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vl1pPr>
          </a:lstStyle>
          <a:p>
            <a:r>
              <a:rPr lang="es-ES" smtClean="0"/>
              <a:t>07/10/2011</a:t>
            </a:r>
            <a:endParaRPr lang="es-ES"/>
          </a:p>
        </p:txBody>
      </p:sp>
      <p:sp>
        <p:nvSpPr>
          <p:cNvPr id="6" name="Footer Placeholder 5"/>
          <p:cNvSpPr>
            <a:spLocks noGrp="1"/>
          </p:cNvSpPr>
          <p:nvPr>
            <p:ph type="ftr" sz="quarter" idx="11"/>
          </p:nvPr>
        </p:nvSpPr>
        <p:spPr/>
        <p:txBody>
          <a:bodyPr/>
          <a:lstStyle>
            <a:lvl1pPr>
              <a:defRPr/>
            </a:lvl1pPr>
          </a:lstStyle>
          <a:p>
            <a:r>
              <a:rPr lang="es-ES" smtClean="0"/>
              <a:t>¡El precio se olvida,la Calidad permanece!</a:t>
            </a:r>
            <a:endParaRPr lang="es-ES"/>
          </a:p>
        </p:txBody>
      </p:sp>
      <p:sp>
        <p:nvSpPr>
          <p:cNvPr id="9" name="Rectangle 8"/>
          <p:cNvSpPr/>
          <p:nvPr/>
        </p:nvSpPr>
        <p:spPr bwMode="auto">
          <a:xfrm>
            <a:off x="533400" y="1524000"/>
            <a:ext cx="5181600" cy="32004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entury Gothic" pitchFamily="34" charset="0"/>
            </a:endParaRPr>
          </a:p>
        </p:txBody>
      </p:sp>
      <p:sp>
        <p:nvSpPr>
          <p:cNvPr id="7" name="Slide Number Placeholder 6"/>
          <p:cNvSpPr>
            <a:spLocks noGrp="1"/>
          </p:cNvSpPr>
          <p:nvPr>
            <p:ph type="sldNum" sz="quarter" idx="12"/>
          </p:nvPr>
        </p:nvSpPr>
        <p:spPr/>
        <p:txBody>
          <a:bodyPr/>
          <a:lstStyle>
            <a:lvl1pPr>
              <a:defRPr/>
            </a:lvl1pPr>
          </a:lstStyle>
          <a:p>
            <a:fld id="{23AC309D-7B36-4AB1-BF4A-359DABE38C6E}" type="slidenum">
              <a:rPr lang="es-ES" smtClean="0"/>
              <a:pPr/>
              <a:t>‹Nº›</a:t>
            </a:fld>
            <a:endParaRPr lang="es-ES"/>
          </a:p>
        </p:txBody>
      </p:sp>
      <p:sp>
        <p:nvSpPr>
          <p:cNvPr id="3" name="Picture Placeholder 2"/>
          <p:cNvSpPr>
            <a:spLocks noGrp="1"/>
          </p:cNvSpPr>
          <p:nvPr>
            <p:ph type="pic" idx="1"/>
          </p:nvPr>
        </p:nvSpPr>
        <p:spPr>
          <a:xfrm>
            <a:off x="533400" y="1524000"/>
            <a:ext cx="5181600" cy="3200400"/>
          </a:xfrm>
        </p:spPr>
        <p:txBody>
          <a:bodyPr/>
          <a:lstStyle>
            <a:lvl1pPr marL="0" indent="0">
              <a:buNone/>
              <a:defRPr sz="3200">
                <a:solidFill>
                  <a:schemeClr val="accent4">
                    <a:lumMod val="1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
          <a:xfrm>
            <a:off x="457200" y="266700"/>
            <a:ext cx="72771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8" name="Rectangle 4"/>
          <p:cNvSpPr>
            <a:spLocks noGrp="1" noChangeArrowheads="1"/>
          </p:cNvSpPr>
          <p:nvPr>
            <p:ph type="dt" sz="half" idx="2"/>
          </p:nvPr>
        </p:nvSpPr>
        <p:spPr bwMode="auto">
          <a:xfrm>
            <a:off x="279400" y="6515100"/>
            <a:ext cx="1219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s-ES" smtClean="0"/>
              <a:t>07/10/2011</a:t>
            </a:r>
            <a:endParaRPr lang="es-ES"/>
          </a:p>
        </p:txBody>
      </p:sp>
      <p:sp>
        <p:nvSpPr>
          <p:cNvPr id="1029" name="Rectangle 5"/>
          <p:cNvSpPr>
            <a:spLocks noGrp="1" noChangeArrowheads="1"/>
          </p:cNvSpPr>
          <p:nvPr>
            <p:ph type="ftr" sz="quarter" idx="3"/>
          </p:nvPr>
        </p:nvSpPr>
        <p:spPr bwMode="auto">
          <a:xfrm>
            <a:off x="5943600" y="6400800"/>
            <a:ext cx="20574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s-ES" smtClean="0"/>
              <a:t>¡El precio se olvida,la Calidad permanece!</a:t>
            </a:r>
            <a:endParaRPr lang="es-ES"/>
          </a:p>
        </p:txBody>
      </p:sp>
      <p:sp>
        <p:nvSpPr>
          <p:cNvPr id="1030" name="Rectangle 6"/>
          <p:cNvSpPr>
            <a:spLocks noGrp="1" noChangeArrowheads="1"/>
          </p:cNvSpPr>
          <p:nvPr>
            <p:ph type="sldNum" sz="quarter" idx="4"/>
          </p:nvPr>
        </p:nvSpPr>
        <p:spPr bwMode="auto">
          <a:xfrm>
            <a:off x="1498600" y="6515100"/>
            <a:ext cx="129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23AC309D-7B36-4AB1-BF4A-359DABE38C6E}" type="slidenum">
              <a:rPr lang="es-ES" smtClean="0"/>
              <a:pPr/>
              <a:t>‹Nº›</a:t>
            </a:fld>
            <a:endParaRPr lang="es-ES"/>
          </a:p>
        </p:txBody>
      </p:sp>
      <p:sp>
        <p:nvSpPr>
          <p:cNvPr id="1027" name="Rectangle 3"/>
          <p:cNvSpPr>
            <a:spLocks noGrp="1" noChangeArrowheads="1"/>
          </p:cNvSpPr>
          <p:nvPr>
            <p:ph type="body" idx="1"/>
          </p:nvPr>
        </p:nvSpPr>
        <p:spPr bwMode="auto">
          <a:xfrm>
            <a:off x="533400" y="1219200"/>
            <a:ext cx="81534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57" name="Line 33"/>
          <p:cNvSpPr>
            <a:spLocks noChangeShapeType="1"/>
          </p:cNvSpPr>
          <p:nvPr/>
        </p:nvSpPr>
        <p:spPr bwMode="auto">
          <a:xfrm>
            <a:off x="304800" y="6553200"/>
            <a:ext cx="5715000" cy="0"/>
          </a:xfrm>
          <a:prstGeom prst="line">
            <a:avLst/>
          </a:prstGeom>
          <a:noFill/>
          <a:ln w="6350">
            <a:solidFill>
              <a:schemeClr val="tx1"/>
            </a:solidFill>
            <a:round/>
            <a:headEnd/>
            <a:tailEnd/>
          </a:ln>
          <a:effectLst/>
        </p:spPr>
        <p:txBody>
          <a:bodyPr/>
          <a:lstStyle/>
          <a:p>
            <a:endParaRPr lang="en-US"/>
          </a:p>
        </p:txBody>
      </p:sp>
      <p:pic>
        <p:nvPicPr>
          <p:cNvPr id="10" name="Picture 39" descr="original_metal_b"/>
          <p:cNvPicPr>
            <a:picLocks noChangeAspect="1" noChangeArrowheads="1" noCrop="1"/>
          </p:cNvPicPr>
          <p:nvPr/>
        </p:nvPicPr>
        <p:blipFill>
          <a:blip r:embed="rId14" cstate="print">
            <a:clrChange>
              <a:clrFrom>
                <a:srgbClr val="020202"/>
              </a:clrFrom>
              <a:clrTo>
                <a:srgbClr val="020202">
                  <a:alpha val="0"/>
                </a:srgbClr>
              </a:clrTo>
            </a:clrChange>
          </a:blip>
          <a:srcRect/>
          <a:stretch>
            <a:fillRect/>
          </a:stretch>
        </p:blipFill>
        <p:spPr bwMode="auto">
          <a:xfrm>
            <a:off x="7696200" y="5543550"/>
            <a:ext cx="1447800" cy="1314450"/>
          </a:xfrm>
          <a:prstGeom prst="rect">
            <a:avLst/>
          </a:prstGeom>
          <a:noFill/>
        </p:spPr>
      </p:pic>
    </p:spTree>
  </p:cSld>
  <p:clrMap bg1="dk2" tx1="lt1" bg2="dk1"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fade/>
  </p:transition>
  <p:timing>
    <p:tnLst>
      <p:par>
        <p:cTn id="1" dur="indefinite" restart="never" nodeType="tmRoot"/>
      </p:par>
    </p:tnLst>
  </p:timing>
  <p:hf sldNum="0" hdr="0"/>
  <p:txStyles>
    <p:titleStyle>
      <a:lvl1pPr algn="l" rtl="0" eaLnBrk="1" fontAlgn="base" hangingPunct="1">
        <a:spcBef>
          <a:spcPct val="0"/>
        </a:spcBef>
        <a:spcAft>
          <a:spcPct val="0"/>
        </a:spcAft>
        <a:defRPr sz="3600" b="1">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Arial" charset="0"/>
        </a:defRPr>
      </a:lvl2pPr>
      <a:lvl3pPr algn="l" rtl="0" eaLnBrk="1" fontAlgn="base" hangingPunct="1">
        <a:spcBef>
          <a:spcPct val="0"/>
        </a:spcBef>
        <a:spcAft>
          <a:spcPct val="0"/>
        </a:spcAft>
        <a:defRPr sz="3600" b="1">
          <a:solidFill>
            <a:schemeClr val="tx1"/>
          </a:solidFill>
          <a:latin typeface="Arial" charset="0"/>
        </a:defRPr>
      </a:lvl3pPr>
      <a:lvl4pPr algn="l" rtl="0" eaLnBrk="1" fontAlgn="base" hangingPunct="1">
        <a:spcBef>
          <a:spcPct val="0"/>
        </a:spcBef>
        <a:spcAft>
          <a:spcPct val="0"/>
        </a:spcAft>
        <a:defRPr sz="3600" b="1">
          <a:solidFill>
            <a:schemeClr val="tx1"/>
          </a:solidFill>
          <a:latin typeface="Arial" charset="0"/>
        </a:defRPr>
      </a:lvl4pPr>
      <a:lvl5pPr algn="l" rtl="0" eaLnBrk="1" fontAlgn="base" hangingPunct="1">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342900" indent="-342900" algn="l" rtl="0" eaLnBrk="1" fontAlgn="base" hangingPunct="1">
        <a:spcBef>
          <a:spcPct val="20000"/>
        </a:spcBef>
        <a:spcAft>
          <a:spcPct val="0"/>
        </a:spcAft>
        <a:buClr>
          <a:schemeClr val="tx2"/>
        </a:buClr>
        <a:buSzPct val="115000"/>
        <a:buFont typeface="Wingdings" pitchFamily="2" charset="2"/>
        <a:buChar char="§"/>
        <a:defRPr sz="28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s.wikipedia.org/wiki/Organizaciones_internacional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4005064"/>
            <a:ext cx="4714056" cy="457200"/>
          </a:xfrm>
        </p:spPr>
        <p:txBody>
          <a:bodyPr/>
          <a:lstStyle/>
          <a:p>
            <a:r>
              <a:rPr lang="es-ES" dirty="0" smtClean="0"/>
              <a:t>Juan Antonio Siqueiros Pérez </a:t>
            </a:r>
          </a:p>
        </p:txBody>
      </p:sp>
      <p:pic>
        <p:nvPicPr>
          <p:cNvPr id="2050" name="Picture 2"/>
          <p:cNvPicPr>
            <a:picLocks noChangeAspect="1" noChangeArrowheads="1"/>
          </p:cNvPicPr>
          <p:nvPr/>
        </p:nvPicPr>
        <p:blipFill>
          <a:blip r:embed="rId3" cstate="print"/>
          <a:srcRect/>
          <a:stretch>
            <a:fillRect/>
          </a:stretch>
        </p:blipFill>
        <p:spPr bwMode="auto">
          <a:xfrm>
            <a:off x="0" y="0"/>
            <a:ext cx="866775" cy="1019175"/>
          </a:xfrm>
          <a:prstGeom prst="rect">
            <a:avLst/>
          </a:prstGeom>
          <a:noFill/>
          <a:ln w="9525">
            <a:noFill/>
            <a:miter lim="800000"/>
            <a:headEnd/>
            <a:tailEnd/>
          </a:ln>
        </p:spPr>
      </p:pic>
      <p:sp>
        <p:nvSpPr>
          <p:cNvPr id="2" name="1 Título"/>
          <p:cNvSpPr>
            <a:spLocks noGrp="1"/>
          </p:cNvSpPr>
          <p:nvPr>
            <p:ph type="ctrTitle"/>
          </p:nvPr>
        </p:nvSpPr>
        <p:spPr>
          <a:xfrm>
            <a:off x="251520" y="980728"/>
            <a:ext cx="7696200" cy="1219200"/>
          </a:xfrm>
        </p:spPr>
        <p:txBody>
          <a:bodyPr/>
          <a:lstStyle/>
          <a:p>
            <a:r>
              <a:rPr lang="es-ES" dirty="0" smtClean="0"/>
              <a:t>Gestión de la Calidad </a:t>
            </a:r>
            <a:r>
              <a:rPr lang="es-ES" dirty="0" smtClean="0">
                <a:solidFill>
                  <a:srgbClr val="666633"/>
                </a:solidFill>
              </a:rPr>
              <a:t/>
            </a:r>
            <a:br>
              <a:rPr lang="es-ES" dirty="0" smtClean="0">
                <a:solidFill>
                  <a:srgbClr val="666633"/>
                </a:solidFill>
              </a:rPr>
            </a:br>
            <a:endParaRPr lang="es-ES" dirty="0">
              <a:solidFill>
                <a:srgbClr val="6666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7277100" cy="457200"/>
          </a:xfrm>
        </p:spPr>
        <p:txBody>
          <a:bodyPr/>
          <a:lstStyle/>
          <a:p>
            <a:r>
              <a:rPr lang="es-ES" sz="2400" dirty="0" smtClean="0"/>
              <a:t>Un sistema de Gestión de Calidad está compuesto por los siguientes aspectos</a:t>
            </a:r>
            <a:endParaRPr lang="es-ES" sz="2400" dirty="0"/>
          </a:p>
        </p:txBody>
      </p:sp>
      <p:sp>
        <p:nvSpPr>
          <p:cNvPr id="3" name="2 Marcador de contenido"/>
          <p:cNvSpPr>
            <a:spLocks noGrp="1"/>
          </p:cNvSpPr>
          <p:nvPr>
            <p:ph idx="1"/>
          </p:nvPr>
        </p:nvSpPr>
        <p:spPr>
          <a:xfrm>
            <a:off x="0" y="1219200"/>
            <a:ext cx="9144000" cy="5181600"/>
          </a:xfrm>
        </p:spPr>
        <p:txBody>
          <a:bodyPr/>
          <a:lstStyle/>
          <a:p>
            <a:r>
              <a:rPr lang="es-ES" dirty="0" smtClean="0">
                <a:solidFill>
                  <a:schemeClr val="tx1"/>
                </a:solidFill>
              </a:rPr>
              <a:t>Procedimientos : </a:t>
            </a:r>
          </a:p>
          <a:p>
            <a:pPr>
              <a:buNone/>
            </a:pPr>
            <a:r>
              <a:rPr lang="es-ES" dirty="0" smtClean="0"/>
              <a:t>    Que responden al plan permanente de pautas detalladas para controlar las acciones de la organización. </a:t>
            </a:r>
          </a:p>
          <a:p>
            <a:r>
              <a:rPr lang="es-ES" dirty="0" smtClean="0"/>
              <a:t> </a:t>
            </a:r>
            <a:r>
              <a:rPr lang="es-ES" dirty="0" smtClean="0">
                <a:solidFill>
                  <a:schemeClr val="tx1"/>
                </a:solidFill>
              </a:rPr>
              <a:t>Procesos: </a:t>
            </a:r>
          </a:p>
          <a:p>
            <a:pPr algn="just">
              <a:buNone/>
            </a:pPr>
            <a:r>
              <a:rPr lang="es-ES" dirty="0" smtClean="0"/>
              <a:t>   Responden a la sucesión completa de operaciones dirigidos a la consecución de un objetivo especifico.</a:t>
            </a:r>
          </a:p>
          <a:p>
            <a:r>
              <a:rPr lang="es-ES" dirty="0" smtClean="0">
                <a:solidFill>
                  <a:schemeClr val="tx1"/>
                </a:solidFill>
              </a:rPr>
              <a:t>Recursos :</a:t>
            </a:r>
          </a:p>
          <a:p>
            <a:pPr algn="just">
              <a:buNone/>
            </a:pPr>
            <a:r>
              <a:rPr lang="es-ES" dirty="0" smtClean="0"/>
              <a:t>    No solamente económicos, sino humanos, técnicos y de otro tipo, deben estar definidos de forma estable</a:t>
            </a:r>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6700"/>
            <a:ext cx="8136904" cy="457200"/>
          </a:xfrm>
        </p:spPr>
        <p:txBody>
          <a:bodyPr/>
          <a:lstStyle/>
          <a:p>
            <a:pPr algn="ctr"/>
            <a:r>
              <a:rPr lang="es-ES" sz="2400" dirty="0" smtClean="0"/>
              <a:t>Gestión de la calidad en una empresa</a:t>
            </a:r>
            <a:endParaRPr lang="es-ES" sz="2400" dirty="0"/>
          </a:p>
        </p:txBody>
      </p:sp>
      <p:sp>
        <p:nvSpPr>
          <p:cNvPr id="3" name="2 Marcador de contenido"/>
          <p:cNvSpPr>
            <a:spLocks noGrp="1"/>
          </p:cNvSpPr>
          <p:nvPr>
            <p:ph idx="1"/>
          </p:nvPr>
        </p:nvSpPr>
        <p:spPr>
          <a:xfrm>
            <a:off x="611560" y="1772816"/>
            <a:ext cx="8153400" cy="2353816"/>
          </a:xfrm>
        </p:spPr>
        <p:txBody>
          <a:bodyPr/>
          <a:lstStyle/>
          <a:p>
            <a:pPr>
              <a:buNone/>
            </a:pPr>
            <a:r>
              <a:rPr lang="es-ES" sz="2000" dirty="0" smtClean="0"/>
              <a:t>     Los procesos de Gestión de la Calidad son necesarios para asegurar que la empresa cumpla con las necesidades, para las que fue creada. Se incluyen todas las actividades de gestión que definen:</a:t>
            </a:r>
          </a:p>
          <a:p>
            <a:pPr>
              <a:buNone/>
            </a:pPr>
            <a:endParaRPr lang="es-ES" sz="2000" dirty="0" smtClean="0"/>
          </a:p>
          <a:p>
            <a:pPr>
              <a:buNone/>
            </a:pPr>
            <a:r>
              <a:rPr lang="es-ES" sz="2000" dirty="0" smtClean="0"/>
              <a:t>     La política de calidad</a:t>
            </a:r>
          </a:p>
          <a:p>
            <a:pPr>
              <a:buNone/>
            </a:pPr>
            <a:r>
              <a:rPr lang="es-ES" sz="2000" dirty="0" smtClean="0"/>
              <a:t>     Los objetivos</a:t>
            </a:r>
          </a:p>
          <a:p>
            <a:pPr>
              <a:buNone/>
            </a:pPr>
            <a:r>
              <a:rPr lang="es-ES" sz="2000" dirty="0" smtClean="0"/>
              <a:t>     Las responsabilidades</a:t>
            </a:r>
          </a:p>
          <a:p>
            <a:pPr>
              <a:buNone/>
            </a:pPr>
            <a:endParaRPr lang="es-ES" sz="2000" dirty="0" smtClean="0"/>
          </a:p>
          <a:p>
            <a:pPr>
              <a:buNone/>
            </a:pPr>
            <a:r>
              <a:rPr lang="es-ES" sz="2000" dirty="0" smtClean="0"/>
              <a:t>     Estas se implementan por medio de la planificación de la calidad, el control de la calidad, el aseguramiento de la calidad y las mejoras de la calidad. Estos procesos afectan tanto a la gestión de la empresa como a los productos de la misma.</a:t>
            </a:r>
            <a:r>
              <a:rPr lang="es-ES" sz="1800" dirty="0" smtClean="0"/>
              <a:t/>
            </a:r>
            <a:br>
              <a:rPr lang="es-ES" sz="1800" dirty="0" smtClean="0"/>
            </a:br>
            <a:endParaRPr lang="es-ES" sz="1800"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2000" dirty="0" smtClean="0"/>
              <a:t>Procesos relacionados con la gestión de la calidad en la empresa</a:t>
            </a:r>
            <a:endParaRPr lang="es-ES" sz="2000" dirty="0"/>
          </a:p>
        </p:txBody>
      </p:sp>
      <p:sp>
        <p:nvSpPr>
          <p:cNvPr id="3" name="2 Marcador de contenido"/>
          <p:cNvSpPr>
            <a:spLocks noGrp="1"/>
          </p:cNvSpPr>
          <p:nvPr>
            <p:ph idx="1"/>
          </p:nvPr>
        </p:nvSpPr>
        <p:spPr/>
        <p:txBody>
          <a:bodyPr/>
          <a:lstStyle/>
          <a:p>
            <a:r>
              <a:rPr lang="es-ES" dirty="0" smtClean="0">
                <a:solidFill>
                  <a:schemeClr val="tx1"/>
                </a:solidFill>
              </a:rPr>
              <a:t>Planificación de la calidad: </a:t>
            </a:r>
          </a:p>
          <a:p>
            <a:pPr>
              <a:buNone/>
            </a:pPr>
            <a:r>
              <a:rPr lang="es-ES" dirty="0" smtClean="0"/>
              <a:t>    Identificar la norma de calidad y cumplirla </a:t>
            </a:r>
          </a:p>
          <a:p>
            <a:endParaRPr lang="es-ES" dirty="0" smtClean="0"/>
          </a:p>
          <a:p>
            <a:r>
              <a:rPr lang="es-ES" dirty="0" smtClean="0">
                <a:solidFill>
                  <a:schemeClr val="tx1"/>
                </a:solidFill>
              </a:rPr>
              <a:t>Aseguramiento de la calidad</a:t>
            </a:r>
          </a:p>
          <a:p>
            <a:pPr>
              <a:buNone/>
            </a:pPr>
            <a:r>
              <a:rPr lang="es-ES" dirty="0" smtClean="0"/>
              <a:t>    Evaluación periódica del desarrollo para asegurar el logro</a:t>
            </a:r>
          </a:p>
          <a:p>
            <a:pPr>
              <a:buNone/>
            </a:pPr>
            <a:endParaRPr lang="es-ES" dirty="0" smtClean="0"/>
          </a:p>
          <a:p>
            <a:r>
              <a:rPr lang="es-ES" dirty="0" smtClean="0">
                <a:solidFill>
                  <a:schemeClr val="tx1"/>
                </a:solidFill>
              </a:rPr>
              <a:t>Control de la calidad </a:t>
            </a:r>
          </a:p>
          <a:p>
            <a:pPr>
              <a:buNone/>
            </a:pPr>
            <a:r>
              <a:rPr lang="es-ES" dirty="0" smtClean="0"/>
              <a:t>    seguimiento de resultados específicos para determinar si cumplen con la normatividad. </a:t>
            </a:r>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7560840" cy="457200"/>
          </a:xfrm>
        </p:spPr>
        <p:txBody>
          <a:bodyPr/>
          <a:lstStyle/>
          <a:p>
            <a:pPr algn="ctr"/>
            <a:r>
              <a:rPr lang="es-ES" sz="2400" dirty="0" smtClean="0"/>
              <a:t>Beneficios al tener un sistema de gestión de calidad </a:t>
            </a:r>
            <a:endParaRPr lang="es-ES" sz="2400" dirty="0"/>
          </a:p>
        </p:txBody>
      </p:sp>
      <p:sp>
        <p:nvSpPr>
          <p:cNvPr id="3" name="2 Marcador de contenido"/>
          <p:cNvSpPr>
            <a:spLocks noGrp="1"/>
          </p:cNvSpPr>
          <p:nvPr>
            <p:ph idx="1"/>
          </p:nvPr>
        </p:nvSpPr>
        <p:spPr/>
        <p:txBody>
          <a:bodyPr/>
          <a:lstStyle/>
          <a:p>
            <a:pPr algn="just"/>
            <a:r>
              <a:rPr lang="es-ES" sz="2000" dirty="0" smtClean="0"/>
              <a:t>Estructurar un sistema para alcanzar los objetivos de la organización </a:t>
            </a:r>
          </a:p>
          <a:p>
            <a:pPr algn="just">
              <a:buNone/>
            </a:pPr>
            <a:endParaRPr lang="es-ES" sz="2000" dirty="0" smtClean="0"/>
          </a:p>
          <a:p>
            <a:pPr algn="just"/>
            <a:r>
              <a:rPr lang="es-ES" sz="2000" dirty="0" smtClean="0"/>
              <a:t>Entender las interdependencias entre los procesos del sistema</a:t>
            </a:r>
          </a:p>
          <a:p>
            <a:pPr algn="just">
              <a:buNone/>
            </a:pPr>
            <a:r>
              <a:rPr lang="es-ES" sz="2000" dirty="0" smtClean="0"/>
              <a:t> </a:t>
            </a:r>
          </a:p>
          <a:p>
            <a:pPr algn="just"/>
            <a:r>
              <a:rPr lang="es-ES" sz="2000" dirty="0" smtClean="0"/>
              <a:t>Estructurar aproximaciones que armonicen e integren los procesos</a:t>
            </a:r>
          </a:p>
          <a:p>
            <a:pPr algn="just">
              <a:buNone/>
            </a:pPr>
            <a:r>
              <a:rPr lang="es-ES" sz="2000" dirty="0" smtClean="0"/>
              <a:t> </a:t>
            </a:r>
          </a:p>
          <a:p>
            <a:pPr algn="just"/>
            <a:r>
              <a:rPr lang="es-ES" sz="2000" dirty="0" smtClean="0"/>
              <a:t>Proporcionar una mejor comprensión de los papeles y responsabilidades necesarias para alcanzar objetivos </a:t>
            </a:r>
          </a:p>
          <a:p>
            <a:pPr algn="just">
              <a:buNone/>
            </a:pPr>
            <a:endParaRPr lang="es-ES" sz="2000" dirty="0" smtClean="0"/>
          </a:p>
          <a:p>
            <a:pPr algn="just"/>
            <a:r>
              <a:rPr lang="es-ES" sz="2000" dirty="0" smtClean="0"/>
              <a:t>Identificar  actividades dentro de los sistemas</a:t>
            </a:r>
          </a:p>
          <a:p>
            <a:pPr algn="just">
              <a:buNone/>
            </a:pPr>
            <a:endParaRPr lang="es-ES" sz="2000" dirty="0" smtClean="0"/>
          </a:p>
          <a:p>
            <a:pPr algn="just"/>
            <a:r>
              <a:rPr lang="es-ES" sz="2000" dirty="0" smtClean="0"/>
              <a:t>Tener  una mejora continua mediante la evaluación  </a:t>
            </a:r>
            <a:endParaRPr lang="es-ES" sz="2000"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EFQM de Excelencia  </a:t>
            </a:r>
            <a:endParaRPr lang="es-ES" dirty="0"/>
          </a:p>
        </p:txBody>
      </p:sp>
      <p:sp>
        <p:nvSpPr>
          <p:cNvPr id="3" name="2 Marcador de contenido"/>
          <p:cNvSpPr>
            <a:spLocks noGrp="1"/>
          </p:cNvSpPr>
          <p:nvPr>
            <p:ph idx="1"/>
          </p:nvPr>
        </p:nvSpPr>
        <p:spPr>
          <a:xfrm>
            <a:off x="533400" y="1219200"/>
            <a:ext cx="8153400" cy="4298032"/>
          </a:xfrm>
        </p:spPr>
        <p:txBody>
          <a:bodyPr/>
          <a:lstStyle/>
          <a:p>
            <a:pPr algn="just">
              <a:buNone/>
            </a:pPr>
            <a:r>
              <a:rPr lang="es-ES" sz="2000" dirty="0" smtClean="0"/>
              <a:t>     Debido a la exigencias del mercado y la alta competitividad entre organizaciones se ha creado una visión a la hora de buscar la calidad. Actualmente existen numerosos modelos que tienen como objetivo no quedarse en la mejora continua sino buscar la excelencia. </a:t>
            </a:r>
          </a:p>
          <a:p>
            <a:pPr algn="just">
              <a:buNone/>
            </a:pPr>
            <a:endParaRPr lang="es-ES" sz="2000" dirty="0" smtClean="0"/>
          </a:p>
          <a:p>
            <a:pPr>
              <a:buNone/>
            </a:pPr>
            <a:r>
              <a:rPr lang="es-ES" sz="2000" dirty="0" smtClean="0"/>
              <a:t>     La E.F.Q.M (fundación europea para la gestión de la calidad) su objetivo es ayudar a las empresas a mejorar su posición competitiva: </a:t>
            </a:r>
          </a:p>
          <a:p>
            <a:pPr>
              <a:buNone/>
            </a:pPr>
            <a:endParaRPr lang="es-ES" sz="2000" dirty="0" smtClean="0"/>
          </a:p>
          <a:p>
            <a:pPr>
              <a:buFont typeface="Arial" pitchFamily="34" charset="0"/>
              <a:buChar char="•"/>
            </a:pPr>
            <a:r>
              <a:rPr lang="es-ES" sz="2000" dirty="0" smtClean="0"/>
              <a:t>Acelerando la aceptación de la calidad como estrategia </a:t>
            </a:r>
          </a:p>
          <a:p>
            <a:pPr>
              <a:buFont typeface="Arial" pitchFamily="34" charset="0"/>
              <a:buChar char="•"/>
            </a:pPr>
            <a:r>
              <a:rPr lang="es-ES" sz="2000" dirty="0" smtClean="0"/>
              <a:t>Estimulando y ayudando al desarrollo de actividades de mejoras</a:t>
            </a:r>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EFQM </a:t>
            </a: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764704"/>
            <a:ext cx="9144000" cy="6093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untitled.png"/>
          <p:cNvPicPr>
            <a:picLocks noGrp="1" noChangeAspect="1"/>
          </p:cNvPicPr>
          <p:nvPr>
            <p:ph idx="1"/>
          </p:nvPr>
        </p:nvPicPr>
        <p:blipFill>
          <a:blip r:embed="rId2" cstate="print"/>
          <a:stretch>
            <a:fillRect/>
          </a:stretch>
        </p:blipFill>
        <p:spPr>
          <a:xfrm>
            <a:off x="395536" y="1196752"/>
            <a:ext cx="6120680" cy="471325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
        <p:nvSpPr>
          <p:cNvPr id="22530" name="AutoShape 2" descr="data:image/jpg;base64,/9j/4AAQSkZJRgABAQAAAQABAAD/2wCEAAkGBhQRDhMSEhESFBIVGBYWFRcUFBYUFRgYFBEdFRgUGBQXJyoeGRkjGRYVHzEgIycpLCwsGB4yNTAqNigrLCkBCQoKDQwNGQ8PGjUkHiQ1KzUsNSw1NS0sKTQxNjMpKTQpMiw1LDU1LDApNS02KTU1Lyw0LCwxKSkuLCwpLCwpKf/AABEIAOcA2gMBIgACEQEDEQH/xAAbAAACAgMBAAAAAAAAAAAAAAAABgUHAgMEAf/EAEYQAAEDAgIECwYEBAUDBQEAAAEAAgMEERIhBQYTMQciMkFRYXGRsbLRFzRTcnOBM1SToRQjQlIVJYKSwTVDomKDw+HxFv/EABoBAQEBAAMBAAAAAAAAAAAAAAAFBAIDBgH/xAAtEQEAAAMFBgcBAQEBAAAAAAAAAQIEBRExUoEDEhUzNKEUQXGxweHwMiETUf/aAAwDAQACEQMRAD8ATVlsz0HuRHyh2jxTQrtJSeIv/wBuueb2Gw/63/7dcV8B6D3IwHoPcmhC3cKhn7fbT4GGYr4D0HuRgPQe5NCE4VDP2+zwMMxXwHoPcjAeg9yaEJwqGft9ngYZivgPQe5GA9B7k0IThUM/b7PAwzFfAeg9yMB6D3JoQnCoZ+32eBhmK+A9B7kYD0HuTQhOFQz9vs8DDMV8B6D3IwHoPcmhCcKhn7fZ4GGYr4D0HuRgPQe5NCE4VDP2+zwMMxXwHoPcjAeg9yaEJwqGft9ngYZivgPQe5GA9B7k0IThUM/b7PAwzFfAeg9yMB6D3JoQnCoZ+32eBhmK+A9B7kYD0HuTQhOFQz9vs8DDMVi2y8UppzezsPiotSdvsv8AltIyX33MO1k3J4yso+UO0eKaErx8odo8U0KtZWE+ny3UOE2iZ1b1bNY54bIGYA05tLr4iRzHqU97L3/mGfpn1RwX/iVHyx+ZysFZK+vqNjUTSSR/z/PKH/itLLCMFfey9/5hn6Z9Uey9/wCYZ+mfVWCsJp2sGJzg0dJNh3rFxWqzdoOW5KQfZe/8wz9M+qPZe/8AMM/TPqneDSkT7YZWG+7jDPjYfHJdQKcVqs3aBuSq+9l7/wAwz9M+qPZe/wDMM/TPqrBQnFarN2gbkqvvZe/8wz9M+qPZe/8AMM/TPqrBQnFarN2gbkqvvZe/8wz9M+qPZe/8wz9M+qsAlAN804rVZu0DclV/7L3/AJhn6Z9Uey9/5hn6Z9VYKE4rVZu0DclV97L3/mGfpn1R7L3/AJhn6Z9VYKE4rVZu0DclV97L3/mGfpn1R7L3/mGfpn1VgoTitVm7QNyVX3svf+YZ+mfVHsvf+YZ+mfVWChOK1WbtA3JVfey9/wCYZ+mfVHsvf+YZ+mfVWChOK1WbtA3JVbaQ4O3xQySmdhDGudbARfCL2vdKCufWP3Go+lJ5CqYVyzKnabeSaO0jfdF1zwhDBEac3s7D4qMUnpzezsPioxS67qJv3kg1PNiyj5Q7R4poSvHyh2jxTQqFlYT6fLVQ4TaHfgv/ABKj5Y/M5WCq+4L/AMSo+WPzOVgqPavVzae0FiT+QofW+gE9BPGRe7b2+RwePKpheObcEHcclMc1Vav6p01dTMkaXRy2IcGuPFcMm5Z2scLu0pq1GqjHtqB7sT6UgB1+U2QYxv3kXP7Lj0RqwdH1znNc408/FaBc4H5Ou4HpItddMerTzph1Wx+GMtbiAuMRDcNjbI7ggb0LwuWJmHSgzQsNs3pCyxIF/WjTop25mzncRnPxiAL5dZCnafCG4WkEN4uRva3MetV9wkUhbVUs7nfyBI3GOYcZtz3D9lMP1vginpWxYNnUl7nuaA2ziGuD3W3k53KBtQhCAQhCASbwicJcWiWMaWGaol/DiacOQNsb3Z2bfIZEk3tuJDkqi1/1Yf8A/wBLQVsrHOowYmveGlzY3RPc5oeByWFxYcRyzcgcG6erooaQz08BmqpWxGOMvbsA6N8hc9xvtMDY3YgA3PIHnTauaGYSOuGgtbm156SCDgvzWPKGWds810oBCEII7WP3Go+lJ5CqYVz6x+41H0pPIVTC9PYnLm9XTtMURpzezsPioxSenN7Ow+KjFjruom/eSBU82LKPlDtHimhK8fKHaPFNCoWVhPp8tVDhNod+C/8AEqPlj8zlYKr7gv8AxKj5Y/M5WCo9q9XNp7QWJP5CEIUxzc1TZ7hGecEu7CLJQfpaSjfZwc6DHhxNBvEAQXOeRcYeNe+W4pl0c/aTyyDkghg+wBP7kr1lM0yzMc0FrwLgi4ILbHLvQclJU/xEeOGQOaTbEM+s7vso86OlnLmsrG3YQ2QRkEtO8tcAThNxz81+1SNLqpHFNtInyRgixa0gN33OVupvcu+TRgIdx3NLt5ZZpJ6b2QKtXohtNZ9RXvbe+EF7WjMFzrX6y63VbfZbKWjLydnWvcL2dhcHZlovu3HBhI6DnnuUxHqfT3JezakkG8pxm97ki+67rk9ZKjNKcHcbiH0sr6WTccB4hBPGJaLcYjK9+YIILWzQtbLEWCRs0eRwuHGv0g35rC2W8lKWrGhHDScMUzcNnkEOyDsINw0nf9kwaV1irtHShlQGyNcCWusczusHXIyyJHWtlBrhT1bmxVMQjmvYOGRDrcZ2K3E3c6C1EJZotIS05DZCJKbmlLrOjaMhjvfHf+4YQEyMeHAEEEEAgjMEHMEFBkhCEAhCg9Oa4QUs8NO4ukqZz/LhiAdIRzvNyGsYLHjOIGR6CgnEJb1Q19p9Jmb+GbNghIaXvYGscXXtgNyTkL5gbx0pkQCEIQR2sfuNR9KTyFUwrn1j9xqPpSeQqmF6exOXN6unaYojTm9nYfFRik9Ob2dh8VGLHXdRN+8kCp5sWUfKHaPFNCV4+UO0eKaFQsrCfT5aqHCbQ78F/wCJUfLH5nKwVX3Bf+JUfLH5nKwVHtXq5tPaCxJ/IWE8mFjj0AnuCzUdpwF0YjabOkcAOwEOd/4tKmObbommwQtHObk/c38LLGrGGaN/TxT9zl4ldrW2Fuhc2k2nYuI3tGIdrRdB1IWEEwe0ObmHC47Cs0AhC8IQVdwhaNJ0rTyYsTHujbhuDhs8f09eL9lO6f1ZpqmrEJcWyFhe0ABrRZwDiCBdxdibcEm2AWtc3g6No/x6Vs5Je22xDsxm0HK/XZT2sVI6onpWw44qiOSTjuFjsmANc8WPGYXOjtfr3IO6n0W6nZsnDaQ7muJHFYDYNfexJtzi+7epDR82yAa5+JpNmZZjPJuQta1gpN8Yc0hwBB3gi4P2UPM0wOGNwMbjZtgBhJOTezMAHsQTSFopXm1jfLcekeq3oBVppjg2qZNIaRq45osdTBsqd7y68IdEGSDCBkSGhocDkHuNicjZajdNax09G1rqmZkLXGzXPuGk2vbFuvYHLqKCI4N9UDozR7Kd2DaXL5Cwkhz3HN2IgE8UMaMtzR0ppXjHggEbjmPuvUAhCEEdrH7jUfSk8hVMK59Y/caj6UnkKphensTlzerp2mKI05vZ2HxUYpPTm9nYfFRix13UTfvJAqebFlHyh2jxTQlePlDtHimhULKwn0+Wqhwm0O/Bf+JUfLH5nJ4odJxThxhmjlDThcY3teAbXscJNjbmSDweU+0FXHctxxhtxvGLELjsum/VzR0kUZEkcEbrRs/kuc4OEUQYHHEG23WAAyAGZ5o9q9XNp7QWJP5TCimSGSucL8SFgBHRI4X8jgovU3RE9FDOKlzHAkSAtlLxlCBJkWNwAuaXWz5WZJuTH8FmiZYYJHvw4JcBbhkdJdzS9rncYDIt2djzgcymOZ2ina8EtcHAFzTY3za4tcO0EEHsXgka7E0EEjJwBBIJbexHNkQewhQurehXU0lQNnCGSSSSB7HOL3mSZzwHMIAbhDsO83N9y3aHopY6mrc9jBHLI17C2QuOUTYzdhaA0ksxZE70GrVysawGlc5rZI3ObGwuAc6NlgHtbvI39inUhN0FLFrIKhxa6OZr8LjI67Q2JjBHs7YeWSd+5xPTeWdoOo/xcVQc3YWLSBKQcGxADTFg4xEoxXxgWIs24JIMU1WxjmNe9rXPOFgc4AuNr4Wg7zYE2HQtjnWBPQlfTOgJpNIwTt2bo2PidxpXscwMEgkDIw0tdi2jHZkcjqaUyz8g9iCu9K3qdNRtYLbENe947QQL/wCkqbr640tfHUPuYp2iJ55mOZxmnsN3D7Bc+rELRJVHe4vbcnfydyz18F9GPvzObb90DkvHsBBB3HI/deR7gskEGXOppA12cLnBrHDMsvzPvzXORud9lNRyAi4N1hV0rZY3RvAcx4LXA7iHCxHclWQyaPfhAc+mceJbfGBvBtvuXX5udB065Vrw1kMb8Dpjha7oIGLLryVX1tfLX6Z0fo6ue0NpXbWcuOUj3WfGwi2Zw7Nn+tytrSlL/EMYbgljsTXNNxexHN1EqA05q1BTRV+kGtdtpWsJubtD2cVj2i1w4E332uAbZIHtCWdQKyplpA+pIN7bM2OItGV3XOZyvfJMyAQhCCO1j9xqPpSeQqmFc+sfuNR9KTyFUwvT2Jy5vV07TFEac3s7D4qMUnpzezsPioxY67qJv3kgVPNiyj5Q7R4poSvHyh2jxTQqFlYT6fLVQ4TaHHg8ic4VbWOwvdGA139rjiAd9jYpm1P0UIIn2pTTF2zxNLo3Y3siDHSDZkjO28m7rXIHOs8HmO1Xs7bTZjBfdi42G9+a9kzanxkRPN6w32eIVW1uHiIB4ZtTe2LM2Abcm11HtXq5tPaCxJ/JcZV1kOj52VYkEkksLI8bmPylDRK1pa9xIDhLYm2RBAG4TOoWj6iCHZTiYNbFBh2r2PtJhcJWtLXEhotHlu6OdLWgtL1NbpGGCpaRsS6ZwfE6NwBgaGtN2tBLXyPFwObeciWrUyvqZGuFSZHHBC8GSAwEOkDscY4rQcOFvWMWfMpjm3ar6PkgfUMfHMGullkD3yh7HCSd72iNmIlvFdxrhufTvW7QscjaqsxxSNY+Rr43PMZa4CBjDhwuLgMTSbOAyt2LRqs6Rr6iOV1Q4iaZw2kWGNrHTvLAyTCA+7C02BdhAA4u5b9C1bnVVYx21IEjTGXxyNbh2DAQx7gGuAeH8k9ee8gn65UlRHXsrXMlMdPI97Xh8ezERp2gRhl8eIybS5tbMZ7rMEb6p2lWys2jqJzbXa5hiwmEEPIL8QdtARxWbrHEQbDh0rFNPpIwyCbYETRhoifsCw07HskdKBgLzJtRZxywgC39UfqJpup28NM5rthG0wOGyeWgxxXEm1a3C0Fwc2zn3uDxRkSE3p7RtRJpKmkEcj4Y5InNLXRBkYwytlL2uIcXcaLNoOQNucFpn5JStp6on/xOmaNuIWyREbOKR0bg9srZDLIwWaGuEXFdlnfPe1qlGSBM1blxT1dtwe0ffD/9rZr1/wBMf8zf+Vjq7EGz1XTjb5V7r2f8sf8AO3/lA4RckLNYQ8kLNALF8YIsQCOtZIQcB0QA0Nje6MD+2zvtx79XclLXCWWnp3zSU7quPKEthx7UtkmDjxRxMIc2wOG/JF8yU71U4YwuPN/+Kq6mvnn1iwRvkZFo6O81nEbWSdgds8IObLZ7v+293OEFqU0IYxrWizQAAOgAbltWumlxMa4c4B7wtiAQhCCO1j9xqPpSeQqmFc+sfuNR9KTyFUwvT2Jy5vV07TFEac3s7D4qMUnpzezsPioxY67qJv3kgVPNiyj5Q7R4poSvHyh2jxTQqFlYT6fLVQ4TaHHg8kc0VbmNxPEYLW9LhiIb9zYJl1PrjJE9xqzUj+WblrW7NxiBfHxGgcrPDmW3sVAcF/4lR8sfmcnPTRk/hpdk3FJhOEXtc9qj2r1c2ntBYk/kicFGlTXVFbVvw48bWDDzMc3ELi5I3Ab/AOk9BTHqZrK+ra7aGAuDIZQYbgBswdZpBc43GzOd877ss4TU3WqjpKOOF0pa8XLw4ZhxN3N6rEnJTntEovjjuUxzbNVtKvkfUxTTRvkjmlAY1ha9kYneGY+MRYtw4chcC+e9b9C6Y2tVWRGWN5hkaGtaW3a0wMJBaDe4eXC5577tyxp9cqeQXjMjxuu1jiO8Lqj06wm2CUdsbx/wggzrFI7TLKfaMYwbVmyy2j8NOyVsxv8A03c8C1uQd+YbB6J06abWaoorN2VRxwSbOEmyEuQJzabuG7f2EJ/bXgnkP/2n0UVpLVeOeqiqi57JoyC3MYTa2RBFzkOlBw6e1ikj0nTQCRkTDJEC11scwlbKDhvlha6Ngyzu4ZjIObHjJZLx24oE/QUVp6onfib5StWvzv8ALXfUb4FdWiSP4iptuuzs5JXNr7/013zt8CgcoBxR2LNa6fkDsWxAIQhBy1jMTmM5rlx7ALeLgtrqZpLjhbicMJdYXI6Cd9lop+NNI69wAGDqIJxf8LTpXWSnpnxxzShskptGwBz3utvIYwF1hzm1hzoNminWa5h3scR9iSR+xC7lVuoOs8tbp2ukZO40DTs4gQwh7w2wcHhty2zHOAvue1WkgEIQgjtY/caj6UnkKphXPrH7jUfSk8hVML09icub1dO0xRGnN7Ow+KjFJ6c3s7D4qMWOu6ib95IFTzYso+UO0eKaErx8odo8U0KhZWE+ny1UOE2h34L/AMSo+WPzOVgqvuC/8So+WPzOVgqPavVzae0FiT+SNrRwYR1L3Swv2cjsyLYmk8+VxZIWluDysgudkZG9MYLz/tbchXshTHNTOqtfVUcb2/wFRJiOIHZyCxsB/aehTA1wrTcDR01zkCY5LAndfJWbhHQEYR0BBW9NLpmYtbZkDTvdswCB2Pv07k66H0GIQHPe6WYiznuJFz1MHFHcpRCAXjty9XhCBS0M3+fU5/1M8CtGvw/y13zt8CvNFTiOvqYHm0hwPaOYtLTmO5S2sujTLTNjG9z2+U9KCdg5I7FmvGjJeoBaqqcMjc85BoJP2F1tUVp6fKOHnleGkdLLgP8A2cO9B06KiLYWl3Ldxn/M4XI71WWsOo1dLpTSVWxgkdJT7Gic57Q1gkiwSbzdjw0PaMrEzXuBci2UIK71O1UfozREAczDMx+1lAIJxyODXglpIs1mFuV+STzqwIJcTGu/uAPeLrGtp9pE9n9zXDvbZR+rFTipw08qMmM/6DYb+qyCWQhCCO1j9xqPpSeQqmFc+sfuNR9KTyFUwvT2Jy5vV07TFEac3s7D4qMUnpzezsPioxY67qJv3kgVPNiyj5Q7R4poSvHyh2jxTQqFlYT6fLVQ4TaHfgv/ABKj5Y/M5WCq+4L/AMSo+WPzOVgqPavVzae0FiT+QhCFMcwhCEAhCEAhCCEFX646QH+NUuyAEocxrjzlrnts09XK70zUOmXy6YlgkGFsUZdGL77yBuLut3lI2sBdQ6b28jC6IuaWnpbZuK3WOjrCb9DVja3Sz54SNjFG1pcP63OecuwBp70DohCEAlw2n0sOimjI/wBczrnuEbO9T9TUCNjnuNmtBcT0AC5KWOD5pkimqnCzqiTF05NaGDwKBrSfrDwhsgr2UELBLUFpkmc5+CKniazG6SRwBN8Avhy3jMXCcEkaS4LY5qmvmE8jDXRiOSwGJgDbEMffkOLWFzSM8NrgEhBt4ONfJNLMnm/hhDAx4ZG7aF7nm2I3FgBYFnTyupb9Ey7HStRASTtf5zb7gHDDhH3jJ+6kNT9VmaOo46Zji8MBBcRhxEuLi7Dc5kuPP0DcAo3XKHZVFLVj+h4Y/sccLb9hfdA2oWEUgc0Ebis0EdrH7jUfSk8hVMK59Y/caj6UnkKphensTlzerp2mKI05vZ2HxUYpPTm9nYfFRix13UTfvJAqebFlHyh2jxTQlePlDtHimhULKwn0+Wqhwm0O/Bf+JUfLH5nKwVX3Bf8AiVHyx+ZysFR7V6ubT2gsSfyEIQpjmEIQgEIQgFhNJhF1xaT1ggpwTLK1tubef9ouUkaV1zfXgw0MbiTkXnINaci7Pnz3IOTWqv8A46sjoowS1rmmRwO4XBPcFN0McGjK5xNooKljQzKzQ+NxJBduGT/2RqrqoKMOc52OV9sTs8rXyHeu3WHQTKyDZPuLHE1w3g2t4FA0g33L1VzS6wVGigIqhjp6cEBkjbFzW77Hdu6SOZOWhdZIKtmKKQHpacnD7HsQR3CFVFuj5GDlTWiH+t4af2JUvoSi2NNHGP6W+Jv/AMpX18Yf4qjfJcU8b8byN1xc2I32yaPutkvClSNOG7zboaUDkhJ8PClSOIF3gnpaUma08JM79IVDI3PhoqGIyzYTgfNK5o2UZfva0yPYMI3gO6rBYGjteYZ9JzaPbHNtoW4pHERmIDi247XE3ONuVr772sV360aO/iKGeLncwgZXz3jLtVc8CbHMp56yZj5KiskMjn8UcQOcAbG1rvMpy5sPUrQZXX3tLR0uLbeKBe4NdK7egAJu6JxjJO/IB1//AC/ZNaidDaEhge98GTZLFwBu0kX4wvfmNsuhSyCO1j9xqPpSeQqmFc+sfuNR9KTyFUwvT2Jy5vV07TFEac3s7D4qMUnpzezsPioxY67qJv3kgVPNiyj5Q7R4poSvHyh2jxTQqFlYT6fLVQ4TaHfgv/EqPlj8zlYKr7gv/EqPlj8zlYKj2r1c2ntBYk/kIQhTHMIQhAKA0rr1SU73RyTDaNyLQ15z6LgW/dT5VWaW4NaqSulnb/DljpXPDXPcLguvZwwEeKBd0xo+bSFXLPBE97CcibNytlbHbLNdur2jNI0UhdHASCLOYZI8J695sct6eqam0hGwNZBRBoyAErwP2iWxsekeeGkP/vyD/wCNBu0ZWvkZeSF0TucFzXfu0rtWiniqsHHhgx/+mV+HyDwXXFBJhGKNuLns9xHgg0Swte0te0OaciHAEEdhS/p3QkEDoZ4WGJ7XtxbIEXaCLgtZvG9NzKbLNufUSVn/AAjegoIz/E6etDqchzsbTcOje3IjeC4AXyO4pL0nwOHN0FQOpr2kfbECVZZgBc13O3d9xZbUFC1OodbE+xpybHIhzCDY78jl91PTGqeS52ionPe0Mkc7A4vAYWDECM7Nc4XOdiQrcQgrCCDSboGRQUzKZjMgGmPdbIAcwFlI6H1Jq5JBJW1Tywf9pr3YXc/GsbWuevcn5CDXT07Y2hrGhrRuDQAO4LYhCCO1j9xqPpSeQqmFc+sfuNR9KTyFUwvT2Jy5vV07TFEac3s7D4qMUnpzezsPioxY67qJv3kgVPNiyj5Q7R4poSvHyh2jxTQqFlYT6fLVQ4TaHfgv/EqPlj8zlYKr7gv/ABKj5Y/M5WCo9q9XNp7QWJP5CEIUxzCEIQCEIQCEIQCEIQCEIQCEIQCEIQCEIQCEIQR2sfuNR9KTyFUwrn1j9xqPpSeQqmF6exOXN6unaYojTm9nYfFRik9Ob2dh8VGLHXdRN+8kCp5sWUfKHaPFNCV4+UO0eKaFQsrCfT5aqHCbRL6vaxvo3PLGNdjABxXywknK3apv2nTfBi73eqTULftKPYbWbenlvipQmjA5e06b4MXe71R7Tpvgxd7vVJqF18PpchvTHL2nTfBi73eqPadN8GLvd6pNQnD6XIb0xy9p03wYu93qj2nTfBi73eqTUJw+lyG9McvadN8GLvd6o9p03wYu93qk1CcPpchvTHL2nTfBi73eqPadN8GLvd6pNQnD6XIb0xy9p03wYu93qj2nTfBi73eqTUJw+lyG9McvadN8GLvd6o9p03wYu93qk1CcPpchvTHL2nTfBi73eqPadN8GLvd6pNQnD6XIb0xy9p03wYu93qj2nTfBi73eqTUJw+lyG9McvadN8GLvd6o9p03wYu93qk1CcPpchvTGuv4QpZYXxmKMB7XNJBdcBwtcJUQhaNlsNnsYXbOFz5GMY4ojTm9nYfFRik9Ob2dh8VGLzld1E37yRKnmxC9xdaELGzjF1oxdaEL7eXjF1oxdaEJeXjF1oxdaEJeXjF1oxdaEJeXjF1oxdaEJeXjF1oxdaEJeXjF1oxdaEJeXjF1oxdaEJeXjF1oxdaEJeXjF1oxdaEJeXjF1oxdaEJeXjF1oxdaEJeXi68QhfB//2Q=="/>
          <p:cNvSpPr>
            <a:spLocks noChangeAspect="1" noChangeArrowheads="1"/>
          </p:cNvSpPr>
          <p:nvPr/>
        </p:nvSpPr>
        <p:spPr bwMode="auto">
          <a:xfrm>
            <a:off x="63500" y="-1063625"/>
            <a:ext cx="2076450" cy="220027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Normas de Calidad </a:t>
            </a:r>
            <a:endParaRPr lang="es-ES" dirty="0"/>
          </a:p>
        </p:txBody>
      </p:sp>
      <p:sp>
        <p:nvSpPr>
          <p:cNvPr id="3" name="2 Marcador de contenido"/>
          <p:cNvSpPr>
            <a:spLocks noGrp="1"/>
          </p:cNvSpPr>
          <p:nvPr>
            <p:ph idx="1"/>
          </p:nvPr>
        </p:nvSpPr>
        <p:spPr>
          <a:xfrm>
            <a:off x="395536" y="1844824"/>
            <a:ext cx="8153400" cy="2857872"/>
          </a:xfrm>
        </p:spPr>
        <p:txBody>
          <a:bodyPr/>
          <a:lstStyle/>
          <a:p>
            <a:pPr algn="just">
              <a:buNone/>
            </a:pPr>
            <a:r>
              <a:rPr lang="es-ES" sz="2000" dirty="0" smtClean="0"/>
              <a:t>     Una </a:t>
            </a:r>
            <a:r>
              <a:rPr lang="es-ES" sz="2000" b="1" dirty="0" smtClean="0"/>
              <a:t>norma de calidad</a:t>
            </a:r>
            <a:r>
              <a:rPr lang="es-ES" sz="2000" dirty="0" smtClean="0"/>
              <a:t> es un documento, establecido por consenso y aprobado por un organismo reconocido (nacional o internacional), que proporciona para un uso común y repetido, una serie de reglas, directrices o características para las actividades de calidad o sus resultados, con el fin de conseguir un </a:t>
            </a:r>
            <a:r>
              <a:rPr lang="es-ES" sz="2000" b="1" dirty="0" smtClean="0"/>
              <a:t>grado óptimo</a:t>
            </a:r>
            <a:r>
              <a:rPr lang="es-ES" sz="2000" dirty="0" smtClean="0"/>
              <a:t> de orden en el contexto de la calidad. </a:t>
            </a:r>
          </a:p>
          <a:p>
            <a:pPr algn="just">
              <a:buNone/>
            </a:pPr>
            <a:endParaRPr lang="es-ES" sz="2000" dirty="0" smtClean="0"/>
          </a:p>
          <a:p>
            <a:pPr algn="just">
              <a:buNone/>
            </a:pPr>
            <a:r>
              <a:rPr lang="es-ES" sz="2000" dirty="0" smtClean="0"/>
              <a:t>      Las principales organizaciones</a:t>
            </a:r>
            <a:r>
              <a:rPr lang="es-ES" sz="2000" dirty="0" smtClean="0">
                <a:hlinkClick r:id="rId2" action="ppaction://hlinkfile" tooltip="Organizaciones internacionales"/>
              </a:rPr>
              <a:t> </a:t>
            </a:r>
            <a:r>
              <a:rPr lang="es-ES" sz="2000" dirty="0" smtClean="0"/>
              <a:t>internacionales, emisoras de normas de calidad son: ISO (Organización Internacional de Estándares.)</a:t>
            </a:r>
            <a:endParaRPr lang="es-ES" sz="2000"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2400" dirty="0" smtClean="0"/>
              <a:t>Objetivos de la normalización de calidad </a:t>
            </a:r>
            <a:endParaRPr lang="es-ES" sz="2400" dirty="0"/>
          </a:p>
        </p:txBody>
      </p:sp>
      <p:sp>
        <p:nvSpPr>
          <p:cNvPr id="3" name="2 Marcador de contenido"/>
          <p:cNvSpPr>
            <a:spLocks noGrp="1"/>
          </p:cNvSpPr>
          <p:nvPr>
            <p:ph idx="1"/>
          </p:nvPr>
        </p:nvSpPr>
        <p:spPr/>
        <p:txBody>
          <a:bodyPr/>
          <a:lstStyle/>
          <a:p>
            <a:pPr algn="ctr">
              <a:buNone/>
            </a:pPr>
            <a:r>
              <a:rPr lang="es-ES" dirty="0" smtClean="0"/>
              <a:t>Persigue conseguir los siguientes objetivos:</a:t>
            </a:r>
          </a:p>
          <a:p>
            <a:pPr>
              <a:buNone/>
            </a:pPr>
            <a:endParaRPr lang="es-ES" dirty="0" smtClean="0"/>
          </a:p>
          <a:p>
            <a:r>
              <a:rPr lang="es-ES" dirty="0" smtClean="0"/>
              <a:t>Reducir y unificar los productos, procesos y datos.</a:t>
            </a:r>
          </a:p>
          <a:p>
            <a:r>
              <a:rPr lang="es-ES" dirty="0" smtClean="0"/>
              <a:t>Mejorar los aspectos de seguridad.</a:t>
            </a:r>
          </a:p>
          <a:p>
            <a:r>
              <a:rPr lang="es-ES" dirty="0" smtClean="0"/>
              <a:t>Proteger los intereses de los consumidores y generales de la sociedad.</a:t>
            </a:r>
          </a:p>
          <a:p>
            <a:r>
              <a:rPr lang="es-ES" dirty="0" smtClean="0"/>
              <a:t>Abaratar costos generales.</a:t>
            </a:r>
          </a:p>
          <a:p>
            <a:pPr>
              <a:buNone/>
            </a:pP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6700"/>
            <a:ext cx="8147248" cy="457200"/>
          </a:xfrm>
        </p:spPr>
        <p:txBody>
          <a:bodyPr/>
          <a:lstStyle/>
          <a:p>
            <a:pPr algn="ctr"/>
            <a:r>
              <a:rPr lang="es-ES" sz="2400" dirty="0" smtClean="0"/>
              <a:t>Campos aplicables de normalización </a:t>
            </a:r>
            <a:endParaRPr lang="es-ES" sz="2400" dirty="0"/>
          </a:p>
        </p:txBody>
      </p:sp>
      <p:sp>
        <p:nvSpPr>
          <p:cNvPr id="3" name="2 Marcador de contenido"/>
          <p:cNvSpPr>
            <a:spLocks noGrp="1"/>
          </p:cNvSpPr>
          <p:nvPr>
            <p:ph idx="1"/>
          </p:nvPr>
        </p:nvSpPr>
        <p:spPr/>
        <p:txBody>
          <a:bodyPr/>
          <a:lstStyle/>
          <a:p>
            <a:r>
              <a:rPr lang="es-ES" dirty="0" smtClean="0"/>
              <a:t>Materiales</a:t>
            </a:r>
          </a:p>
          <a:p>
            <a:r>
              <a:rPr lang="es-ES" dirty="0" smtClean="0"/>
              <a:t>Productos</a:t>
            </a:r>
          </a:p>
          <a:p>
            <a:r>
              <a:rPr lang="es-ES" dirty="0" smtClean="0"/>
              <a:t>Máquinas</a:t>
            </a:r>
          </a:p>
          <a:p>
            <a:r>
              <a:rPr lang="es-ES" dirty="0" smtClean="0"/>
              <a:t>Gestión Medioambiental</a:t>
            </a:r>
          </a:p>
          <a:p>
            <a:r>
              <a:rPr lang="es-ES" dirty="0" smtClean="0"/>
              <a:t>Gestión de riesgos en el trabajo</a:t>
            </a:r>
          </a:p>
          <a:p>
            <a:r>
              <a:rPr lang="es-ES" dirty="0" smtClean="0"/>
              <a:t>Datos</a:t>
            </a:r>
          </a:p>
          <a:p>
            <a:r>
              <a:rPr lang="es-ES" dirty="0" smtClean="0"/>
              <a:t>Actividades de ensayo y calibración</a:t>
            </a:r>
          </a:p>
          <a:p>
            <a:r>
              <a:rPr lang="es-ES" dirty="0" smtClean="0"/>
              <a:t>Prestación de un Servicio</a:t>
            </a:r>
          </a:p>
          <a:p>
            <a:r>
              <a:rPr lang="es-ES" dirty="0" smtClean="0"/>
              <a:t>Procesos en general</a:t>
            </a:r>
          </a:p>
          <a:p>
            <a:pPr>
              <a:buNone/>
            </a:pP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3200" dirty="0" smtClean="0"/>
              <a:t>Calidad </a:t>
            </a:r>
            <a:endParaRPr lang="es-ES" sz="3200" dirty="0"/>
          </a:p>
        </p:txBody>
      </p:sp>
      <p:sp>
        <p:nvSpPr>
          <p:cNvPr id="3" name="2 Marcador de contenido"/>
          <p:cNvSpPr>
            <a:spLocks noGrp="1"/>
          </p:cNvSpPr>
          <p:nvPr>
            <p:ph idx="1"/>
          </p:nvPr>
        </p:nvSpPr>
        <p:spPr/>
        <p:txBody>
          <a:bodyPr/>
          <a:lstStyle/>
          <a:p>
            <a:pPr algn="just"/>
            <a:r>
              <a:rPr lang="es-ES" dirty="0" smtClean="0"/>
              <a:t>La calidad se ha convertido en el mundo globalizado de hoy, en una necesidad insoslayable para permanecer en el mercado.</a:t>
            </a:r>
          </a:p>
          <a:p>
            <a:pPr algn="just">
              <a:buNone/>
            </a:pPr>
            <a:endParaRPr lang="es-ES" dirty="0" smtClean="0"/>
          </a:p>
          <a:p>
            <a:pPr algn="just">
              <a:buNone/>
            </a:pPr>
            <a:r>
              <a:rPr lang="es-ES" dirty="0" smtClean="0"/>
              <a:t>    Por ello los sistemas de gestión de la calidad se basan en las normas ISO 9000, que reflejan el consenso internacional en este tema, han cobrado una gran popularidad, y muchas organizaciones se han decidido a tomar el camino de implantarlo.</a:t>
            </a: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http://www.fundacionluisvives.org/upload/98/59/Calidad_en_ong_portada.jpg"/>
          <p:cNvPicPr/>
          <p:nvPr/>
        </p:nvPicPr>
        <p:blipFill>
          <a:blip r:embed="rId2" cstate="print">
            <a:lum bright="-10000"/>
          </a:blip>
          <a:srcRect/>
          <a:stretch>
            <a:fillRect/>
          </a:stretch>
        </p:blipFill>
        <p:spPr bwMode="auto">
          <a:xfrm>
            <a:off x="323528" y="4365104"/>
            <a:ext cx="3024336" cy="201550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1 Título"/>
          <p:cNvSpPr>
            <a:spLocks noGrp="1"/>
          </p:cNvSpPr>
          <p:nvPr>
            <p:ph type="title"/>
          </p:nvPr>
        </p:nvSpPr>
        <p:spPr>
          <a:xfrm>
            <a:off x="251520" y="188640"/>
            <a:ext cx="7992888" cy="457200"/>
          </a:xfrm>
        </p:spPr>
        <p:txBody>
          <a:bodyPr/>
          <a:lstStyle/>
          <a:p>
            <a:r>
              <a:rPr lang="es-ES" sz="2400" dirty="0" smtClean="0"/>
              <a:t>Implementación de las normas a un sistema de gestión de la calidad </a:t>
            </a:r>
            <a:endParaRPr lang="es-ES" sz="2400" dirty="0"/>
          </a:p>
        </p:txBody>
      </p:sp>
      <p:sp>
        <p:nvSpPr>
          <p:cNvPr id="3" name="2 Marcador de contenido"/>
          <p:cNvSpPr>
            <a:spLocks noGrp="1"/>
          </p:cNvSpPr>
          <p:nvPr>
            <p:ph idx="1"/>
          </p:nvPr>
        </p:nvSpPr>
        <p:spPr>
          <a:xfrm>
            <a:off x="611560" y="1484784"/>
            <a:ext cx="8153400" cy="3217912"/>
          </a:xfrm>
        </p:spPr>
        <p:txBody>
          <a:bodyPr/>
          <a:lstStyle/>
          <a:p>
            <a:pPr algn="just"/>
            <a:r>
              <a:rPr lang="es-ES" dirty="0" smtClean="0"/>
              <a:t>La implementación se realiza cuando la organización cumple con los requisitos mínimos que se debe tener para iniciar con un sistema de gestión de calidad. </a:t>
            </a:r>
          </a:p>
          <a:p>
            <a:pPr algn="just">
              <a:buNone/>
            </a:pPr>
            <a:r>
              <a:rPr lang="es-ES" dirty="0" smtClean="0"/>
              <a:t>    Al tener esta certeza se debe iniciar el proceso con la organización de calidad nacional que certifica en cada país.</a:t>
            </a: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La norma ISO 9001</a:t>
            </a:r>
            <a:endParaRPr lang="es-ES" dirty="0"/>
          </a:p>
        </p:txBody>
      </p:sp>
      <p:sp>
        <p:nvSpPr>
          <p:cNvPr id="3" name="2 Marcador de contenido"/>
          <p:cNvSpPr>
            <a:spLocks noGrp="1"/>
          </p:cNvSpPr>
          <p:nvPr>
            <p:ph idx="1"/>
          </p:nvPr>
        </p:nvSpPr>
        <p:spPr>
          <a:xfrm>
            <a:off x="611560" y="2204864"/>
            <a:ext cx="8153400" cy="3744416"/>
          </a:xfrm>
        </p:spPr>
        <p:txBody>
          <a:bodyPr/>
          <a:lstStyle/>
          <a:p>
            <a:pPr>
              <a:buNone/>
            </a:pPr>
            <a:r>
              <a:rPr lang="es-ES" b="1" dirty="0" smtClean="0"/>
              <a:t>   “Es un método de trabajo</a:t>
            </a:r>
            <a:r>
              <a:rPr lang="es-ES" dirty="0" smtClean="0"/>
              <a:t>, que se considera tan bueno, Que es el mejor para mejorar la calidad y satisfacción de cara al consumidor”</a:t>
            </a:r>
          </a:p>
          <a:p>
            <a:pPr>
              <a:buNone/>
            </a:pPr>
            <a:endParaRPr lang="es-ES" dirty="0" smtClean="0"/>
          </a:p>
          <a:p>
            <a:pPr>
              <a:buNone/>
            </a:pPr>
            <a:r>
              <a:rPr lang="es-ES" dirty="0" smtClean="0">
                <a:solidFill>
                  <a:schemeClr val="tx1"/>
                </a:solidFill>
              </a:rPr>
              <a:t>    Se encarga de evaluar la forma de trabajo que se tiene en la empresa.</a:t>
            </a:r>
            <a:endParaRPr lang="es-ES" dirty="0">
              <a:solidFill>
                <a:schemeClr val="tx1"/>
              </a:solidFill>
            </a:endParaRPr>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pic>
        <p:nvPicPr>
          <p:cNvPr id="39938" name="Picture 2"/>
          <p:cNvPicPr>
            <a:picLocks noChangeAspect="1" noChangeArrowheads="1"/>
          </p:cNvPicPr>
          <p:nvPr/>
        </p:nvPicPr>
        <p:blipFill>
          <a:blip r:embed="rId2" cstate="print"/>
          <a:srcRect/>
          <a:stretch>
            <a:fillRect/>
          </a:stretch>
        </p:blipFill>
        <p:spPr bwMode="auto">
          <a:xfrm>
            <a:off x="0" y="0"/>
            <a:ext cx="6084168"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Requisitos para la norma ISO</a:t>
            </a:r>
            <a:endParaRPr lang="es-ES" dirty="0"/>
          </a:p>
        </p:txBody>
      </p:sp>
      <p:sp>
        <p:nvSpPr>
          <p:cNvPr id="3" name="2 Marcador de contenido"/>
          <p:cNvSpPr>
            <a:spLocks noGrp="1"/>
          </p:cNvSpPr>
          <p:nvPr>
            <p:ph idx="1"/>
          </p:nvPr>
        </p:nvSpPr>
        <p:spPr/>
        <p:txBody>
          <a:bodyPr/>
          <a:lstStyle/>
          <a:p>
            <a:pPr marL="514350" indent="-514350" algn="ctr">
              <a:buFont typeface="+mj-lt"/>
              <a:buAutoNum type="arabicPeriod"/>
            </a:pPr>
            <a:r>
              <a:rPr lang="es-ES" sz="1800" b="1" dirty="0" smtClean="0">
                <a:solidFill>
                  <a:schemeClr val="tx1"/>
                </a:solidFill>
              </a:rPr>
              <a:t>Sistema de Gestión de la Calidad</a:t>
            </a:r>
          </a:p>
          <a:p>
            <a:pPr marL="514350" indent="-514350" algn="ctr">
              <a:buNone/>
            </a:pPr>
            <a:r>
              <a:rPr lang="es-ES" sz="1800" b="1" dirty="0" smtClean="0">
                <a:solidFill>
                  <a:schemeClr val="tx1"/>
                </a:solidFill>
              </a:rPr>
              <a:t>Requisitos generales</a:t>
            </a:r>
          </a:p>
          <a:p>
            <a:pPr marL="514350" indent="-514350" algn="ctr">
              <a:buNone/>
            </a:pPr>
            <a:endParaRPr lang="es-ES" sz="1800" dirty="0" smtClean="0"/>
          </a:p>
          <a:p>
            <a:pPr marL="514350" indent="-514350">
              <a:buFont typeface="Arial" pitchFamily="34" charset="0"/>
              <a:buChar char="•"/>
            </a:pPr>
            <a:r>
              <a:rPr lang="es-ES" sz="1800" dirty="0" smtClean="0"/>
              <a:t>Manual de calidad </a:t>
            </a:r>
          </a:p>
          <a:p>
            <a:pPr marL="514350" indent="-514350">
              <a:buFont typeface="Arial" pitchFamily="34" charset="0"/>
              <a:buChar char="•"/>
            </a:pPr>
            <a:r>
              <a:rPr lang="es-ES" sz="1800" dirty="0" smtClean="0"/>
              <a:t>Control de documentos </a:t>
            </a:r>
          </a:p>
          <a:p>
            <a:pPr marL="514350" indent="-514350">
              <a:buFont typeface="Arial" pitchFamily="34" charset="0"/>
              <a:buChar char="•"/>
            </a:pPr>
            <a:r>
              <a:rPr lang="es-ES" sz="1800" dirty="0" smtClean="0"/>
              <a:t>Control de registros </a:t>
            </a:r>
          </a:p>
          <a:p>
            <a:pPr marL="514350" indent="-514350">
              <a:buFont typeface="Arial" pitchFamily="34" charset="0"/>
              <a:buChar char="•"/>
            </a:pPr>
            <a:r>
              <a:rPr lang="es-ES" sz="1800" dirty="0" smtClean="0"/>
              <a:t>Compromiso de la dirección</a:t>
            </a:r>
          </a:p>
          <a:p>
            <a:pPr marL="514350" indent="-514350">
              <a:buFont typeface="Arial" pitchFamily="34" charset="0"/>
              <a:buChar char="•"/>
            </a:pPr>
            <a:r>
              <a:rPr lang="es-ES" sz="1800" dirty="0" smtClean="0"/>
              <a:t>Enfoque al cliente</a:t>
            </a:r>
          </a:p>
          <a:p>
            <a:pPr marL="514350" indent="-514350">
              <a:buFont typeface="Arial" pitchFamily="34" charset="0"/>
              <a:buChar char="•"/>
            </a:pPr>
            <a:r>
              <a:rPr lang="es-ES" sz="1800" dirty="0" smtClean="0"/>
              <a:t>Políticas de calidad  </a:t>
            </a:r>
          </a:p>
          <a:p>
            <a:pPr marL="514350" indent="-514350" algn="ctr">
              <a:buNone/>
            </a:pPr>
            <a:r>
              <a:rPr lang="es-ES" sz="1800" dirty="0" smtClean="0"/>
              <a:t>2. </a:t>
            </a:r>
            <a:r>
              <a:rPr lang="es-ES" sz="1800" b="1" dirty="0" smtClean="0">
                <a:solidFill>
                  <a:schemeClr val="tx1"/>
                </a:solidFill>
              </a:rPr>
              <a:t>Responsabilidad en la dirección </a:t>
            </a:r>
          </a:p>
          <a:p>
            <a:pPr marL="514350" indent="-514350" algn="ctr">
              <a:buNone/>
            </a:pPr>
            <a:endParaRPr lang="es-ES" sz="1800" dirty="0" smtClean="0"/>
          </a:p>
          <a:p>
            <a:pPr marL="514350" indent="-514350">
              <a:buFont typeface="Arial" pitchFamily="34" charset="0"/>
              <a:buChar char="•"/>
            </a:pPr>
            <a:r>
              <a:rPr lang="es-ES" sz="1800" dirty="0" smtClean="0"/>
              <a:t>Objetivos de la calidad </a:t>
            </a:r>
          </a:p>
          <a:p>
            <a:pPr marL="514350" indent="-514350" algn="ctr">
              <a:buNone/>
            </a:pPr>
            <a:r>
              <a:rPr lang="es-ES" sz="1800" b="1" dirty="0" smtClean="0"/>
              <a:t>3. </a:t>
            </a:r>
            <a:r>
              <a:rPr lang="es-ES" sz="1800" b="1" dirty="0" smtClean="0">
                <a:solidFill>
                  <a:schemeClr val="tx1"/>
                </a:solidFill>
              </a:rPr>
              <a:t>Planificación</a:t>
            </a:r>
          </a:p>
          <a:p>
            <a:pPr marL="514350" indent="-514350" algn="ctr">
              <a:buNone/>
            </a:pPr>
            <a:endParaRPr lang="es-ES" sz="1800" dirty="0" smtClean="0"/>
          </a:p>
          <a:p>
            <a:pPr marL="514350" indent="-514350">
              <a:buFont typeface="Arial" pitchFamily="34" charset="0"/>
              <a:buChar char="•"/>
            </a:pPr>
            <a:r>
              <a:rPr lang="es-ES" sz="1800" dirty="0" smtClean="0"/>
              <a:t>Planeación de sistema de gestión de la calidad</a:t>
            </a:r>
          </a:p>
          <a:p>
            <a:pPr marL="514350" indent="-514350" algn="ctr">
              <a:buNone/>
            </a:pPr>
            <a:endParaRPr lang="es-ES" sz="1800" dirty="0" smtClean="0"/>
          </a:p>
          <a:p>
            <a:pPr marL="514350" indent="-514350" algn="ctr">
              <a:buNone/>
            </a:pPr>
            <a:r>
              <a:rPr lang="es-ES" sz="1800" dirty="0" smtClean="0"/>
              <a:t> </a:t>
            </a:r>
          </a:p>
          <a:p>
            <a:pPr marL="514350" indent="-514350" algn="ctr">
              <a:buNone/>
            </a:pPr>
            <a:endParaRPr lang="es-ES" sz="1800" dirty="0" smtClean="0"/>
          </a:p>
          <a:p>
            <a:pPr marL="514350" indent="-514350" algn="ctr">
              <a:buNone/>
            </a:pPr>
            <a:endParaRPr lang="es-ES" sz="1800" dirty="0" smtClean="0"/>
          </a:p>
          <a:p>
            <a:pPr marL="514350" indent="-514350" algn="ctr">
              <a:buNone/>
            </a:pPr>
            <a:endParaRPr lang="es-ES" sz="1800" dirty="0" smtClean="0"/>
          </a:p>
          <a:p>
            <a:pPr marL="514350" indent="-514350" algn="ctr">
              <a:buFont typeface="Arial" pitchFamily="34" charset="0"/>
              <a:buChar char="•"/>
            </a:pPr>
            <a:endParaRPr lang="es-ES" dirty="0" smtClean="0"/>
          </a:p>
          <a:p>
            <a:pPr algn="ctr">
              <a:buNone/>
            </a:pPr>
            <a:endParaRPr lang="es-ES" dirty="0" smtClean="0"/>
          </a:p>
          <a:p>
            <a:endParaRPr lang="es-ES" dirty="0" smtClean="0"/>
          </a:p>
          <a:p>
            <a:pPr>
              <a:buNone/>
            </a:pPr>
            <a:endParaRPr lang="es-ES" dirty="0" smtClean="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153400" cy="2209800"/>
          </a:xfrm>
        </p:spPr>
        <p:txBody>
          <a:bodyPr/>
          <a:lstStyle/>
          <a:p>
            <a:pPr>
              <a:buNone/>
            </a:pPr>
            <a:r>
              <a:rPr lang="es-ES" dirty="0" smtClean="0"/>
              <a:t>   Obtener la certificación ISO 9001, </a:t>
            </a:r>
            <a:r>
              <a:rPr lang="es-ES" b="1" dirty="0" smtClean="0"/>
              <a:t>es tarea de todos los integrantes de la empresa</a:t>
            </a:r>
            <a:r>
              <a:rPr lang="es-ES" dirty="0" smtClean="0"/>
              <a:t>, y produce satisfacción entre sus miembros.</a:t>
            </a:r>
          </a:p>
          <a:p>
            <a:pPr>
              <a:buNone/>
            </a:pPr>
            <a:r>
              <a:rPr lang="es-ES" dirty="0" smtClean="0"/>
              <a:t>    La certificación, es sinónimo de</a:t>
            </a:r>
            <a:br>
              <a:rPr lang="es-ES" dirty="0" smtClean="0"/>
            </a:br>
            <a:r>
              <a:rPr lang="es-ES" dirty="0" smtClean="0"/>
              <a:t>buenos productos y garantía de calidad</a:t>
            </a:r>
          </a:p>
          <a:p>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pic>
        <p:nvPicPr>
          <p:cNvPr id="40962" name="Picture 2"/>
          <p:cNvPicPr>
            <a:picLocks noChangeAspect="1" noChangeArrowheads="1"/>
          </p:cNvPicPr>
          <p:nvPr/>
        </p:nvPicPr>
        <p:blipFill>
          <a:blip r:embed="rId2" cstate="print"/>
          <a:srcRect/>
          <a:stretch>
            <a:fillRect/>
          </a:stretch>
        </p:blipFill>
        <p:spPr bwMode="auto">
          <a:xfrm>
            <a:off x="323528" y="3501008"/>
            <a:ext cx="5616624"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Circulo de </a:t>
            </a:r>
            <a:r>
              <a:rPr lang="es-ES" dirty="0" err="1" smtClean="0"/>
              <a:t>Deming</a:t>
            </a:r>
            <a:r>
              <a:rPr lang="es-ES" dirty="0" smtClean="0"/>
              <a:t> </a:t>
            </a:r>
            <a:endParaRPr lang="es-ES" dirty="0"/>
          </a:p>
        </p:txBody>
      </p:sp>
      <p:sp>
        <p:nvSpPr>
          <p:cNvPr id="3" name="2 Marcador de contenido"/>
          <p:cNvSpPr>
            <a:spLocks noGrp="1"/>
          </p:cNvSpPr>
          <p:nvPr>
            <p:ph idx="1"/>
          </p:nvPr>
        </p:nvSpPr>
        <p:spPr>
          <a:xfrm>
            <a:off x="683568" y="1219200"/>
            <a:ext cx="7848872" cy="5181600"/>
          </a:xfrm>
        </p:spPr>
        <p:txBody>
          <a:bodyPr/>
          <a:lstStyle/>
          <a:p>
            <a:pPr algn="ctr"/>
            <a:endParaRPr lang="es-ES" dirty="0" smtClean="0"/>
          </a:p>
          <a:p>
            <a:pPr algn="ctr">
              <a:buNone/>
            </a:pPr>
            <a:endParaRPr lang="es-ES" dirty="0" smtClean="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pic>
        <p:nvPicPr>
          <p:cNvPr id="7" name="6 Imagen" descr="images.jpg"/>
          <p:cNvPicPr>
            <a:picLocks noChangeAspect="1"/>
          </p:cNvPicPr>
          <p:nvPr/>
        </p:nvPicPr>
        <p:blipFill>
          <a:blip r:embed="rId2" cstate="print"/>
          <a:stretch>
            <a:fillRect/>
          </a:stretch>
        </p:blipFill>
        <p:spPr>
          <a:xfrm>
            <a:off x="1043608" y="1052736"/>
            <a:ext cx="6768752" cy="540059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068960"/>
            <a:ext cx="8610600" cy="864096"/>
          </a:xfrm>
        </p:spPr>
        <p:txBody>
          <a:bodyPr/>
          <a:lstStyle/>
          <a:p>
            <a:pPr algn="ctr">
              <a:buNone/>
            </a:pPr>
            <a:r>
              <a:rPr lang="es-ES" sz="4000" dirty="0" smtClean="0">
                <a:solidFill>
                  <a:srgbClr val="310AC2"/>
                </a:solidFill>
              </a:rPr>
              <a:t>¡GRACIAS POR SU ATENCIÓN!</a:t>
            </a:r>
            <a:r>
              <a:rPr lang="es-ES" sz="4000" dirty="0" smtClean="0"/>
              <a:t> </a:t>
            </a:r>
            <a:endParaRPr lang="es-ES" sz="4000"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images.jpg"/>
          <p:cNvPicPr>
            <a:picLocks noChangeAspect="1"/>
          </p:cNvPicPr>
          <p:nvPr/>
        </p:nvPicPr>
        <p:blipFill>
          <a:blip r:embed="rId2" cstate="print"/>
          <a:stretch>
            <a:fillRect/>
          </a:stretch>
        </p:blipFill>
        <p:spPr>
          <a:xfrm rot="20537010">
            <a:off x="6727060" y="2696378"/>
            <a:ext cx="2143125" cy="2133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1 Título"/>
          <p:cNvSpPr>
            <a:spLocks noGrp="1"/>
          </p:cNvSpPr>
          <p:nvPr>
            <p:ph type="title"/>
          </p:nvPr>
        </p:nvSpPr>
        <p:spPr/>
        <p:txBody>
          <a:bodyPr/>
          <a:lstStyle/>
          <a:p>
            <a:pPr algn="ctr"/>
            <a:r>
              <a:rPr lang="es-ES" dirty="0" smtClean="0"/>
              <a:t>Calidad tiene como objetivo </a:t>
            </a:r>
            <a:endParaRPr lang="es-ES" dirty="0"/>
          </a:p>
        </p:txBody>
      </p:sp>
      <p:sp>
        <p:nvSpPr>
          <p:cNvPr id="3" name="2 Marcador de contenido"/>
          <p:cNvSpPr>
            <a:spLocks noGrp="1"/>
          </p:cNvSpPr>
          <p:nvPr>
            <p:ph idx="1"/>
          </p:nvPr>
        </p:nvSpPr>
        <p:spPr/>
        <p:txBody>
          <a:bodyPr/>
          <a:lstStyle/>
          <a:p>
            <a:r>
              <a:rPr lang="es-ES" sz="2000" dirty="0" smtClean="0"/>
              <a:t>Proporcionar a los clientes, productos y servicios que cumplan los requisitos especificados por ellos antes. </a:t>
            </a:r>
          </a:p>
          <a:p>
            <a:r>
              <a:rPr lang="es-ES" sz="2000" dirty="0" smtClean="0"/>
              <a:t>Mantener un sistema de comunicación con el cliente que permita ofrecer un excelente servicio antes, durante y después de la venta. </a:t>
            </a:r>
          </a:p>
          <a:p>
            <a:r>
              <a:rPr lang="es-ES" sz="2000" dirty="0" smtClean="0"/>
              <a:t>Proporcionar a los accionistas de la empresa los beneficios derivados de las acciones de calidad implantadas. </a:t>
            </a:r>
          </a:p>
          <a:p>
            <a:r>
              <a:rPr lang="es-ES" sz="2000" dirty="0" smtClean="0"/>
              <a:t>Mantener permanentemente programas de participación del personal</a:t>
            </a:r>
          </a:p>
          <a:p>
            <a:r>
              <a:rPr lang="es-ES" sz="2000" dirty="0" smtClean="0"/>
              <a:t>Mantener permanentemente activo un comité técnico multidisciplinario y responsable de evaluar y proponer acciones  para la mejora de la calidad. </a:t>
            </a:r>
          </a:p>
          <a:p>
            <a:pPr>
              <a:buNone/>
            </a:pPr>
            <a:endParaRPr lang="es-ES" sz="2000"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 de Calidad </a:t>
            </a:r>
            <a:endParaRPr lang="es-ES" dirty="0"/>
          </a:p>
        </p:txBody>
      </p:sp>
      <p:sp>
        <p:nvSpPr>
          <p:cNvPr id="3" name="2 Marcador de contenido"/>
          <p:cNvSpPr>
            <a:spLocks noGrp="1"/>
          </p:cNvSpPr>
          <p:nvPr>
            <p:ph idx="1"/>
          </p:nvPr>
        </p:nvSpPr>
        <p:spPr/>
        <p:txBody>
          <a:bodyPr/>
          <a:lstStyle/>
          <a:p>
            <a:r>
              <a:rPr lang="es-ES" sz="1800" dirty="0" smtClean="0">
                <a:solidFill>
                  <a:schemeClr val="tx1"/>
                </a:solidFill>
              </a:rPr>
              <a:t>Calidad externa: </a:t>
            </a:r>
            <a:r>
              <a:rPr lang="es-ES" sz="1800" dirty="0" smtClean="0"/>
              <a:t>Que corresponde a la satisfacción de los clientes. El logro de la calidad externa requiere proporcionar productos o servicios que satisfagan las expectativas del cliente para establecer lealtad con el cliente y de ese modo mejorar la participación en el mercado</a:t>
            </a:r>
          </a:p>
          <a:p>
            <a:endParaRPr lang="es-ES" dirty="0" smtClean="0"/>
          </a:p>
          <a:p>
            <a:r>
              <a:rPr lang="es-ES" sz="1800" dirty="0" smtClean="0">
                <a:solidFill>
                  <a:schemeClr val="tx1"/>
                </a:solidFill>
              </a:rPr>
              <a:t>Calidad interna: </a:t>
            </a:r>
            <a:r>
              <a:rPr lang="es-ES" sz="1800" dirty="0" smtClean="0"/>
              <a:t>Que corresponde al mejoramiento de la operación interna de una compañía. El propósito de la calidad interna es implementar los medios para permitir la mejor descripción posible de la organización y detectar y limitar los funcionamientos incorrectos.</a:t>
            </a:r>
          </a:p>
          <a:p>
            <a:pPr>
              <a:buNone/>
            </a:pP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Factores de la Calidad </a:t>
            </a:r>
            <a:endParaRPr lang="es-ES" dirty="0"/>
          </a:p>
        </p:txBody>
      </p:sp>
      <p:sp>
        <p:nvSpPr>
          <p:cNvPr id="3" name="2 Marcador de contenido"/>
          <p:cNvSpPr>
            <a:spLocks noGrp="1"/>
          </p:cNvSpPr>
          <p:nvPr>
            <p:ph idx="1"/>
          </p:nvPr>
        </p:nvSpPr>
        <p:spPr/>
        <p:txBody>
          <a:bodyPr/>
          <a:lstStyle/>
          <a:p>
            <a:r>
              <a:rPr lang="es-ES" dirty="0" smtClean="0">
                <a:solidFill>
                  <a:schemeClr val="tx1"/>
                </a:solidFill>
              </a:rPr>
              <a:t>Dimensión técnica: </a:t>
            </a:r>
            <a:r>
              <a:rPr lang="es-ES" dirty="0" smtClean="0"/>
              <a:t>Engloba los aspectos científicos y tecnológicos que afectan al producto o servicio.</a:t>
            </a:r>
          </a:p>
          <a:p>
            <a:pPr>
              <a:buNone/>
            </a:pPr>
            <a:endParaRPr lang="es-ES" dirty="0" smtClean="0"/>
          </a:p>
          <a:p>
            <a:r>
              <a:rPr lang="es-ES" dirty="0" smtClean="0">
                <a:solidFill>
                  <a:schemeClr val="tx1"/>
                </a:solidFill>
              </a:rPr>
              <a:t>Dimensión humana: </a:t>
            </a:r>
            <a:r>
              <a:rPr lang="es-ES" dirty="0" smtClean="0"/>
              <a:t>Cuida las buenas relaciones entre clientes y empresas.</a:t>
            </a:r>
          </a:p>
          <a:p>
            <a:pPr>
              <a:buNone/>
            </a:pPr>
            <a:endParaRPr lang="es-ES" dirty="0" smtClean="0"/>
          </a:p>
          <a:p>
            <a:r>
              <a:rPr lang="es-ES" dirty="0" smtClean="0">
                <a:solidFill>
                  <a:schemeClr val="tx1"/>
                </a:solidFill>
              </a:rPr>
              <a:t>Dimensión económica</a:t>
            </a:r>
            <a:r>
              <a:rPr lang="es-ES" dirty="0" smtClean="0"/>
              <a:t>: Intenta minimizar </a:t>
            </a:r>
            <a:r>
              <a:rPr lang="es-ES" dirty="0" smtClean="0"/>
              <a:t>costos </a:t>
            </a:r>
            <a:r>
              <a:rPr lang="es-ES" dirty="0" smtClean="0"/>
              <a:t>tanto para el cliente como para la empresa</a:t>
            </a:r>
          </a:p>
          <a:p>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Política de Calidad </a:t>
            </a:r>
            <a:endParaRPr lang="es-ES" dirty="0"/>
          </a:p>
        </p:txBody>
      </p:sp>
      <p:sp>
        <p:nvSpPr>
          <p:cNvPr id="3" name="2 Marcador de contenido"/>
          <p:cNvSpPr>
            <a:spLocks noGrp="1"/>
          </p:cNvSpPr>
          <p:nvPr>
            <p:ph idx="1"/>
          </p:nvPr>
        </p:nvSpPr>
        <p:spPr>
          <a:xfrm>
            <a:off x="755576" y="2348880"/>
            <a:ext cx="7999040" cy="2137792"/>
          </a:xfrm>
        </p:spPr>
        <p:txBody>
          <a:bodyPr/>
          <a:lstStyle/>
          <a:p>
            <a:pPr algn="just">
              <a:buNone/>
            </a:pPr>
            <a:r>
              <a:rPr lang="es-ES" dirty="0" smtClean="0"/>
              <a:t> Una Política de Calidad es una </a:t>
            </a:r>
            <a:r>
              <a:rPr lang="es-ES" b="1" dirty="0" smtClean="0"/>
              <a:t>"carta de presentación de la empresa" </a:t>
            </a:r>
            <a:r>
              <a:rPr lang="es-ES" dirty="0" smtClean="0"/>
              <a:t>donde se exponen los puntos que se requieren dar a conocer de la empresa</a:t>
            </a:r>
          </a:p>
          <a:p>
            <a:endParaRPr lang="es-ES" dirty="0" smtClean="0"/>
          </a:p>
          <a:p>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219200"/>
            <a:ext cx="8964488" cy="1057672"/>
          </a:xfrm>
        </p:spPr>
        <p:txBody>
          <a:bodyPr/>
          <a:lstStyle/>
          <a:p>
            <a:pPr algn="ctr">
              <a:buNone/>
            </a:pPr>
            <a:r>
              <a:rPr lang="es-ES" dirty="0" smtClean="0"/>
              <a:t>“La forma de pensar en como las cosas se hacen en la empresa”</a:t>
            </a: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pic>
        <p:nvPicPr>
          <p:cNvPr id="6" name="5 Imagen" descr="untitled.png"/>
          <p:cNvPicPr>
            <a:picLocks noChangeAspect="1"/>
          </p:cNvPicPr>
          <p:nvPr/>
        </p:nvPicPr>
        <p:blipFill>
          <a:blip r:embed="rId2" cstate="print"/>
          <a:stretch>
            <a:fillRect/>
          </a:stretch>
        </p:blipFill>
        <p:spPr>
          <a:xfrm>
            <a:off x="2267744" y="2505074"/>
            <a:ext cx="4419212" cy="33101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Gestión de la calidad </a:t>
            </a:r>
            <a:endParaRPr lang="es-ES" dirty="0"/>
          </a:p>
        </p:txBody>
      </p:sp>
      <p:sp>
        <p:nvSpPr>
          <p:cNvPr id="3" name="2 Marcador de contenido"/>
          <p:cNvSpPr>
            <a:spLocks noGrp="1"/>
          </p:cNvSpPr>
          <p:nvPr>
            <p:ph idx="1"/>
          </p:nvPr>
        </p:nvSpPr>
        <p:spPr>
          <a:xfrm>
            <a:off x="611560" y="2132856"/>
            <a:ext cx="8153400" cy="2353816"/>
          </a:xfrm>
        </p:spPr>
        <p:txBody>
          <a:bodyPr/>
          <a:lstStyle/>
          <a:p>
            <a:pPr algn="just">
              <a:buNone/>
            </a:pPr>
            <a:r>
              <a:rPr lang="es-ES" dirty="0" smtClean="0"/>
              <a:t>   La gestión de la calidad es el conjunto de acciones planificadas y sistemáticas necesarias para dar la confianza adecuada de que un producto o servicio va a satisfacer los requisitos de calidad.</a:t>
            </a:r>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C:\Users\juan\Pictures\untitled.png"/>
          <p:cNvPicPr>
            <a:picLocks noChangeAspect="1" noChangeArrowheads="1"/>
          </p:cNvPicPr>
          <p:nvPr/>
        </p:nvPicPr>
        <p:blipFill>
          <a:blip r:embed="rId2" cstate="print">
            <a:lum contrast="40000"/>
          </a:blip>
          <a:srcRect/>
          <a:stretch>
            <a:fillRect/>
          </a:stretch>
        </p:blipFill>
        <p:spPr bwMode="auto">
          <a:xfrm>
            <a:off x="467544" y="4293096"/>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2 Marcador de contenido"/>
          <p:cNvSpPr>
            <a:spLocks noGrp="1"/>
          </p:cNvSpPr>
          <p:nvPr>
            <p:ph idx="1"/>
          </p:nvPr>
        </p:nvSpPr>
        <p:spPr>
          <a:xfrm>
            <a:off x="395536" y="548680"/>
            <a:ext cx="8153400" cy="5181600"/>
          </a:xfrm>
        </p:spPr>
        <p:txBody>
          <a:bodyPr/>
          <a:lstStyle/>
          <a:p>
            <a:pPr algn="just">
              <a:buNone/>
            </a:pPr>
            <a:endParaRPr lang="es-ES" dirty="0" smtClean="0"/>
          </a:p>
          <a:p>
            <a:pPr algn="just">
              <a:buNone/>
            </a:pPr>
            <a:r>
              <a:rPr lang="es-ES" dirty="0" smtClean="0"/>
              <a:t>   La Gestión de la Calidad se ha convertido en las últimas décadas en un área de estudio imprescindible.</a:t>
            </a:r>
          </a:p>
          <a:p>
            <a:pPr algn="just">
              <a:buNone/>
            </a:pPr>
            <a:r>
              <a:rPr lang="es-ES" dirty="0" smtClean="0"/>
              <a:t>   En los medios de comunicación y en la publicidad se hace referencia constantemente a las certificaciones </a:t>
            </a:r>
            <a:r>
              <a:rPr lang="es-ES" b="1" dirty="0" smtClean="0"/>
              <a:t>ISO 9000</a:t>
            </a:r>
            <a:r>
              <a:rPr lang="es-ES" dirty="0" smtClean="0"/>
              <a:t>, al logro de la excelencia empresarial mediante el empleo del </a:t>
            </a:r>
            <a:r>
              <a:rPr lang="es-ES" b="1" dirty="0" smtClean="0"/>
              <a:t>modelo EFQM</a:t>
            </a:r>
            <a:r>
              <a:rPr lang="es-ES" dirty="0" smtClean="0"/>
              <a:t>, a la gestión por procesos de algunas organizaciones.</a:t>
            </a:r>
          </a:p>
          <a:p>
            <a:endParaRPr lang="es-ES" dirty="0"/>
          </a:p>
        </p:txBody>
      </p:sp>
      <p:sp>
        <p:nvSpPr>
          <p:cNvPr id="4" name="3 Marcador de fecha"/>
          <p:cNvSpPr>
            <a:spLocks noGrp="1"/>
          </p:cNvSpPr>
          <p:nvPr>
            <p:ph type="dt" sz="half" idx="10"/>
          </p:nvPr>
        </p:nvSpPr>
        <p:spPr/>
        <p:txBody>
          <a:bodyPr/>
          <a:lstStyle/>
          <a:p>
            <a:r>
              <a:rPr lang="es-ES" smtClean="0"/>
              <a:t>07/10/2011</a:t>
            </a:r>
            <a:endParaRPr lang="es-ES"/>
          </a:p>
        </p:txBody>
      </p:sp>
      <p:sp>
        <p:nvSpPr>
          <p:cNvPr id="5" name="4 Marcador de pie de página"/>
          <p:cNvSpPr>
            <a:spLocks noGrp="1"/>
          </p:cNvSpPr>
          <p:nvPr>
            <p:ph type="ftr" sz="quarter" idx="11"/>
          </p:nvPr>
        </p:nvSpPr>
        <p:spPr/>
        <p:txBody>
          <a:bodyPr/>
          <a:lstStyle/>
          <a:p>
            <a:r>
              <a:rPr lang="es-ES" smtClean="0"/>
              <a:t>¡El precio se olvida,la Calidad permanece!</a:t>
            </a: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nim-14_World">
  <a:themeElements>
    <a:clrScheme name="217tgp_cube_dark 3">
      <a:dk1>
        <a:srgbClr val="969696"/>
      </a:dk1>
      <a:lt1>
        <a:srgbClr val="FFFFFF"/>
      </a:lt1>
      <a:dk2>
        <a:srgbClr val="3F1F53"/>
      </a:dk2>
      <a:lt2>
        <a:srgbClr val="F3CC9D"/>
      </a:lt2>
      <a:accent1>
        <a:srgbClr val="557FE7"/>
      </a:accent1>
      <a:accent2>
        <a:srgbClr val="84ACCA"/>
      </a:accent2>
      <a:accent3>
        <a:srgbClr val="AFABB3"/>
      </a:accent3>
      <a:accent4>
        <a:srgbClr val="DADADA"/>
      </a:accent4>
      <a:accent5>
        <a:srgbClr val="B4C0F1"/>
      </a:accent5>
      <a:accent6>
        <a:srgbClr val="779BB7"/>
      </a:accent6>
      <a:hlink>
        <a:srgbClr val="9351C9"/>
      </a:hlink>
      <a:folHlink>
        <a:srgbClr val="3EB2AC"/>
      </a:folHlink>
    </a:clrScheme>
    <a:fontScheme name="217tgp_cube_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17tgp_cube_dark 1">
        <a:dk1>
          <a:srgbClr val="969696"/>
        </a:dk1>
        <a:lt1>
          <a:srgbClr val="FFFFFF"/>
        </a:lt1>
        <a:dk2>
          <a:srgbClr val="005E5C"/>
        </a:dk2>
        <a:lt2>
          <a:srgbClr val="DAEEA2"/>
        </a:lt2>
        <a:accent1>
          <a:srgbClr val="238FD9"/>
        </a:accent1>
        <a:accent2>
          <a:srgbClr val="43A98E"/>
        </a:accent2>
        <a:accent3>
          <a:srgbClr val="AAB6B5"/>
        </a:accent3>
        <a:accent4>
          <a:srgbClr val="DADADA"/>
        </a:accent4>
        <a:accent5>
          <a:srgbClr val="ACC6E9"/>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
      <a:clrScheme name="217tgp_cube_dark 2">
        <a:dk1>
          <a:srgbClr val="969696"/>
        </a:dk1>
        <a:lt1>
          <a:srgbClr val="FFFFFF"/>
        </a:lt1>
        <a:dk2>
          <a:srgbClr val="0A2068"/>
        </a:dk2>
        <a:lt2>
          <a:srgbClr val="85D9F7"/>
        </a:lt2>
        <a:accent1>
          <a:srgbClr val="5AB14B"/>
        </a:accent1>
        <a:accent2>
          <a:srgbClr val="2F7ADF"/>
        </a:accent2>
        <a:accent3>
          <a:srgbClr val="AAABB9"/>
        </a:accent3>
        <a:accent4>
          <a:srgbClr val="DADADA"/>
        </a:accent4>
        <a:accent5>
          <a:srgbClr val="B5D5B1"/>
        </a:accent5>
        <a:accent6>
          <a:srgbClr val="2A6ECA"/>
        </a:accent6>
        <a:hlink>
          <a:srgbClr val="8A52C8"/>
        </a:hlink>
        <a:folHlink>
          <a:srgbClr val="DD8739"/>
        </a:folHlink>
      </a:clrScheme>
      <a:clrMap bg1="dk2" tx1="lt1" bg2="dk1" tx2="lt2" accent1="accent1" accent2="accent2" accent3="accent3" accent4="accent4" accent5="accent5" accent6="accent6" hlink="hlink" folHlink="folHlink"/>
    </a:extraClrScheme>
    <a:extraClrScheme>
      <a:clrScheme name="217tgp_cube_dark 3">
        <a:dk1>
          <a:srgbClr val="969696"/>
        </a:dk1>
        <a:lt1>
          <a:srgbClr val="FFFFFF"/>
        </a:lt1>
        <a:dk2>
          <a:srgbClr val="3F1F53"/>
        </a:dk2>
        <a:lt2>
          <a:srgbClr val="F3CC9D"/>
        </a:lt2>
        <a:accent1>
          <a:srgbClr val="557FE7"/>
        </a:accent1>
        <a:accent2>
          <a:srgbClr val="84ACCA"/>
        </a:accent2>
        <a:accent3>
          <a:srgbClr val="AFABB3"/>
        </a:accent3>
        <a:accent4>
          <a:srgbClr val="DADADA"/>
        </a:accent4>
        <a:accent5>
          <a:srgbClr val="B4C0F1"/>
        </a:accent5>
        <a:accent6>
          <a:srgbClr val="779BB7"/>
        </a:accent6>
        <a:hlink>
          <a:srgbClr val="9351C9"/>
        </a:hlink>
        <a:folHlink>
          <a:srgbClr val="3EB2A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Anim-14_World</Template>
  <TotalTime>439</TotalTime>
  <Words>1435</Words>
  <Application>Microsoft Office PowerPoint</Application>
  <PresentationFormat>Presentación en pantalla (4:3)</PresentationFormat>
  <Paragraphs>181</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Anim-14_World</vt:lpstr>
      <vt:lpstr>Gestión de la Calidad  </vt:lpstr>
      <vt:lpstr>Calidad </vt:lpstr>
      <vt:lpstr>Calidad tiene como objetivo </vt:lpstr>
      <vt:lpstr>Tipos de Calidad </vt:lpstr>
      <vt:lpstr>Factores de la Calidad </vt:lpstr>
      <vt:lpstr>Política de Calidad </vt:lpstr>
      <vt:lpstr>Diapositiva 7</vt:lpstr>
      <vt:lpstr>Gestión de la calidad </vt:lpstr>
      <vt:lpstr>Diapositiva 9</vt:lpstr>
      <vt:lpstr>Un sistema de Gestión de Calidad está compuesto por los siguientes aspectos</vt:lpstr>
      <vt:lpstr>Gestión de la calidad en una empresa</vt:lpstr>
      <vt:lpstr>Procesos relacionados con la gestión de la calidad en la empresa</vt:lpstr>
      <vt:lpstr>Beneficios al tener un sistema de gestión de calidad </vt:lpstr>
      <vt:lpstr>Modelo EFQM de Excelencia  </vt:lpstr>
      <vt:lpstr>Modelo EFQM </vt:lpstr>
      <vt:lpstr>Diapositiva 16</vt:lpstr>
      <vt:lpstr>Normas de Calidad </vt:lpstr>
      <vt:lpstr>Objetivos de la normalización de calidad </vt:lpstr>
      <vt:lpstr>Campos aplicables de normalización </vt:lpstr>
      <vt:lpstr>Implementación de las normas a un sistema de gestión de la calidad </vt:lpstr>
      <vt:lpstr>La norma ISO 9001</vt:lpstr>
      <vt:lpstr>Diapositiva 22</vt:lpstr>
      <vt:lpstr>Requisitos para la norma ISO</vt:lpstr>
      <vt:lpstr>Diapositiva 24</vt:lpstr>
      <vt:lpstr>Circulo de Deming </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Gestión de la Calidad</dc:title>
  <dc:creator>Juaan</dc:creator>
  <cp:lastModifiedBy>Juaan</cp:lastModifiedBy>
  <cp:revision>40</cp:revision>
  <dcterms:created xsi:type="dcterms:W3CDTF">2011-10-06T08:29:09Z</dcterms:created>
  <dcterms:modified xsi:type="dcterms:W3CDTF">2011-10-07T04:28:59Z</dcterms:modified>
</cp:coreProperties>
</file>