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20"/>
  </p:notesMasterIdLst>
  <p:sldIdLst>
    <p:sldId id="256" r:id="rId2"/>
    <p:sldId id="265" r:id="rId3"/>
    <p:sldId id="258" r:id="rId4"/>
    <p:sldId id="259" r:id="rId5"/>
    <p:sldId id="276" r:id="rId6"/>
    <p:sldId id="264" r:id="rId7"/>
    <p:sldId id="260" r:id="rId8"/>
    <p:sldId id="261" r:id="rId9"/>
    <p:sldId id="267" r:id="rId10"/>
    <p:sldId id="266" r:id="rId11"/>
    <p:sldId id="268" r:id="rId12"/>
    <p:sldId id="262" r:id="rId13"/>
    <p:sldId id="271" r:id="rId14"/>
    <p:sldId id="263" r:id="rId15"/>
    <p:sldId id="272" r:id="rId16"/>
    <p:sldId id="273" r:id="rId17"/>
    <p:sldId id="274" r:id="rId18"/>
    <p:sldId id="270"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FFE3C5-ECFE-42A7-B95A-C7AA0210FEC8}" type="datetimeFigureOut">
              <a:rPr lang="es-MX" smtClean="0"/>
              <a:pPr/>
              <a:t>04/11/2011</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028AE-AC74-4420-9514-7D71129BC00C}" type="slidenum">
              <a:rPr lang="es-MX" smtClean="0"/>
              <a:pPr/>
              <a:t>‹Nº›</a:t>
            </a:fld>
            <a:endParaRPr lang="es-MX" dirty="0"/>
          </a:p>
        </p:txBody>
      </p:sp>
    </p:spTree>
    <p:extLst>
      <p:ext uri="{BB962C8B-B14F-4D97-AF65-F5344CB8AC3E}">
        <p14:creationId xmlns:p14="http://schemas.microsoft.com/office/powerpoint/2010/main" val="234166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9A4C05A-2C39-47A2-BB49-349E28717F52}" type="datetimeFigureOut">
              <a:rPr lang="es-MX" smtClean="0"/>
              <a:pPr/>
              <a:t>04/11/2011</a:t>
            </a:fld>
            <a:endParaRPr lang="es-MX"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55096457-7391-4D27-B2E3-32B7C67F11D8}" type="slidenum">
              <a:rPr lang="es-MX" smtClean="0"/>
              <a:pPr/>
              <a:t>‹Nº›</a:t>
            </a:fld>
            <a:endParaRPr lang="es-MX" dirty="0"/>
          </a:p>
        </p:txBody>
      </p:sp>
      <p:sp>
        <p:nvSpPr>
          <p:cNvPr id="15" name="Footer Placeholder 14"/>
          <p:cNvSpPr>
            <a:spLocks noGrp="1"/>
          </p:cNvSpPr>
          <p:nvPr>
            <p:ph type="ftr" sz="quarter" idx="12"/>
          </p:nvPr>
        </p:nvSpPr>
        <p:spPr>
          <a:xfrm>
            <a:off x="3581400" y="6296248"/>
            <a:ext cx="2820987" cy="152400"/>
          </a:xfrm>
        </p:spPr>
        <p:txBody>
          <a:bodyPr/>
          <a:lstStyle/>
          <a:p>
            <a:endParaRPr lang="es-MX"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9A4C05A-2C39-47A2-BB49-349E28717F52}" type="datetimeFigureOut">
              <a:rPr lang="es-MX" smtClean="0"/>
              <a:pPr/>
              <a:t>04/11/2011</a:t>
            </a:fld>
            <a:endParaRPr lang="es-MX" dirty="0"/>
          </a:p>
        </p:txBody>
      </p:sp>
      <p:sp>
        <p:nvSpPr>
          <p:cNvPr id="14" name="Slide Number Placeholder 13"/>
          <p:cNvSpPr>
            <a:spLocks noGrp="1"/>
          </p:cNvSpPr>
          <p:nvPr>
            <p:ph type="sldNum" sz="quarter" idx="11"/>
          </p:nvPr>
        </p:nvSpPr>
        <p:spPr/>
        <p:txBody>
          <a:bodyPr/>
          <a:lstStyle/>
          <a:p>
            <a:fld id="{55096457-7391-4D27-B2E3-32B7C67F11D8}" type="slidenum">
              <a:rPr lang="es-MX" smtClean="0"/>
              <a:pPr/>
              <a:t>‹Nº›</a:t>
            </a:fld>
            <a:endParaRPr lang="es-MX" dirty="0"/>
          </a:p>
        </p:txBody>
      </p:sp>
      <p:sp>
        <p:nvSpPr>
          <p:cNvPr id="15" name="Footer Placeholder 14"/>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9A4C05A-2C39-47A2-BB49-349E28717F52}" type="datetimeFigureOut">
              <a:rPr lang="es-MX" smtClean="0"/>
              <a:pPr/>
              <a:t>04/11/2011</a:t>
            </a:fld>
            <a:endParaRPr lang="es-MX" dirty="0"/>
          </a:p>
        </p:txBody>
      </p:sp>
      <p:sp>
        <p:nvSpPr>
          <p:cNvPr id="14" name="Slide Number Placeholder 13"/>
          <p:cNvSpPr>
            <a:spLocks noGrp="1"/>
          </p:cNvSpPr>
          <p:nvPr>
            <p:ph type="sldNum" sz="quarter" idx="11"/>
          </p:nvPr>
        </p:nvSpPr>
        <p:spPr/>
        <p:txBody>
          <a:bodyPr/>
          <a:lstStyle/>
          <a:p>
            <a:fld id="{55096457-7391-4D27-B2E3-32B7C67F11D8}" type="slidenum">
              <a:rPr lang="es-MX" smtClean="0"/>
              <a:pPr/>
              <a:t>‹Nº›</a:t>
            </a:fld>
            <a:endParaRPr lang="es-MX" dirty="0"/>
          </a:p>
        </p:txBody>
      </p:sp>
      <p:sp>
        <p:nvSpPr>
          <p:cNvPr id="15" name="Footer Placeholder 14"/>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F9A4C05A-2C39-47A2-BB49-349E28717F52}" type="datetimeFigureOut">
              <a:rPr lang="es-MX" smtClean="0"/>
              <a:pPr/>
              <a:t>04/11/2011</a:t>
            </a:fld>
            <a:endParaRPr lang="es-MX" dirty="0"/>
          </a:p>
        </p:txBody>
      </p:sp>
      <p:sp>
        <p:nvSpPr>
          <p:cNvPr id="11" name="Slide Number Placeholder 10"/>
          <p:cNvSpPr>
            <a:spLocks noGrp="1"/>
          </p:cNvSpPr>
          <p:nvPr>
            <p:ph type="sldNum" sz="quarter" idx="11"/>
          </p:nvPr>
        </p:nvSpPr>
        <p:spPr/>
        <p:txBody>
          <a:bodyPr/>
          <a:lstStyle/>
          <a:p>
            <a:fld id="{55096457-7391-4D27-B2E3-32B7C67F11D8}" type="slidenum">
              <a:rPr lang="es-MX" smtClean="0"/>
              <a:pPr/>
              <a:t>‹Nº›</a:t>
            </a:fld>
            <a:endParaRPr lang="es-MX" dirty="0"/>
          </a:p>
        </p:txBody>
      </p:sp>
      <p:sp>
        <p:nvSpPr>
          <p:cNvPr id="12" name="Footer Placeholder 11"/>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9A4C05A-2C39-47A2-BB49-349E28717F52}" type="datetimeFigureOut">
              <a:rPr lang="es-MX" smtClean="0"/>
              <a:pPr/>
              <a:t>04/11/2011</a:t>
            </a:fld>
            <a:endParaRPr lang="es-MX" dirty="0"/>
          </a:p>
        </p:txBody>
      </p:sp>
      <p:sp>
        <p:nvSpPr>
          <p:cNvPr id="13" name="Slide Number Placeholder 12"/>
          <p:cNvSpPr>
            <a:spLocks noGrp="1"/>
          </p:cNvSpPr>
          <p:nvPr>
            <p:ph type="sldNum" sz="quarter" idx="11"/>
          </p:nvPr>
        </p:nvSpPr>
        <p:spPr>
          <a:xfrm>
            <a:off x="4116388" y="6400800"/>
            <a:ext cx="533400" cy="152400"/>
          </a:xfrm>
        </p:spPr>
        <p:txBody>
          <a:bodyPr/>
          <a:lstStyle/>
          <a:p>
            <a:fld id="{55096457-7391-4D27-B2E3-32B7C67F11D8}" type="slidenum">
              <a:rPr lang="es-MX" smtClean="0"/>
              <a:pPr/>
              <a:t>‹Nº›</a:t>
            </a:fld>
            <a:endParaRPr lang="es-MX" dirty="0"/>
          </a:p>
        </p:txBody>
      </p:sp>
      <p:sp>
        <p:nvSpPr>
          <p:cNvPr id="14" name="Footer Placeholder 13"/>
          <p:cNvSpPr>
            <a:spLocks noGrp="1"/>
          </p:cNvSpPr>
          <p:nvPr>
            <p:ph type="ftr" sz="quarter" idx="12"/>
          </p:nvPr>
        </p:nvSpPr>
        <p:spPr>
          <a:xfrm>
            <a:off x="838200" y="6296248"/>
            <a:ext cx="2820987" cy="152400"/>
          </a:xfrm>
        </p:spPr>
        <p:txBody>
          <a:bodyPr/>
          <a:lstStyle/>
          <a:p>
            <a:endParaRPr lang="es-MX" dirty="0"/>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F9A4C05A-2C39-47A2-BB49-349E28717F52}" type="datetimeFigureOut">
              <a:rPr lang="es-MX" smtClean="0"/>
              <a:pPr/>
              <a:t>04/11/2011</a:t>
            </a:fld>
            <a:endParaRPr lang="es-MX" dirty="0"/>
          </a:p>
        </p:txBody>
      </p:sp>
      <p:sp>
        <p:nvSpPr>
          <p:cNvPr id="13" name="Slide Number Placeholder 12"/>
          <p:cNvSpPr>
            <a:spLocks noGrp="1"/>
          </p:cNvSpPr>
          <p:nvPr>
            <p:ph type="sldNum" sz="quarter" idx="11"/>
          </p:nvPr>
        </p:nvSpPr>
        <p:spPr/>
        <p:txBody>
          <a:bodyPr/>
          <a:lstStyle/>
          <a:p>
            <a:fld id="{55096457-7391-4D27-B2E3-32B7C67F11D8}" type="slidenum">
              <a:rPr lang="es-MX" smtClean="0"/>
              <a:pPr/>
              <a:t>‹Nº›</a:t>
            </a:fld>
            <a:endParaRPr lang="es-MX" dirty="0"/>
          </a:p>
        </p:txBody>
      </p:sp>
      <p:sp>
        <p:nvSpPr>
          <p:cNvPr id="14" name="Footer Placeholder 13"/>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F9A4C05A-2C39-47A2-BB49-349E28717F52}" type="datetimeFigureOut">
              <a:rPr lang="es-MX" smtClean="0"/>
              <a:pPr/>
              <a:t>04/11/2011</a:t>
            </a:fld>
            <a:endParaRPr lang="es-MX" dirty="0"/>
          </a:p>
        </p:txBody>
      </p:sp>
      <p:sp>
        <p:nvSpPr>
          <p:cNvPr id="14" name="Slide Number Placeholder 13"/>
          <p:cNvSpPr>
            <a:spLocks noGrp="1"/>
          </p:cNvSpPr>
          <p:nvPr>
            <p:ph type="sldNum" sz="quarter" idx="11"/>
          </p:nvPr>
        </p:nvSpPr>
        <p:spPr/>
        <p:txBody>
          <a:bodyPr/>
          <a:lstStyle/>
          <a:p>
            <a:fld id="{55096457-7391-4D27-B2E3-32B7C67F11D8}" type="slidenum">
              <a:rPr lang="es-MX" smtClean="0"/>
              <a:pPr/>
              <a:t>‹Nº›</a:t>
            </a:fld>
            <a:endParaRPr lang="es-MX" dirty="0"/>
          </a:p>
        </p:txBody>
      </p:sp>
      <p:sp>
        <p:nvSpPr>
          <p:cNvPr id="16" name="Footer Placeholder 15"/>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F9A4C05A-2C39-47A2-BB49-349E28717F52}" type="datetimeFigureOut">
              <a:rPr lang="es-MX" smtClean="0"/>
              <a:pPr/>
              <a:t>04/11/2011</a:t>
            </a:fld>
            <a:endParaRPr lang="es-MX" dirty="0"/>
          </a:p>
        </p:txBody>
      </p:sp>
      <p:sp>
        <p:nvSpPr>
          <p:cNvPr id="10" name="Slide Number Placeholder 9"/>
          <p:cNvSpPr>
            <a:spLocks noGrp="1"/>
          </p:cNvSpPr>
          <p:nvPr>
            <p:ph type="sldNum" sz="quarter" idx="11"/>
          </p:nvPr>
        </p:nvSpPr>
        <p:spPr/>
        <p:txBody>
          <a:bodyPr/>
          <a:lstStyle/>
          <a:p>
            <a:fld id="{55096457-7391-4D27-B2E3-32B7C67F11D8}" type="slidenum">
              <a:rPr lang="es-MX" smtClean="0"/>
              <a:pPr/>
              <a:t>‹Nº›</a:t>
            </a:fld>
            <a:endParaRPr lang="es-MX" dirty="0"/>
          </a:p>
        </p:txBody>
      </p:sp>
      <p:sp>
        <p:nvSpPr>
          <p:cNvPr id="11" name="Footer Placeholder 10"/>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9A4C05A-2C39-47A2-BB49-349E28717F52}" type="datetimeFigureOut">
              <a:rPr lang="es-MX" smtClean="0"/>
              <a:pPr/>
              <a:t>04/11/2011</a:t>
            </a:fld>
            <a:endParaRPr lang="es-MX" dirty="0"/>
          </a:p>
        </p:txBody>
      </p:sp>
      <p:sp>
        <p:nvSpPr>
          <p:cNvPr id="9" name="Slide Number Placeholder 8"/>
          <p:cNvSpPr>
            <a:spLocks noGrp="1"/>
          </p:cNvSpPr>
          <p:nvPr>
            <p:ph type="sldNum" sz="quarter" idx="11"/>
          </p:nvPr>
        </p:nvSpPr>
        <p:spPr/>
        <p:txBody>
          <a:bodyPr/>
          <a:lstStyle/>
          <a:p>
            <a:fld id="{55096457-7391-4D27-B2E3-32B7C67F11D8}" type="slidenum">
              <a:rPr lang="es-MX" smtClean="0"/>
              <a:pPr/>
              <a:t>‹Nº›</a:t>
            </a:fld>
            <a:endParaRPr lang="es-MX" dirty="0"/>
          </a:p>
        </p:txBody>
      </p:sp>
      <p:sp>
        <p:nvSpPr>
          <p:cNvPr id="10" name="Footer Placeholder 9"/>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F9A4C05A-2C39-47A2-BB49-349E28717F52}" type="datetimeFigureOut">
              <a:rPr lang="es-MX" smtClean="0"/>
              <a:pPr/>
              <a:t>04/11/2011</a:t>
            </a:fld>
            <a:endParaRPr lang="es-MX" dirty="0"/>
          </a:p>
        </p:txBody>
      </p:sp>
      <p:sp>
        <p:nvSpPr>
          <p:cNvPr id="16" name="Slide Number Placeholder 15"/>
          <p:cNvSpPr>
            <a:spLocks noGrp="1"/>
          </p:cNvSpPr>
          <p:nvPr>
            <p:ph type="sldNum" sz="quarter" idx="11"/>
          </p:nvPr>
        </p:nvSpPr>
        <p:spPr/>
        <p:txBody>
          <a:bodyPr/>
          <a:lstStyle/>
          <a:p>
            <a:fld id="{55096457-7391-4D27-B2E3-32B7C67F11D8}" type="slidenum">
              <a:rPr lang="es-MX" smtClean="0"/>
              <a:pPr/>
              <a:t>‹Nº›</a:t>
            </a:fld>
            <a:endParaRPr lang="es-MX" dirty="0"/>
          </a:p>
        </p:txBody>
      </p:sp>
      <p:sp>
        <p:nvSpPr>
          <p:cNvPr id="17" name="Footer Placeholder 16"/>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F9A4C05A-2C39-47A2-BB49-349E28717F52}" type="datetimeFigureOut">
              <a:rPr lang="es-MX" smtClean="0"/>
              <a:pPr/>
              <a:t>04/11/2011</a:t>
            </a:fld>
            <a:endParaRPr lang="es-MX" dirty="0"/>
          </a:p>
        </p:txBody>
      </p:sp>
      <p:sp>
        <p:nvSpPr>
          <p:cNvPr id="17" name="Slide Number Placeholder 16"/>
          <p:cNvSpPr>
            <a:spLocks noGrp="1"/>
          </p:cNvSpPr>
          <p:nvPr>
            <p:ph type="sldNum" sz="quarter" idx="11"/>
          </p:nvPr>
        </p:nvSpPr>
        <p:spPr/>
        <p:txBody>
          <a:bodyPr/>
          <a:lstStyle/>
          <a:p>
            <a:fld id="{55096457-7391-4D27-B2E3-32B7C67F11D8}" type="slidenum">
              <a:rPr lang="es-MX" smtClean="0"/>
              <a:pPr/>
              <a:t>‹Nº›</a:t>
            </a:fld>
            <a:endParaRPr lang="es-MX" dirty="0"/>
          </a:p>
        </p:txBody>
      </p:sp>
      <p:sp>
        <p:nvSpPr>
          <p:cNvPr id="18" name="Footer Placeholder 17"/>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55096457-7391-4D27-B2E3-32B7C67F11D8}" type="slidenum">
              <a:rPr lang="es-MX" smtClean="0"/>
              <a:pPr/>
              <a:t>‹Nº›</a:t>
            </a:fld>
            <a:endParaRPr lang="es-MX"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9A4C05A-2C39-47A2-BB49-349E28717F52}" type="datetimeFigureOut">
              <a:rPr lang="es-MX" smtClean="0"/>
              <a:pPr/>
              <a:t>04/11/2011</a:t>
            </a:fld>
            <a:endParaRPr lang="es-MX"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MX" dirty="0"/>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4282" y="3429000"/>
            <a:ext cx="6186518" cy="2133600"/>
          </a:xfrm>
        </p:spPr>
        <p:txBody>
          <a:bodyPr>
            <a:normAutofit/>
          </a:bodyPr>
          <a:lstStyle/>
          <a:p>
            <a:r>
              <a:rPr lang="es-MX" sz="2800" b="1" dirty="0" smtClean="0"/>
              <a:t>PLANEACIÓN DE LA CALIDAD</a:t>
            </a:r>
          </a:p>
          <a:p>
            <a:endParaRPr lang="es-MX" sz="2800" b="1" dirty="0" smtClean="0"/>
          </a:p>
          <a:p>
            <a:pPr algn="l"/>
            <a:r>
              <a:rPr lang="es-MX" sz="2400" dirty="0" smtClean="0"/>
              <a:t>PRESENTA</a:t>
            </a:r>
            <a:r>
              <a:rPr lang="es-MX" sz="2800" b="1" dirty="0" smtClean="0"/>
              <a:t>:</a:t>
            </a:r>
          </a:p>
          <a:p>
            <a:pPr algn="l"/>
            <a:r>
              <a:rPr lang="es-MX" sz="2800" b="1" dirty="0" err="1" smtClean="0"/>
              <a:t>Hernandez</a:t>
            </a:r>
            <a:r>
              <a:rPr lang="es-MX" sz="2800" b="1" dirty="0" smtClean="0"/>
              <a:t> </a:t>
            </a:r>
            <a:r>
              <a:rPr lang="es-MX" sz="2800" b="1" dirty="0" err="1" smtClean="0"/>
              <a:t>Razo</a:t>
            </a:r>
            <a:r>
              <a:rPr lang="es-MX" sz="2800" b="1" dirty="0" smtClean="0"/>
              <a:t> Miguel </a:t>
            </a:r>
            <a:r>
              <a:rPr lang="es-MX" sz="2800" b="1" dirty="0" err="1" smtClean="0"/>
              <a:t>Angel</a:t>
            </a:r>
            <a:endParaRPr lang="es-MX" sz="2800" b="1" dirty="0" smtClean="0"/>
          </a:p>
        </p:txBody>
      </p:sp>
      <p:sp>
        <p:nvSpPr>
          <p:cNvPr id="2" name="1 Título"/>
          <p:cNvSpPr>
            <a:spLocks noGrp="1"/>
          </p:cNvSpPr>
          <p:nvPr>
            <p:ph type="title"/>
          </p:nvPr>
        </p:nvSpPr>
        <p:spPr>
          <a:xfrm>
            <a:off x="2428860" y="857232"/>
            <a:ext cx="3962400" cy="2133600"/>
          </a:xfrm>
        </p:spPr>
        <p:txBody>
          <a:bodyPr>
            <a:noAutofit/>
          </a:bodyPr>
          <a:lstStyle/>
          <a:p>
            <a:r>
              <a:rPr lang="es-MX" sz="5400" b="1" dirty="0" smtClean="0"/>
              <a:t>FAMILIA DE NORMAS ISO:9001</a:t>
            </a:r>
            <a:endParaRPr lang="es-MX" sz="5400" b="1" dirty="0"/>
          </a:p>
        </p:txBody>
      </p:sp>
      <p:pic>
        <p:nvPicPr>
          <p:cNvPr id="10241" name="Picture 1" descr="C:\Documents and Settings\Martin\Escritorio\ITSON\brand.gif"/>
          <p:cNvPicPr>
            <a:picLocks noChangeAspect="1" noChangeArrowheads="1"/>
          </p:cNvPicPr>
          <p:nvPr/>
        </p:nvPicPr>
        <p:blipFill>
          <a:blip r:embed="rId2"/>
          <a:srcRect/>
          <a:stretch>
            <a:fillRect/>
          </a:stretch>
        </p:blipFill>
        <p:spPr bwMode="auto">
          <a:xfrm>
            <a:off x="285720" y="214290"/>
            <a:ext cx="1905000" cy="1905000"/>
          </a:xfrm>
          <a:prstGeom prst="rect">
            <a:avLst/>
          </a:prstGeom>
          <a:noFill/>
        </p:spPr>
      </p:pic>
      <p:sp>
        <p:nvSpPr>
          <p:cNvPr id="5" name="4 Rectángulo"/>
          <p:cNvSpPr/>
          <p:nvPr/>
        </p:nvSpPr>
        <p:spPr>
          <a:xfrm>
            <a:off x="285720" y="214290"/>
            <a:ext cx="1928826" cy="1928826"/>
          </a:xfrm>
          <a:prstGeom prst="rect">
            <a:avLst/>
          </a:prstGeom>
          <a:solidFill>
            <a:schemeClr val="dk1">
              <a:alpha val="2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7" name="6 CuadroTexto"/>
          <p:cNvSpPr txBox="1"/>
          <p:nvPr/>
        </p:nvSpPr>
        <p:spPr>
          <a:xfrm>
            <a:off x="1000100" y="6000768"/>
            <a:ext cx="5500726" cy="369332"/>
          </a:xfrm>
          <a:prstGeom prst="rect">
            <a:avLst/>
          </a:prstGeom>
          <a:noFill/>
        </p:spPr>
        <p:txBody>
          <a:bodyPr wrap="square" rtlCol="0">
            <a:spAutoFit/>
          </a:bodyPr>
          <a:lstStyle/>
          <a:p>
            <a:r>
              <a:rPr lang="es-MX" b="1" dirty="0" smtClean="0"/>
              <a:t>Guaymas, Son. A  Lunes 31 de Octubre del 2011</a:t>
            </a:r>
          </a:p>
        </p:txBody>
      </p:sp>
    </p:spTree>
    <p:extLst>
      <p:ext uri="{BB962C8B-B14F-4D97-AF65-F5344CB8AC3E}">
        <p14:creationId xmlns:p14="http://schemas.microsoft.com/office/powerpoint/2010/main" val="225788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EcVkxHujuKQ/S7r2xoHUQ0I/AAAAAAAAAWM/GNQDz0b2dKM/s1600/Registros_Sistema_Gesti%C3%B3n.jpg"/>
          <p:cNvPicPr>
            <a:picLocks noChangeAspect="1" noChangeArrowheads="1"/>
          </p:cNvPicPr>
          <p:nvPr/>
        </p:nvPicPr>
        <p:blipFill>
          <a:blip r:embed="rId2"/>
          <a:srcRect r="69" b="4166"/>
          <a:stretch>
            <a:fillRect/>
          </a:stretch>
        </p:blipFill>
        <p:spPr bwMode="auto">
          <a:xfrm>
            <a:off x="0" y="0"/>
            <a:ext cx="8786842"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90262" y="188640"/>
            <a:ext cx="7992888" cy="5478423"/>
          </a:xfrm>
          <a:prstGeom prst="rect">
            <a:avLst/>
          </a:prstGeom>
          <a:noFill/>
        </p:spPr>
        <p:txBody>
          <a:bodyPr wrap="square" rtlCol="0">
            <a:spAutoFit/>
          </a:bodyPr>
          <a:lstStyle/>
          <a:p>
            <a:pPr algn="ctr"/>
            <a:r>
              <a:rPr lang="es-MX" sz="4800" dirty="0" smtClean="0"/>
              <a:t>¿Qué factores han de tenerse en cuenta para un correcto control de los registros?</a:t>
            </a:r>
          </a:p>
          <a:p>
            <a:endParaRPr lang="es-MX" sz="2800" dirty="0" smtClean="0"/>
          </a:p>
          <a:p>
            <a:pPr>
              <a:buFont typeface="Arial" pitchFamily="34" charset="0"/>
              <a:buChar char="•"/>
            </a:pPr>
            <a:r>
              <a:rPr lang="es-MX" sz="3200" dirty="0" smtClean="0"/>
              <a:t>Identificación</a:t>
            </a:r>
          </a:p>
          <a:p>
            <a:pPr>
              <a:buFont typeface="Arial" pitchFamily="34" charset="0"/>
              <a:buChar char="•"/>
            </a:pPr>
            <a:r>
              <a:rPr lang="es-MX" sz="3200" dirty="0" smtClean="0"/>
              <a:t>Almacenamiento</a:t>
            </a:r>
          </a:p>
          <a:p>
            <a:pPr>
              <a:buFont typeface="Arial" pitchFamily="34" charset="0"/>
              <a:buChar char="•"/>
            </a:pPr>
            <a:r>
              <a:rPr lang="es-MX" sz="3200" dirty="0" smtClean="0"/>
              <a:t>Protección</a:t>
            </a:r>
          </a:p>
          <a:p>
            <a:pPr>
              <a:buFont typeface="Arial" pitchFamily="34" charset="0"/>
              <a:buChar char="•"/>
            </a:pPr>
            <a:r>
              <a:rPr lang="es-MX" sz="3200" dirty="0" smtClean="0"/>
              <a:t>Retención</a:t>
            </a:r>
          </a:p>
          <a:p>
            <a:pPr>
              <a:buFont typeface="Arial" pitchFamily="34" charset="0"/>
              <a:buChar char="•"/>
            </a:pPr>
            <a:r>
              <a:rPr lang="es-MX" sz="3200" dirty="0" smtClean="0"/>
              <a:t>Disposición de los registros</a:t>
            </a:r>
          </a:p>
          <a:p>
            <a:endParaRPr lang="es-MX" dirty="0"/>
          </a:p>
        </p:txBody>
      </p:sp>
    </p:spTree>
    <p:extLst>
      <p:ext uri="{BB962C8B-B14F-4D97-AF65-F5344CB8AC3E}">
        <p14:creationId xmlns:p14="http://schemas.microsoft.com/office/powerpoint/2010/main" val="3485047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_EcVkxHujuKQ/S7r3CGN3QqI/AAAAAAAAAWU/tElVCfrTll8/s1600/Listado_Registros.jpg"/>
          <p:cNvPicPr>
            <a:picLocks noChangeAspect="1" noChangeArrowheads="1"/>
          </p:cNvPicPr>
          <p:nvPr/>
        </p:nvPicPr>
        <p:blipFill>
          <a:blip r:embed="rId2"/>
          <a:srcRect r="601" b="8602"/>
          <a:stretch>
            <a:fillRect/>
          </a:stretch>
        </p:blipFill>
        <p:spPr bwMode="auto">
          <a:xfrm>
            <a:off x="0" y="0"/>
            <a:ext cx="8858280" cy="6286520"/>
          </a:xfrm>
          <a:prstGeom prst="rect">
            <a:avLst/>
          </a:prstGeom>
          <a:noFill/>
        </p:spPr>
      </p:pic>
      <p:sp>
        <p:nvSpPr>
          <p:cNvPr id="8" name="7 CuadroTexto"/>
          <p:cNvSpPr txBox="1"/>
          <p:nvPr/>
        </p:nvSpPr>
        <p:spPr>
          <a:xfrm>
            <a:off x="285150" y="6215082"/>
            <a:ext cx="8391306" cy="400110"/>
          </a:xfrm>
          <a:prstGeom prst="rect">
            <a:avLst/>
          </a:prstGeom>
          <a:noFill/>
        </p:spPr>
        <p:txBody>
          <a:bodyPr wrap="square" rtlCol="0">
            <a:spAutoFit/>
          </a:bodyPr>
          <a:lstStyle/>
          <a:p>
            <a:pPr algn="ctr"/>
            <a:r>
              <a:rPr lang="es-MX" sz="2000" b="1" dirty="0" smtClean="0"/>
              <a:t>¿Qué beneficios obtengo al tener un correcto proceso de control de registros?</a:t>
            </a:r>
            <a:endParaRPr lang="es-MX" sz="2000" b="1" dirty="0"/>
          </a:p>
        </p:txBody>
      </p:sp>
    </p:spTree>
    <p:extLst>
      <p:ext uri="{BB962C8B-B14F-4D97-AF65-F5344CB8AC3E}">
        <p14:creationId xmlns:p14="http://schemas.microsoft.com/office/powerpoint/2010/main" val="202020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73291" y="192027"/>
            <a:ext cx="7920880" cy="7663636"/>
          </a:xfrm>
          <a:prstGeom prst="rect">
            <a:avLst/>
          </a:prstGeom>
          <a:noFill/>
        </p:spPr>
        <p:txBody>
          <a:bodyPr wrap="square" rtlCol="0">
            <a:spAutoFit/>
          </a:bodyPr>
          <a:lstStyle/>
          <a:p>
            <a:pPr algn="ctr"/>
            <a:r>
              <a:rPr lang="es-MX" sz="4800" b="1" dirty="0" smtClean="0"/>
              <a:t>PROCESO DE REALIZACIÓN DEL PRODUCTO</a:t>
            </a:r>
          </a:p>
          <a:p>
            <a:pPr algn="ctr"/>
            <a:endParaRPr lang="es-MX" sz="2800" b="1" dirty="0" smtClean="0"/>
          </a:p>
          <a:p>
            <a:pPr algn="just"/>
            <a:r>
              <a:rPr lang="es-MX" sz="2800" b="1" dirty="0" smtClean="0"/>
              <a:t>Proceso de realización de un producto según ISO 9001:2008</a:t>
            </a:r>
          </a:p>
          <a:p>
            <a:pPr algn="just"/>
            <a:r>
              <a:rPr lang="es-MX" sz="2400" b="1" dirty="0" smtClean="0"/>
              <a:t>	PLANIFICACION</a:t>
            </a:r>
          </a:p>
          <a:p>
            <a:pPr algn="just">
              <a:buFont typeface="Arial" pitchFamily="34" charset="0"/>
              <a:buChar char="•"/>
            </a:pPr>
            <a:r>
              <a:rPr lang="es-MX" sz="2400" dirty="0" smtClean="0"/>
              <a:t>Los objetivos  de la calidad y los requisitos del producto.</a:t>
            </a:r>
          </a:p>
          <a:p>
            <a:pPr algn="just">
              <a:buFont typeface="Arial" pitchFamily="34" charset="0"/>
              <a:buChar char="•"/>
            </a:pPr>
            <a:r>
              <a:rPr lang="es-MX" sz="2400" dirty="0" smtClean="0"/>
              <a:t>La necesidad de establecer procesos y documentos y de proporcionar recursos específicos para el producto.</a:t>
            </a:r>
          </a:p>
          <a:p>
            <a:pPr algn="just">
              <a:buFont typeface="Arial" pitchFamily="34" charset="0"/>
              <a:buChar char="•"/>
            </a:pPr>
            <a:r>
              <a:rPr lang="es-MX" sz="2400" dirty="0" smtClean="0"/>
              <a:t>Las actividades requeridas de validación, seguimiento, medición, inspección, especificas para el producto así como criterios para aceptación del mismo.</a:t>
            </a:r>
          </a:p>
          <a:p>
            <a:pPr algn="just">
              <a:buFont typeface="Arial" pitchFamily="34" charset="0"/>
              <a:buChar char="•"/>
            </a:pPr>
            <a:r>
              <a:rPr lang="es-MX" sz="2400" dirty="0" smtClean="0"/>
              <a:t>Los registros que sean necesarios para proporcionar evidencia de que los procesos de realización y el producto resultante cumple con las especificaciones</a:t>
            </a:r>
          </a:p>
          <a:p>
            <a:endParaRPr lang="es-MX" sz="2000" dirty="0" smtClean="0"/>
          </a:p>
          <a:p>
            <a:r>
              <a:rPr lang="es-MX" sz="2000" dirty="0" smtClean="0"/>
              <a:t> </a:t>
            </a:r>
          </a:p>
          <a:p>
            <a:pPr algn="just"/>
            <a:endParaRPr lang="es-MX" sz="1400" dirty="0" smtClean="0"/>
          </a:p>
          <a:p>
            <a:endParaRPr lang="es-MX" dirty="0"/>
          </a:p>
        </p:txBody>
      </p:sp>
    </p:spTree>
    <p:extLst>
      <p:ext uri="{BB962C8B-B14F-4D97-AF65-F5344CB8AC3E}">
        <p14:creationId xmlns:p14="http://schemas.microsoft.com/office/powerpoint/2010/main" val="304336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2.bp.blogspot.com/_EcVkxHujuKQ/S9XPPsEY7uI/AAAAAAAAAXc/0ib55m53DX0/s1600/Relacion_con_clientes.jpg"/>
          <p:cNvPicPr/>
          <p:nvPr/>
        </p:nvPicPr>
        <p:blipFill rotWithShape="1">
          <a:blip r:embed="rId2"/>
          <a:srcRect b="5536"/>
          <a:stretch/>
        </p:blipFill>
        <p:spPr bwMode="auto">
          <a:xfrm>
            <a:off x="1765935" y="0"/>
            <a:ext cx="5612130" cy="6749143"/>
          </a:xfrm>
          <a:prstGeom prst="rect">
            <a:avLst/>
          </a:prstGeom>
          <a:noFill/>
          <a:ln w="9525">
            <a:noFill/>
            <a:miter lim="800000"/>
            <a:headEnd/>
            <a:tailEnd/>
          </a:ln>
        </p:spPr>
      </p:pic>
    </p:spTree>
    <p:extLst>
      <p:ext uri="{BB962C8B-B14F-4D97-AF65-F5344CB8AC3E}">
        <p14:creationId xmlns:p14="http://schemas.microsoft.com/office/powerpoint/2010/main" val="1019835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90262" y="188640"/>
            <a:ext cx="7992888" cy="6370975"/>
          </a:xfrm>
          <a:prstGeom prst="rect">
            <a:avLst/>
          </a:prstGeom>
          <a:noFill/>
        </p:spPr>
        <p:txBody>
          <a:bodyPr wrap="square" rtlCol="0">
            <a:spAutoFit/>
          </a:bodyPr>
          <a:lstStyle/>
          <a:p>
            <a:pPr algn="ctr"/>
            <a:r>
              <a:rPr lang="es-MX" sz="4800" dirty="0" smtClean="0"/>
              <a:t>DISEÑO Y DESARROLLO</a:t>
            </a:r>
          </a:p>
          <a:p>
            <a:r>
              <a:rPr lang="es-MX" sz="2400" dirty="0" smtClean="0"/>
              <a:t>Consiste </a:t>
            </a:r>
            <a:r>
              <a:rPr lang="es-MX" sz="2400" dirty="0"/>
              <a:t>en una planificación (</a:t>
            </a:r>
            <a:r>
              <a:rPr lang="es-MX" sz="2400" dirty="0" smtClean="0"/>
              <a:t>fechas </a:t>
            </a:r>
            <a:r>
              <a:rPr lang="es-MX" sz="2400" dirty="0"/>
              <a:t>previstas, responsables) de la realización de las etapas del diseño, incluyendo la identificación de los elementos de entrada, las revisiones a realizar de cada etapa del diseño, la verificación y la validación del diseño.</a:t>
            </a:r>
          </a:p>
          <a:p>
            <a:r>
              <a:rPr lang="es-MX" sz="2400" dirty="0" smtClean="0"/>
              <a:t>	Elementos </a:t>
            </a:r>
            <a:r>
              <a:rPr lang="es-MX" sz="2400" dirty="0"/>
              <a:t>de entrada para el diseño pueden ser:</a:t>
            </a:r>
          </a:p>
          <a:p>
            <a:pPr marL="342900" indent="-342900">
              <a:buFont typeface="Arial" pitchFamily="34" charset="0"/>
              <a:buChar char="•"/>
            </a:pPr>
            <a:r>
              <a:rPr lang="es-MX" sz="2400" dirty="0"/>
              <a:t>La información suministrada por el cliente</a:t>
            </a:r>
          </a:p>
          <a:p>
            <a:pPr marL="342900" indent="-342900">
              <a:buFont typeface="Arial" pitchFamily="34" charset="0"/>
              <a:buChar char="•"/>
            </a:pPr>
            <a:r>
              <a:rPr lang="es-MX" sz="2400" dirty="0"/>
              <a:t>Los requisitos legales aplicables al producto o servicio a desarrollar</a:t>
            </a:r>
          </a:p>
          <a:p>
            <a:pPr marL="342900" indent="-342900">
              <a:buFont typeface="Arial" pitchFamily="34" charset="0"/>
              <a:buChar char="•"/>
            </a:pPr>
            <a:r>
              <a:rPr lang="es-MX" sz="2400" dirty="0"/>
              <a:t>Diseños o desarrollos anteriores tomados como referencia para el nuevo diseño</a:t>
            </a:r>
          </a:p>
          <a:p>
            <a:pPr marL="342900" indent="-342900">
              <a:buFont typeface="Arial" pitchFamily="34" charset="0"/>
              <a:buChar char="•"/>
            </a:pPr>
            <a:r>
              <a:rPr lang="es-MX" sz="2400" dirty="0"/>
              <a:t>Estudios de marketing</a:t>
            </a:r>
          </a:p>
          <a:p>
            <a:pPr marL="342900" indent="-342900">
              <a:buFont typeface="Arial" pitchFamily="34" charset="0"/>
              <a:buChar char="•"/>
            </a:pPr>
            <a:r>
              <a:rPr lang="es-MX" sz="2400" dirty="0"/>
              <a:t>Infraestructuras y recursos financieros y económicos de la organización</a:t>
            </a:r>
          </a:p>
          <a:p>
            <a:r>
              <a:rPr lang="es-MX" sz="2400" dirty="0" smtClean="0"/>
              <a:t>- REVISIÓN, VERIFICACIÓN, VALIDACIÓN</a:t>
            </a:r>
            <a:endParaRPr lang="es-MX" sz="2400" dirty="0"/>
          </a:p>
        </p:txBody>
      </p:sp>
    </p:spTree>
    <p:extLst>
      <p:ext uri="{BB962C8B-B14F-4D97-AF65-F5344CB8AC3E}">
        <p14:creationId xmlns:p14="http://schemas.microsoft.com/office/powerpoint/2010/main" val="3585981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78700" y="836712"/>
            <a:ext cx="7992888" cy="4154984"/>
          </a:xfrm>
          <a:prstGeom prst="rect">
            <a:avLst/>
          </a:prstGeom>
          <a:noFill/>
        </p:spPr>
        <p:txBody>
          <a:bodyPr wrap="square" rtlCol="0">
            <a:spAutoFit/>
          </a:bodyPr>
          <a:lstStyle/>
          <a:p>
            <a:pPr algn="ctr"/>
            <a:r>
              <a:rPr lang="es-MX" sz="4800" dirty="0" smtClean="0"/>
              <a:t>COMPRAS</a:t>
            </a:r>
          </a:p>
          <a:p>
            <a:pPr algn="ctr"/>
            <a:endParaRPr lang="es-MX" sz="2400" dirty="0" smtClean="0"/>
          </a:p>
          <a:p>
            <a:r>
              <a:rPr lang="es-MX" sz="3200" dirty="0" smtClean="0"/>
              <a:t>Selección, Evaluación, y Reevaluación</a:t>
            </a:r>
          </a:p>
          <a:p>
            <a:r>
              <a:rPr lang="es-MX" sz="3200" dirty="0"/>
              <a:t>	</a:t>
            </a:r>
            <a:r>
              <a:rPr lang="es-MX" sz="3200" dirty="0" smtClean="0"/>
              <a:t>-Tiempo</a:t>
            </a:r>
          </a:p>
          <a:p>
            <a:r>
              <a:rPr lang="es-MX" sz="3200" dirty="0"/>
              <a:t>	</a:t>
            </a:r>
            <a:r>
              <a:rPr lang="es-MX" sz="3200" dirty="0" smtClean="0"/>
              <a:t>-Criterios</a:t>
            </a:r>
          </a:p>
          <a:p>
            <a:r>
              <a:rPr lang="es-MX" sz="3200" dirty="0"/>
              <a:t>	</a:t>
            </a:r>
            <a:r>
              <a:rPr lang="es-MX" sz="3200" dirty="0" smtClean="0"/>
              <a:t>-Selección</a:t>
            </a:r>
          </a:p>
          <a:p>
            <a:r>
              <a:rPr lang="es-MX" sz="3200" dirty="0"/>
              <a:t>	</a:t>
            </a:r>
            <a:r>
              <a:rPr lang="es-MX" sz="3200" dirty="0" smtClean="0"/>
              <a:t>-Subcontratación</a:t>
            </a:r>
          </a:p>
          <a:p>
            <a:r>
              <a:rPr lang="es-MX" sz="3200" dirty="0"/>
              <a:t>	</a:t>
            </a:r>
            <a:r>
              <a:rPr lang="es-MX" sz="3200" dirty="0" smtClean="0"/>
              <a:t>-Verificación de Productos Comprados</a:t>
            </a:r>
            <a:endParaRPr lang="es-MX" sz="3200" dirty="0"/>
          </a:p>
        </p:txBody>
      </p:sp>
    </p:spTree>
    <p:extLst>
      <p:ext uri="{BB962C8B-B14F-4D97-AF65-F5344CB8AC3E}">
        <p14:creationId xmlns:p14="http://schemas.microsoft.com/office/powerpoint/2010/main" val="145063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46178" y="404664"/>
            <a:ext cx="7992888" cy="5878532"/>
          </a:xfrm>
          <a:prstGeom prst="rect">
            <a:avLst/>
          </a:prstGeom>
          <a:noFill/>
        </p:spPr>
        <p:txBody>
          <a:bodyPr wrap="square" rtlCol="0">
            <a:spAutoFit/>
          </a:bodyPr>
          <a:lstStyle/>
          <a:p>
            <a:pPr algn="ctr"/>
            <a:r>
              <a:rPr lang="es-MX" sz="4800" dirty="0" smtClean="0"/>
              <a:t>¿Qué se logra?</a:t>
            </a:r>
          </a:p>
          <a:p>
            <a:pPr algn="ctr"/>
            <a:endParaRPr lang="es-MX" sz="4800" dirty="0" smtClean="0"/>
          </a:p>
          <a:p>
            <a:pPr marL="342900" indent="-342900" algn="just">
              <a:buFont typeface="Arial" pitchFamily="34" charset="0"/>
              <a:buChar char="•"/>
            </a:pPr>
            <a:r>
              <a:rPr lang="es-MX" sz="3200" dirty="0"/>
              <a:t>Mejora del funcionamiento del negocio y gestión del </a:t>
            </a:r>
            <a:r>
              <a:rPr lang="es-MX" sz="3200" dirty="0" smtClean="0"/>
              <a:t>riesgo</a:t>
            </a:r>
          </a:p>
          <a:p>
            <a:pPr marL="342900" indent="-342900" algn="just">
              <a:buFont typeface="Arial" pitchFamily="34" charset="0"/>
              <a:buChar char="•"/>
            </a:pPr>
            <a:r>
              <a:rPr lang="es-MX" sz="3200" dirty="0"/>
              <a:t>Atrae la inversión, realza la reputación de marca y elimina las barreras al comercio</a:t>
            </a:r>
          </a:p>
          <a:p>
            <a:pPr marL="342900" indent="-342900" algn="just">
              <a:buFont typeface="Arial" pitchFamily="34" charset="0"/>
              <a:buChar char="•"/>
            </a:pPr>
            <a:r>
              <a:rPr lang="es-MX" sz="3200" dirty="0"/>
              <a:t>Ahorro de costes</a:t>
            </a:r>
          </a:p>
          <a:p>
            <a:pPr marL="342900" indent="-342900" algn="just">
              <a:buFont typeface="Arial" pitchFamily="34" charset="0"/>
              <a:buChar char="•"/>
            </a:pPr>
            <a:r>
              <a:rPr lang="es-MX" sz="3200" dirty="0"/>
              <a:t>Mejora la operación y reduce gastos</a:t>
            </a:r>
          </a:p>
          <a:p>
            <a:pPr marL="342900" indent="-342900" algn="just">
              <a:buFont typeface="Arial" pitchFamily="34" charset="0"/>
              <a:buChar char="•"/>
            </a:pPr>
            <a:r>
              <a:rPr lang="es-MX" sz="3200" dirty="0"/>
              <a:t>Aumenta la comunicación interna y eleva la moral</a:t>
            </a:r>
          </a:p>
          <a:p>
            <a:pPr algn="ctr"/>
            <a:endParaRPr lang="es-MX" sz="2400" dirty="0" smtClean="0"/>
          </a:p>
        </p:txBody>
      </p:sp>
    </p:spTree>
    <p:extLst>
      <p:ext uri="{BB962C8B-B14F-4D97-AF65-F5344CB8AC3E}">
        <p14:creationId xmlns:p14="http://schemas.microsoft.com/office/powerpoint/2010/main" val="3031318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1972207"/>
            <a:ext cx="6768752" cy="1323439"/>
          </a:xfrm>
          <a:prstGeom prst="rect">
            <a:avLst/>
          </a:prstGeom>
          <a:noFill/>
        </p:spPr>
        <p:txBody>
          <a:bodyPr wrap="square" rtlCol="0">
            <a:spAutoFit/>
          </a:bodyPr>
          <a:lstStyle/>
          <a:p>
            <a:r>
              <a:rPr lang="es-MX" sz="8000" dirty="0" smtClean="0"/>
              <a:t>CONCLUSIONES</a:t>
            </a:r>
            <a:endParaRPr lang="es-MX" sz="8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8153" y="404664"/>
            <a:ext cx="7920880" cy="5324535"/>
          </a:xfrm>
          <a:prstGeom prst="rect">
            <a:avLst/>
          </a:prstGeom>
          <a:noFill/>
        </p:spPr>
        <p:txBody>
          <a:bodyPr wrap="square" rtlCol="0">
            <a:spAutoFit/>
          </a:bodyPr>
          <a:lstStyle/>
          <a:p>
            <a:pPr algn="ctr"/>
            <a:r>
              <a:rPr lang="es-MX" sz="6000" b="1" dirty="0" smtClean="0"/>
              <a:t>INTRODUCCIÓN</a:t>
            </a:r>
          </a:p>
          <a:p>
            <a:pPr algn="ctr"/>
            <a:endParaRPr lang="es-MX" sz="2400" b="1" dirty="0"/>
          </a:p>
          <a:p>
            <a:pPr marL="571500" indent="-571500">
              <a:buFont typeface="Arial" pitchFamily="34" charset="0"/>
              <a:buChar char="•"/>
            </a:pPr>
            <a:r>
              <a:rPr lang="es-MX" sz="3600" dirty="0" smtClean="0"/>
              <a:t>Descripción General</a:t>
            </a:r>
          </a:p>
          <a:p>
            <a:pPr marL="571500" indent="-571500">
              <a:buFont typeface="Arial" pitchFamily="34" charset="0"/>
              <a:buChar char="•"/>
            </a:pPr>
            <a:r>
              <a:rPr lang="es-MX" sz="3600" dirty="0" smtClean="0"/>
              <a:t>Requisitos Relacionados con </a:t>
            </a:r>
            <a:r>
              <a:rPr lang="es-MX" sz="3600" dirty="0"/>
              <a:t>e</a:t>
            </a:r>
            <a:r>
              <a:rPr lang="es-MX" sz="3600" dirty="0" smtClean="0"/>
              <a:t>l Control de Documentos</a:t>
            </a:r>
          </a:p>
          <a:p>
            <a:pPr marL="571500" indent="-571500">
              <a:buFont typeface="Arial" pitchFamily="34" charset="0"/>
              <a:buChar char="•"/>
            </a:pPr>
            <a:r>
              <a:rPr lang="es-MX" sz="3600" dirty="0" smtClean="0"/>
              <a:t>Control de Registros</a:t>
            </a:r>
          </a:p>
          <a:p>
            <a:pPr marL="571500" indent="-571500">
              <a:buFont typeface="Arial" pitchFamily="34" charset="0"/>
              <a:buChar char="•"/>
            </a:pPr>
            <a:r>
              <a:rPr lang="es-MX" sz="3600" dirty="0" smtClean="0"/>
              <a:t>Proceso de Realización </a:t>
            </a:r>
            <a:r>
              <a:rPr lang="es-MX" sz="3600" dirty="0"/>
              <a:t>d</a:t>
            </a:r>
            <a:r>
              <a:rPr lang="es-MX" sz="3600" dirty="0" smtClean="0"/>
              <a:t>e </a:t>
            </a:r>
            <a:r>
              <a:rPr lang="es-MX" sz="3600" dirty="0"/>
              <a:t>u</a:t>
            </a:r>
            <a:r>
              <a:rPr lang="es-MX" sz="3600" dirty="0" smtClean="0"/>
              <a:t>n Producto</a:t>
            </a:r>
          </a:p>
          <a:p>
            <a:pPr marL="571500" indent="-571500">
              <a:buFont typeface="Arial" pitchFamily="34" charset="0"/>
              <a:buChar char="•"/>
            </a:pPr>
            <a:r>
              <a:rPr lang="es-MX" sz="3600" dirty="0" smtClean="0"/>
              <a:t>Conclusiones</a:t>
            </a:r>
          </a:p>
          <a:p>
            <a:endParaRPr lang="es-MX" sz="4000" dirty="0"/>
          </a:p>
        </p:txBody>
      </p:sp>
    </p:spTree>
    <p:extLst>
      <p:ext uri="{BB962C8B-B14F-4D97-AF65-F5344CB8AC3E}">
        <p14:creationId xmlns:p14="http://schemas.microsoft.com/office/powerpoint/2010/main" val="770083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8153" y="404664"/>
            <a:ext cx="7920880" cy="5447645"/>
          </a:xfrm>
          <a:prstGeom prst="rect">
            <a:avLst/>
          </a:prstGeom>
          <a:noFill/>
        </p:spPr>
        <p:txBody>
          <a:bodyPr wrap="square" rtlCol="0">
            <a:spAutoFit/>
          </a:bodyPr>
          <a:lstStyle/>
          <a:p>
            <a:pPr algn="ctr"/>
            <a:r>
              <a:rPr lang="es-MX" sz="6000" b="1" dirty="0" smtClean="0"/>
              <a:t>DESCRIPCIÓN GENERAL</a:t>
            </a:r>
          </a:p>
          <a:p>
            <a:pPr algn="ctr"/>
            <a:endParaRPr lang="es-MX" sz="3200" dirty="0"/>
          </a:p>
          <a:p>
            <a:pPr algn="just"/>
            <a:r>
              <a:rPr lang="es-MX" sz="2800" dirty="0"/>
              <a:t>La familia de normas ISO es un conjunto de normas sobre la calidad y las gestiones. La ISO 9001 es una norma internacional que se aplica a los sistemas de gestión de calidad (SGC) y que se centra en todos los elementos de administración de calidad con los que una empresa debe contar para tener un sistema efectivo que le permita administrar y mejorar la calidad de sus productos o servicios</a:t>
            </a:r>
            <a:r>
              <a:rPr lang="es-MX" sz="2800" dirty="0" smtClean="0"/>
              <a:t>.</a:t>
            </a:r>
          </a:p>
          <a:p>
            <a:pPr algn="just"/>
            <a:endParaRPr lang="es-MX" sz="1400" dirty="0" smtClean="0"/>
          </a:p>
          <a:p>
            <a:endParaRPr lang="es-MX" dirty="0"/>
          </a:p>
        </p:txBody>
      </p:sp>
    </p:spTree>
    <p:extLst>
      <p:ext uri="{BB962C8B-B14F-4D97-AF65-F5344CB8AC3E}">
        <p14:creationId xmlns:p14="http://schemas.microsoft.com/office/powerpoint/2010/main" val="59806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404664"/>
            <a:ext cx="7560840" cy="4893647"/>
          </a:xfrm>
          <a:prstGeom prst="rect">
            <a:avLst/>
          </a:prstGeom>
          <a:noFill/>
        </p:spPr>
        <p:txBody>
          <a:bodyPr wrap="square" rtlCol="0">
            <a:spAutoFit/>
          </a:bodyPr>
          <a:lstStyle/>
          <a:p>
            <a:pPr lvl="0" algn="ctr"/>
            <a:r>
              <a:rPr lang="es-MX" sz="7200" b="1" dirty="0" smtClean="0">
                <a:solidFill>
                  <a:prstClr val="black"/>
                </a:solidFill>
              </a:rPr>
              <a:t>DESCRIPCIÓN GENERAL</a:t>
            </a:r>
          </a:p>
          <a:p>
            <a:pPr lvl="0" algn="ctr"/>
            <a:endParaRPr lang="es-MX" sz="3600" b="1" dirty="0">
              <a:solidFill>
                <a:prstClr val="black"/>
              </a:solidFill>
            </a:endParaRPr>
          </a:p>
          <a:p>
            <a:pPr marL="571500" indent="-571500">
              <a:buFont typeface="Arial" pitchFamily="34" charset="0"/>
              <a:buChar char="•"/>
            </a:pPr>
            <a:r>
              <a:rPr lang="es-MX" sz="4000" dirty="0" smtClean="0"/>
              <a:t>¿Qué es ISO?</a:t>
            </a:r>
          </a:p>
          <a:p>
            <a:pPr marL="571500" indent="-571500">
              <a:buFont typeface="Arial" pitchFamily="34" charset="0"/>
              <a:buChar char="•"/>
            </a:pPr>
            <a:r>
              <a:rPr lang="es-MX" sz="4000" dirty="0" smtClean="0"/>
              <a:t>Versiones</a:t>
            </a:r>
          </a:p>
          <a:p>
            <a:pPr marL="571500" indent="-571500">
              <a:buFont typeface="Arial" pitchFamily="34" charset="0"/>
              <a:buChar char="•"/>
            </a:pPr>
            <a:r>
              <a:rPr lang="es-MX" sz="4000" dirty="0" smtClean="0"/>
              <a:t>Empresas Mundiales</a:t>
            </a:r>
            <a:endParaRPr lang="es-MX" sz="4000" dirty="0"/>
          </a:p>
        </p:txBody>
      </p:sp>
    </p:spTree>
    <p:extLst>
      <p:ext uri="{BB962C8B-B14F-4D97-AF65-F5344CB8AC3E}">
        <p14:creationId xmlns:p14="http://schemas.microsoft.com/office/powerpoint/2010/main" val="2836074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404664"/>
            <a:ext cx="7560840" cy="6463308"/>
          </a:xfrm>
          <a:prstGeom prst="rect">
            <a:avLst/>
          </a:prstGeom>
          <a:noFill/>
        </p:spPr>
        <p:txBody>
          <a:bodyPr wrap="square" rtlCol="0">
            <a:spAutoFit/>
          </a:bodyPr>
          <a:lstStyle/>
          <a:p>
            <a:pPr lvl="0" algn="ctr"/>
            <a:r>
              <a:rPr lang="es-MX" sz="6600" b="1" dirty="0" smtClean="0">
                <a:solidFill>
                  <a:prstClr val="black"/>
                </a:solidFill>
              </a:rPr>
              <a:t>EMPRESAS</a:t>
            </a:r>
          </a:p>
          <a:p>
            <a:pPr lvl="0" algn="ctr"/>
            <a:endParaRPr lang="es-MX" sz="800" b="1" dirty="0">
              <a:solidFill>
                <a:prstClr val="black"/>
              </a:solidFill>
            </a:endParaRPr>
          </a:p>
          <a:p>
            <a:pPr marL="342900" indent="-342900">
              <a:buFont typeface="Arial" pitchFamily="34" charset="0"/>
              <a:buChar char="•"/>
            </a:pPr>
            <a:r>
              <a:rPr lang="es-MX" sz="2400" dirty="0" smtClean="0"/>
              <a:t>ALTOS </a:t>
            </a:r>
            <a:r>
              <a:rPr lang="es-MX" sz="2400" dirty="0"/>
              <a:t>HORNOS </a:t>
            </a:r>
            <a:r>
              <a:rPr lang="es-MX" sz="2400" dirty="0" smtClean="0"/>
              <a:t>DE MÉXICO S.A</a:t>
            </a:r>
            <a:r>
              <a:rPr lang="es-MX" sz="2400" dirty="0"/>
              <a:t>. </a:t>
            </a:r>
            <a:r>
              <a:rPr lang="es-MX" sz="2400" dirty="0" smtClean="0"/>
              <a:t>DE </a:t>
            </a:r>
            <a:r>
              <a:rPr lang="es-MX" sz="2400" dirty="0"/>
              <a:t>C.V. </a:t>
            </a:r>
            <a:r>
              <a:rPr lang="es-MX" sz="2400" dirty="0" smtClean="0"/>
              <a:t>LAMINADO</a:t>
            </a:r>
          </a:p>
          <a:p>
            <a:pPr marL="342900" indent="-342900">
              <a:buFont typeface="Arial" pitchFamily="34" charset="0"/>
              <a:buChar char="•"/>
            </a:pPr>
            <a:r>
              <a:rPr lang="es-MX" sz="2400" dirty="0" smtClean="0"/>
              <a:t>AMERICAN </a:t>
            </a:r>
            <a:r>
              <a:rPr lang="es-MX" sz="2400" dirty="0"/>
              <a:t>EXPRESS CO </a:t>
            </a:r>
            <a:r>
              <a:rPr lang="es-MX" sz="2400" dirty="0" smtClean="0"/>
              <a:t>(</a:t>
            </a:r>
            <a:r>
              <a:rPr lang="es-MX" sz="2400" dirty="0"/>
              <a:t>MEXICO) CORPORATE TRAVEL </a:t>
            </a:r>
          </a:p>
          <a:p>
            <a:pPr marL="342900" indent="-342900">
              <a:buFont typeface="Arial" pitchFamily="34" charset="0"/>
              <a:buChar char="•"/>
            </a:pPr>
            <a:r>
              <a:rPr lang="es-MX" sz="2400" dirty="0" smtClean="0"/>
              <a:t>CAMARA </a:t>
            </a:r>
            <a:r>
              <a:rPr lang="es-MX" sz="2400" dirty="0"/>
              <a:t>NACIONAL DE </a:t>
            </a:r>
            <a:r>
              <a:rPr lang="es-MX" sz="2400" dirty="0" smtClean="0"/>
              <a:t>COMERCIO </a:t>
            </a:r>
            <a:r>
              <a:rPr lang="es-MX" sz="2400" dirty="0"/>
              <a:t>DE LA CIUDAD DE </a:t>
            </a:r>
            <a:r>
              <a:rPr lang="es-MX" sz="2400" dirty="0" smtClean="0"/>
              <a:t>MÉXICO </a:t>
            </a:r>
          </a:p>
          <a:p>
            <a:pPr marL="342900" indent="-342900">
              <a:buFont typeface="Arial" pitchFamily="34" charset="0"/>
              <a:buChar char="•"/>
            </a:pPr>
            <a:r>
              <a:rPr lang="es-MX" sz="2400" dirty="0" smtClean="0"/>
              <a:t>CELULOSA </a:t>
            </a:r>
            <a:r>
              <a:rPr lang="es-MX" sz="2400" dirty="0"/>
              <a:t>Y CORRUGADOS DE </a:t>
            </a:r>
            <a:r>
              <a:rPr lang="es-MX" sz="2400" dirty="0" smtClean="0"/>
              <a:t>SONORA</a:t>
            </a:r>
            <a:r>
              <a:rPr lang="es-MX" sz="2400" dirty="0"/>
              <a:t>, S.A. DE C.V. </a:t>
            </a:r>
            <a:endParaRPr lang="es-MX" sz="2400" dirty="0" smtClean="0"/>
          </a:p>
          <a:p>
            <a:pPr marL="342900" indent="-342900">
              <a:buFont typeface="Arial" pitchFamily="34" charset="0"/>
              <a:buChar char="•"/>
            </a:pPr>
            <a:r>
              <a:rPr lang="es-MX" sz="2400" dirty="0" smtClean="0"/>
              <a:t>CEMENTOS </a:t>
            </a:r>
            <a:r>
              <a:rPr lang="es-MX" sz="2400" dirty="0"/>
              <a:t>APASCO, S.A. DE C.V. </a:t>
            </a:r>
            <a:r>
              <a:rPr lang="en-US" sz="2400" dirty="0"/>
              <a:t>PLANTA APAXCO </a:t>
            </a:r>
            <a:endParaRPr lang="es-MX" sz="2400" dirty="0"/>
          </a:p>
          <a:p>
            <a:pPr marL="342900" indent="-342900">
              <a:buFont typeface="Arial" pitchFamily="34" charset="0"/>
              <a:buChar char="•"/>
            </a:pPr>
            <a:r>
              <a:rPr lang="es-MX" sz="2400" dirty="0" smtClean="0"/>
              <a:t>CEMEX </a:t>
            </a:r>
            <a:r>
              <a:rPr lang="es-MX" sz="2400" dirty="0"/>
              <a:t>MÉXICO, S.A. DE C.V. </a:t>
            </a:r>
          </a:p>
          <a:p>
            <a:pPr marL="342900" indent="-342900">
              <a:buFont typeface="Arial" pitchFamily="34" charset="0"/>
              <a:buChar char="•"/>
            </a:pPr>
            <a:r>
              <a:rPr lang="es-MX" sz="2400" dirty="0" smtClean="0"/>
              <a:t>CERVECERÍA </a:t>
            </a:r>
            <a:r>
              <a:rPr lang="es-MX" sz="2400" dirty="0"/>
              <a:t>DEL PACÍFICO, S.A. </a:t>
            </a:r>
            <a:r>
              <a:rPr lang="es-MX" sz="2400" dirty="0" smtClean="0"/>
              <a:t>DE </a:t>
            </a:r>
            <a:r>
              <a:rPr lang="es-MX" sz="2400" dirty="0"/>
              <a:t>C.V. </a:t>
            </a:r>
            <a:endParaRPr lang="es-MX" sz="2400" dirty="0" smtClean="0"/>
          </a:p>
          <a:p>
            <a:pPr marL="342900" indent="-342900">
              <a:buFont typeface="Arial" pitchFamily="34" charset="0"/>
              <a:buChar char="•"/>
            </a:pPr>
            <a:r>
              <a:rPr lang="es-MX" sz="2400" dirty="0"/>
              <a:t>CERVECERÍA MODELO DEL </a:t>
            </a:r>
            <a:r>
              <a:rPr lang="es-MX" sz="2400" dirty="0" smtClean="0"/>
              <a:t>NOROESTE</a:t>
            </a:r>
            <a:r>
              <a:rPr lang="es-MX" sz="2400" dirty="0"/>
              <a:t>, S.A. DE C.V. </a:t>
            </a:r>
          </a:p>
          <a:p>
            <a:pPr marL="342900" indent="-342900">
              <a:buFont typeface="Arial" pitchFamily="34" charset="0"/>
              <a:buChar char="•"/>
            </a:pPr>
            <a:r>
              <a:rPr lang="es-MX" sz="2400" dirty="0"/>
              <a:t>DANONE DE MEXICO, S.A. DE C.V. </a:t>
            </a:r>
          </a:p>
          <a:p>
            <a:pPr marL="342900" indent="-342900">
              <a:buFont typeface="Arial" pitchFamily="34" charset="0"/>
              <a:buChar char="•"/>
            </a:pPr>
            <a:r>
              <a:rPr lang="en-US" sz="2400" dirty="0" smtClean="0"/>
              <a:t>FORD </a:t>
            </a:r>
            <a:r>
              <a:rPr lang="en-US" sz="2400" dirty="0"/>
              <a:t>MOTOR COMPANY, S.A. DE </a:t>
            </a:r>
            <a:r>
              <a:rPr lang="en-US" sz="2400" dirty="0" smtClean="0"/>
              <a:t>C.V</a:t>
            </a:r>
            <a:r>
              <a:rPr lang="en-US" sz="2400" dirty="0"/>
              <a:t>. </a:t>
            </a:r>
          </a:p>
          <a:p>
            <a:pPr marL="342900" indent="-342900">
              <a:buFont typeface="Arial" pitchFamily="34" charset="0"/>
              <a:buChar char="•"/>
            </a:pPr>
            <a:r>
              <a:rPr lang="es-MX" sz="2400" dirty="0" smtClean="0"/>
              <a:t>HERDEZ</a:t>
            </a:r>
            <a:r>
              <a:rPr lang="es-MX" sz="2400" dirty="0"/>
              <a:t>, S.A. DE C.V. PLANTA </a:t>
            </a:r>
            <a:r>
              <a:rPr lang="en-US" sz="2400" dirty="0" smtClean="0"/>
              <a:t>MÉXICO </a:t>
            </a:r>
            <a:endParaRPr lang="es-MX" sz="2400" dirty="0"/>
          </a:p>
          <a:p>
            <a:pPr marL="342900" indent="-342900">
              <a:buFont typeface="Arial" pitchFamily="34" charset="0"/>
              <a:buChar char="•"/>
            </a:pPr>
            <a:r>
              <a:rPr lang="en-US" sz="2400" dirty="0"/>
              <a:t>JUGOS DEL VALLE, S.A. DE C.V. </a:t>
            </a:r>
            <a:r>
              <a:rPr lang="es-MX" sz="2400" dirty="0"/>
              <a:t>PLANTA TEPOZOTLAN </a:t>
            </a:r>
            <a:endParaRPr lang="en-US" sz="2400" dirty="0"/>
          </a:p>
          <a:p>
            <a:pPr marL="457200" indent="-457200">
              <a:buFont typeface="Arial" pitchFamily="34" charset="0"/>
              <a:buChar char="•"/>
            </a:pPr>
            <a:endParaRPr lang="es-MX" sz="2800" dirty="0"/>
          </a:p>
        </p:txBody>
      </p:sp>
    </p:spTree>
    <p:extLst>
      <p:ext uri="{BB962C8B-B14F-4D97-AF65-F5344CB8AC3E}">
        <p14:creationId xmlns:p14="http://schemas.microsoft.com/office/powerpoint/2010/main" val="2210768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73291" y="192027"/>
            <a:ext cx="7920880" cy="5940088"/>
          </a:xfrm>
          <a:prstGeom prst="rect">
            <a:avLst/>
          </a:prstGeom>
          <a:noFill/>
        </p:spPr>
        <p:txBody>
          <a:bodyPr wrap="square" rtlCol="0">
            <a:spAutoFit/>
          </a:bodyPr>
          <a:lstStyle/>
          <a:p>
            <a:pPr algn="ctr"/>
            <a:r>
              <a:rPr lang="es-MX" sz="4800" b="1" dirty="0" smtClean="0"/>
              <a:t>CONTROL </a:t>
            </a:r>
            <a:r>
              <a:rPr lang="es-MX" sz="4800" b="1" dirty="0"/>
              <a:t>DE </a:t>
            </a:r>
            <a:r>
              <a:rPr lang="es-MX" sz="4800" b="1" dirty="0" smtClean="0"/>
              <a:t>DOCUMENTOS</a:t>
            </a:r>
          </a:p>
          <a:p>
            <a:pPr algn="ctr"/>
            <a:endParaRPr lang="es-MX" sz="4800" b="1" dirty="0" smtClean="0"/>
          </a:p>
          <a:p>
            <a:r>
              <a:rPr lang="es-MX" sz="2800" b="1" dirty="0"/>
              <a:t>Control de documentos según ISO 9001:2008</a:t>
            </a:r>
          </a:p>
          <a:p>
            <a:r>
              <a:rPr lang="es-MX" sz="2800" dirty="0"/>
              <a:t> </a:t>
            </a:r>
          </a:p>
          <a:p>
            <a:r>
              <a:rPr lang="es-MX" sz="2800" dirty="0"/>
              <a:t>El control de los documentos </a:t>
            </a:r>
            <a:r>
              <a:rPr lang="es-MX" sz="2800" dirty="0" smtClean="0"/>
              <a:t>es </a:t>
            </a:r>
            <a:r>
              <a:rPr lang="es-MX" sz="2800" dirty="0"/>
              <a:t>un requisito que establece las bases para elaborar, mantener y actualizar el soporte documental de los sistemas de gestión de la calidad. Los distintos documentos del sistema </a:t>
            </a:r>
            <a:r>
              <a:rPr lang="es-MX" sz="2800" dirty="0" smtClean="0"/>
              <a:t>definen </a:t>
            </a:r>
            <a:r>
              <a:rPr lang="es-MX" sz="2800" dirty="0"/>
              <a:t>y determinan las pautas de trabajo a desarrollar para el desempeño del sistema de gestión.</a:t>
            </a:r>
            <a:endParaRPr lang="es-MX" sz="2800" b="1" dirty="0"/>
          </a:p>
          <a:p>
            <a:pPr algn="just"/>
            <a:endParaRPr lang="es-MX" sz="1400" dirty="0" smtClean="0"/>
          </a:p>
          <a:p>
            <a:endParaRPr lang="es-MX" dirty="0"/>
          </a:p>
        </p:txBody>
      </p:sp>
      <p:sp>
        <p:nvSpPr>
          <p:cNvPr id="3" name="2 Título"/>
          <p:cNvSpPr>
            <a:spLocks noGrp="1"/>
          </p:cNvSpPr>
          <p:nvPr>
            <p:ph type="title"/>
          </p:nvPr>
        </p:nvSpPr>
        <p:spPr/>
        <p:txBody>
          <a:bodyPr/>
          <a:lstStyle/>
          <a:p>
            <a:endParaRPr lang="es-MX"/>
          </a:p>
        </p:txBody>
      </p:sp>
      <p:sp>
        <p:nvSpPr>
          <p:cNvPr id="4" name="3 Marcador de contenido"/>
          <p:cNvSpPr>
            <a:spLocks noGrp="1"/>
          </p:cNvSpPr>
          <p:nvPr>
            <p:ph idx="1"/>
          </p:nvPr>
        </p:nvSpPr>
        <p:spPr/>
        <p:txBody>
          <a:bodyPr/>
          <a:lstStyle/>
          <a:p>
            <a:endParaRPr lang="es-MX"/>
          </a:p>
        </p:txBody>
      </p:sp>
    </p:spTree>
    <p:extLst>
      <p:ext uri="{BB962C8B-B14F-4D97-AF65-F5344CB8AC3E}">
        <p14:creationId xmlns:p14="http://schemas.microsoft.com/office/powerpoint/2010/main" val="3043362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3.bp.blogspot.com/-8I3YkR4HQy0/TfjkawJqZII/AAAAAAAAAiQ/zUOwCg-Q46I/s1600/control_documentos_ISO_9001.jpg"/>
          <p:cNvPicPr/>
          <p:nvPr/>
        </p:nvPicPr>
        <p:blipFill rotWithShape="1">
          <a:blip r:embed="rId2"/>
          <a:srcRect b="5827"/>
          <a:stretch/>
        </p:blipFill>
        <p:spPr bwMode="auto">
          <a:xfrm>
            <a:off x="1907704" y="0"/>
            <a:ext cx="5612130" cy="6716437"/>
          </a:xfrm>
          <a:prstGeom prst="rect">
            <a:avLst/>
          </a:prstGeom>
          <a:noFill/>
          <a:ln w="9525">
            <a:noFill/>
            <a:miter lim="800000"/>
            <a:headEnd/>
            <a:tailEnd/>
          </a:ln>
        </p:spPr>
      </p:pic>
    </p:spTree>
    <p:extLst>
      <p:ext uri="{BB962C8B-B14F-4D97-AF65-F5344CB8AC3E}">
        <p14:creationId xmlns:p14="http://schemas.microsoft.com/office/powerpoint/2010/main" val="4000576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90262" y="548680"/>
            <a:ext cx="7992888" cy="5632311"/>
          </a:xfrm>
          <a:prstGeom prst="rect">
            <a:avLst/>
          </a:prstGeom>
          <a:noFill/>
        </p:spPr>
        <p:txBody>
          <a:bodyPr wrap="square" rtlCol="0">
            <a:spAutoFit/>
          </a:bodyPr>
          <a:lstStyle/>
          <a:p>
            <a:pPr algn="ctr"/>
            <a:r>
              <a:rPr lang="es-MX" sz="4400" dirty="0" smtClean="0"/>
              <a:t>REQUISITOS</a:t>
            </a:r>
          </a:p>
          <a:p>
            <a:pPr algn="ctr"/>
            <a:endParaRPr lang="es-MX" dirty="0" smtClean="0"/>
          </a:p>
          <a:p>
            <a:r>
              <a:rPr lang="es-MX" sz="2800" dirty="0" smtClean="0"/>
              <a:t>1</a:t>
            </a:r>
            <a:r>
              <a:rPr lang="es-MX" sz="2800" dirty="0"/>
              <a:t>.    Aprobación de los documentos.</a:t>
            </a:r>
          </a:p>
          <a:p>
            <a:r>
              <a:rPr lang="es-MX" sz="2800" dirty="0"/>
              <a:t>2.    Revisión y actualización de los documentos</a:t>
            </a:r>
          </a:p>
          <a:p>
            <a:r>
              <a:rPr lang="es-MX" sz="2800" dirty="0"/>
              <a:t>3.    Identificación de los cambios y de la versión vigente de los documentos</a:t>
            </a:r>
          </a:p>
          <a:p>
            <a:r>
              <a:rPr lang="es-MX" sz="2800" dirty="0"/>
              <a:t>4.    Distribuir la documentación vigente para que se encuentre accesible en los puntos de uso</a:t>
            </a:r>
          </a:p>
          <a:p>
            <a:r>
              <a:rPr lang="es-MX" sz="2800" dirty="0"/>
              <a:t>5.    Mantener los documentos legibles e identificables</a:t>
            </a:r>
          </a:p>
          <a:p>
            <a:r>
              <a:rPr lang="es-MX" sz="2800" dirty="0"/>
              <a:t>6.    Control de documentos externos</a:t>
            </a:r>
          </a:p>
          <a:p>
            <a:r>
              <a:rPr lang="es-MX" sz="2800" dirty="0"/>
              <a:t>7.    Control de la documentación obsoleta</a:t>
            </a:r>
          </a:p>
          <a:p>
            <a:endParaRPr lang="es-MX" dirty="0"/>
          </a:p>
        </p:txBody>
      </p:sp>
    </p:spTree>
    <p:extLst>
      <p:ext uri="{BB962C8B-B14F-4D97-AF65-F5344CB8AC3E}">
        <p14:creationId xmlns:p14="http://schemas.microsoft.com/office/powerpoint/2010/main" val="3485047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73291" y="192027"/>
            <a:ext cx="7920880" cy="5816977"/>
          </a:xfrm>
          <a:prstGeom prst="rect">
            <a:avLst/>
          </a:prstGeom>
          <a:noFill/>
        </p:spPr>
        <p:txBody>
          <a:bodyPr wrap="square" rtlCol="0">
            <a:spAutoFit/>
          </a:bodyPr>
          <a:lstStyle/>
          <a:p>
            <a:pPr algn="ctr"/>
            <a:r>
              <a:rPr lang="es-MX" sz="4800" b="1" dirty="0" smtClean="0"/>
              <a:t>CONTROL DE REGISTROS</a:t>
            </a:r>
          </a:p>
          <a:p>
            <a:pPr algn="ctr"/>
            <a:endParaRPr lang="es-MX" sz="4800" b="1" dirty="0" smtClean="0"/>
          </a:p>
          <a:p>
            <a:r>
              <a:rPr lang="es-MX" sz="2800" b="1" dirty="0" smtClean="0"/>
              <a:t>Control de los registros según ISO 9001:2008</a:t>
            </a:r>
          </a:p>
          <a:p>
            <a:endParaRPr lang="es-MX" sz="2800" dirty="0" smtClean="0"/>
          </a:p>
          <a:p>
            <a:r>
              <a:rPr lang="es-MX" sz="2800" dirty="0" smtClean="0"/>
              <a:t>Los registros del sistema son las evidencias de las tareas realizadas en el sistema de gestión de la calidad. Además, los registros son la base en la que encuentran los datos para analizar el comportamiento y las mejoras de cada uno de los procesos del sistema de gestión de calidad.</a:t>
            </a:r>
          </a:p>
          <a:p>
            <a:r>
              <a:rPr lang="es-MX" sz="2000" dirty="0" smtClean="0"/>
              <a:t> </a:t>
            </a:r>
          </a:p>
          <a:p>
            <a:pPr algn="just"/>
            <a:endParaRPr lang="es-MX" sz="1400" dirty="0" smtClean="0"/>
          </a:p>
          <a:p>
            <a:endParaRPr lang="es-MX" dirty="0"/>
          </a:p>
        </p:txBody>
      </p:sp>
    </p:spTree>
    <p:extLst>
      <p:ext uri="{BB962C8B-B14F-4D97-AF65-F5344CB8AC3E}">
        <p14:creationId xmlns:p14="http://schemas.microsoft.com/office/powerpoint/2010/main" val="3043362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uesto">
  <a:themeElements>
    <a:clrScheme name="Personalizado 4">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828</TotalTime>
  <Words>540</Words>
  <Application>Microsoft Office PowerPoint</Application>
  <PresentationFormat>Presentación en pantalla (4:3)</PresentationFormat>
  <Paragraphs>98</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Compuesto</vt:lpstr>
      <vt:lpstr>FAMILIA DE NORMAS ISO:9001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dc:creator>
  <cp:lastModifiedBy>Miguel</cp:lastModifiedBy>
  <cp:revision>40</cp:revision>
  <dcterms:created xsi:type="dcterms:W3CDTF">2011-10-20T19:46:33Z</dcterms:created>
  <dcterms:modified xsi:type="dcterms:W3CDTF">2011-11-04T22:03:56Z</dcterms:modified>
</cp:coreProperties>
</file>