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2" r:id="rId6"/>
    <p:sldId id="263" r:id="rId7"/>
    <p:sldId id="260"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2" name="1 Marcador de pie de página"/>
          <p:cNvSpPr>
            <a:spLocks noGrp="1"/>
          </p:cNvSpPr>
          <p:nvPr>
            <p:ph type="ftr" sz="quarter" idx="11"/>
          </p:nvPr>
        </p:nvSpPr>
        <p:spPr/>
        <p:txBody>
          <a:bodyPr/>
          <a:lstStyle/>
          <a:p>
            <a:endParaRPr lang="es-MX" dirty="0"/>
          </a:p>
        </p:txBody>
      </p:sp>
      <p:sp>
        <p:nvSpPr>
          <p:cNvPr id="15" name="14 Marcador de número de diapositiva"/>
          <p:cNvSpPr>
            <a:spLocks noGrp="1"/>
          </p:cNvSpPr>
          <p:nvPr>
            <p:ph type="sldNum" sz="quarter" idx="12"/>
          </p:nvPr>
        </p:nvSpPr>
        <p:spPr>
          <a:xfrm>
            <a:off x="8229600" y="6473952"/>
            <a:ext cx="758952" cy="246888"/>
          </a:xfrm>
        </p:spPr>
        <p:txBody>
          <a:bodyPr/>
          <a:lstStyle/>
          <a:p>
            <a:fld id="{FBFD1551-2424-4364-B740-BE29B4CE515B}"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19" name="18 Marcador de pie de página"/>
          <p:cNvSpPr>
            <a:spLocks noGrp="1"/>
          </p:cNvSpPr>
          <p:nvPr>
            <p:ph type="ftr" sz="quarter" idx="11"/>
          </p:nvPr>
        </p:nvSpPr>
        <p:spPr>
          <a:xfrm>
            <a:off x="3581400" y="76200"/>
            <a:ext cx="2895600" cy="288925"/>
          </a:xfrm>
        </p:spPr>
        <p:txBody>
          <a:bodyPr/>
          <a:lstStyle/>
          <a:p>
            <a:endParaRPr lang="es-MX" dirty="0"/>
          </a:p>
        </p:txBody>
      </p:sp>
      <p:sp>
        <p:nvSpPr>
          <p:cNvPr id="16" name="15 Marcador de número de diapositiva"/>
          <p:cNvSpPr>
            <a:spLocks noGrp="1"/>
          </p:cNvSpPr>
          <p:nvPr>
            <p:ph type="sldNum" sz="quarter" idx="12"/>
          </p:nvPr>
        </p:nvSpPr>
        <p:spPr>
          <a:xfrm>
            <a:off x="8229600" y="6473952"/>
            <a:ext cx="758952" cy="246888"/>
          </a:xfrm>
        </p:spPr>
        <p:txBody>
          <a:bodyPr/>
          <a:lstStyle/>
          <a:p>
            <a:fld id="{FBFD1551-2424-4364-B740-BE29B4CE515B}"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11" name="10 Marcador de pie de página"/>
          <p:cNvSpPr>
            <a:spLocks noGrp="1"/>
          </p:cNvSpPr>
          <p:nvPr>
            <p:ph type="ftr" sz="quarter" idx="11"/>
          </p:nvPr>
        </p:nvSpPr>
        <p:spPr/>
        <p:txBody>
          <a:bodyPr/>
          <a:lstStyle/>
          <a:p>
            <a:endParaRPr lang="es-MX" dirty="0"/>
          </a:p>
        </p:txBody>
      </p:sp>
      <p:sp>
        <p:nvSpPr>
          <p:cNvPr id="16" name="15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10" name="9 Marcador de pie de página"/>
          <p:cNvSpPr>
            <a:spLocks noGrp="1"/>
          </p:cNvSpPr>
          <p:nvPr>
            <p:ph type="ftr" sz="quarter" idx="11"/>
          </p:nvPr>
        </p:nvSpPr>
        <p:spPr/>
        <p:txBody>
          <a:bodyPr/>
          <a:lstStyle/>
          <a:p>
            <a:endParaRPr lang="es-MX" dirty="0"/>
          </a:p>
        </p:txBody>
      </p:sp>
      <p:sp>
        <p:nvSpPr>
          <p:cNvPr id="31" name="30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a:xfrm>
            <a:off x="8229600" y="6477000"/>
            <a:ext cx="762000" cy="246888"/>
          </a:xfrm>
        </p:spPr>
        <p:txBody>
          <a:bodyPr/>
          <a:lstStyle/>
          <a:p>
            <a:fld id="{FBFD1551-2424-4364-B740-BE29B4CE515B}" type="slidenum">
              <a:rPr lang="es-MX" smtClean="0"/>
              <a:pPr/>
              <a:t>‹Nº›</a:t>
            </a:fld>
            <a:endParaRPr lang="es-MX" dirty="0"/>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21" name="20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24" name="23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29" name="28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F7AF02D3-1842-4352-BD1F-6C4FEBDB8572}" type="datetimeFigureOut">
              <a:rPr lang="es-MX" smtClean="0"/>
              <a:pPr/>
              <a:t>09/11/2011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31" name="30 Marcador de número de diapositiva"/>
          <p:cNvSpPr>
            <a:spLocks noGrp="1"/>
          </p:cNvSpPr>
          <p:nvPr>
            <p:ph type="sldNum" sz="quarter" idx="12"/>
          </p:nvPr>
        </p:nvSpPr>
        <p:spPr/>
        <p:txBody>
          <a:bodyPr/>
          <a:lstStyle/>
          <a:p>
            <a:fld id="{FBFD1551-2424-4364-B740-BE29B4CE515B}" type="slidenum">
              <a:rPr lang="es-MX" smtClean="0"/>
              <a:pPr/>
              <a:t>‹Nº›</a:t>
            </a:fld>
            <a:endParaRPr lang="es-MX" dirty="0"/>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7AF02D3-1842-4352-BD1F-6C4FEBDB8572}" type="datetimeFigureOut">
              <a:rPr lang="es-MX" smtClean="0"/>
              <a:pPr/>
              <a:t>09/11/2011</a:t>
            </a:fld>
            <a:endParaRPr lang="es-MX"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BFD1551-2424-4364-B740-BE29B4CE515B}" type="slidenum">
              <a:rPr lang="es-MX" smtClean="0"/>
              <a:pPr/>
              <a:t>‹Nº›</a:t>
            </a:fld>
            <a:endParaRPr lang="es-MX"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proyectocalidad.wikispaces.com/file/view/Deming.jpg/139028013/Deming.jp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noticias.in.rs/mundo/wp-content/uploads/HLIC/48d5a5a4837f30b2488bfafd0183eacb.jpg"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es.wikipedia.org/wiki/Comisi%C3%B3n_Europe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hyperlink" Target="http://www.tqm.es/TQM/ModEur/ModeloEuropeo.htm#Cr3" TargetMode="External"/><Relationship Id="rId3" Type="http://schemas.openxmlformats.org/officeDocument/2006/relationships/hyperlink" Target="http://www.tqm.es/TQM/ModEur/ModeloEuropeo.htm#Cr7" TargetMode="External"/><Relationship Id="rId7" Type="http://schemas.openxmlformats.org/officeDocument/2006/relationships/hyperlink" Target="http://www.tqm.es/TQM/ModEur/ModeloEuropeo.htm#Cr2" TargetMode="External"/><Relationship Id="rId2" Type="http://schemas.openxmlformats.org/officeDocument/2006/relationships/hyperlink" Target="http://www.tqm.es/TQM/ModEur/ModeloEuropeo.htm#Cr6" TargetMode="External"/><Relationship Id="rId1" Type="http://schemas.openxmlformats.org/officeDocument/2006/relationships/slideLayout" Target="../slideLayouts/slideLayout6.xml"/><Relationship Id="rId6" Type="http://schemas.openxmlformats.org/officeDocument/2006/relationships/hyperlink" Target="http://www.tqm.es/TQM/ModEur/ModeloEuropeo.htm#Cr1" TargetMode="External"/><Relationship Id="rId5" Type="http://schemas.openxmlformats.org/officeDocument/2006/relationships/hyperlink" Target="http://www.tqm.es/TQM/ModEur/ModeloEuropeo.htm#Cr9" TargetMode="External"/><Relationship Id="rId10" Type="http://schemas.openxmlformats.org/officeDocument/2006/relationships/hyperlink" Target="http://www.tqm.es/TQM/ModEur/ModeloEuropeo.htm#Cr5" TargetMode="External"/><Relationship Id="rId4" Type="http://schemas.openxmlformats.org/officeDocument/2006/relationships/hyperlink" Target="http://www.tqm.es/TQM/ModEur/ModeloEuropeo.htm#Cr8" TargetMode="External"/><Relationship Id="rId9" Type="http://schemas.openxmlformats.org/officeDocument/2006/relationships/hyperlink" Target="http://www.tqm.es/TQM/ModEur/ModeloEuropeo.htm#Cr4"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404664"/>
            <a:ext cx="7632848" cy="2520280"/>
          </a:xfrm>
        </p:spPr>
        <p:txBody>
          <a:bodyPr>
            <a:normAutofit fontScale="90000"/>
          </a:bodyPr>
          <a:lstStyle/>
          <a:p>
            <a:r>
              <a:rPr lang="es-MX" dirty="0" smtClean="0">
                <a:latin typeface="Comic Sans MS" pitchFamily="66" charset="0"/>
              </a:rPr>
              <a:t>   </a:t>
            </a:r>
            <a:r>
              <a:rPr lang="es-MX" b="1" dirty="0" smtClean="0">
                <a:latin typeface="Comic Sans MS" pitchFamily="66" charset="0"/>
              </a:rPr>
              <a:t>PLANEACION DE LA CALIDAD</a:t>
            </a:r>
            <a:r>
              <a:rPr lang="es-MX" dirty="0" smtClean="0"/>
              <a:t/>
            </a:r>
            <a:br>
              <a:rPr lang="es-MX" dirty="0" smtClean="0"/>
            </a:br>
            <a:r>
              <a:rPr lang="es-MX" dirty="0" smtClean="0"/>
              <a:t/>
            </a:r>
            <a:br>
              <a:rPr lang="es-MX" dirty="0" smtClean="0"/>
            </a:br>
            <a:r>
              <a:rPr lang="es-MX" dirty="0" smtClean="0"/>
              <a:t>                 </a:t>
            </a:r>
            <a:r>
              <a:rPr lang="es-MX" sz="2800" b="1" dirty="0" smtClean="0">
                <a:latin typeface="Comic Sans MS" pitchFamily="66" charset="0"/>
              </a:rPr>
              <a:t>ANGEL AMADOR COTA</a:t>
            </a:r>
            <a:r>
              <a:rPr lang="es-MX" sz="2800" dirty="0" smtClean="0">
                <a:latin typeface="Comic Sans MS" pitchFamily="66" charset="0"/>
              </a:rPr>
              <a:t/>
            </a:r>
            <a:br>
              <a:rPr lang="es-MX" sz="2800" dirty="0" smtClean="0">
                <a:latin typeface="Comic Sans MS" pitchFamily="66" charset="0"/>
              </a:rPr>
            </a:br>
            <a:r>
              <a:rPr lang="es-MX" sz="2800" dirty="0" smtClean="0">
                <a:latin typeface="Comic Sans MS" pitchFamily="66" charset="0"/>
              </a:rPr>
              <a:t>                  IIS</a:t>
            </a:r>
            <a:br>
              <a:rPr lang="es-MX" sz="2800" dirty="0" smtClean="0">
                <a:latin typeface="Comic Sans MS" pitchFamily="66" charset="0"/>
              </a:rPr>
            </a:br>
            <a:r>
              <a:rPr lang="es-MX" sz="2800" dirty="0" smtClean="0">
                <a:latin typeface="Comic Sans MS" pitchFamily="66" charset="0"/>
              </a:rPr>
              <a:t>                  28886 </a:t>
            </a:r>
            <a:endParaRPr lang="es-MX" dirty="0">
              <a:latin typeface="Comic Sans MS" pitchFamily="66" charset="0"/>
            </a:endParaRPr>
          </a:p>
        </p:txBody>
      </p:sp>
      <p:sp>
        <p:nvSpPr>
          <p:cNvPr id="3" name="2 Subtítulo"/>
          <p:cNvSpPr>
            <a:spLocks noGrp="1"/>
          </p:cNvSpPr>
          <p:nvPr>
            <p:ph type="subTitle" idx="1"/>
          </p:nvPr>
        </p:nvSpPr>
        <p:spPr/>
        <p:txBody>
          <a:bodyPr/>
          <a:lstStyle/>
          <a:p>
            <a:r>
              <a:rPr lang="es-MX" b="1" dirty="0" smtClean="0">
                <a:latin typeface="Comic Sans MS" pitchFamily="66" charset="0"/>
              </a:rPr>
              <a:t>PROFESOR: EDUARDO C. CALVO</a:t>
            </a:r>
            <a:endParaRPr lang="es-MX" b="1" dirty="0">
              <a:latin typeface="Comic Sans MS" pitchFamily="66" charset="0"/>
            </a:endParaRPr>
          </a:p>
        </p:txBody>
      </p:sp>
      <p:pic>
        <p:nvPicPr>
          <p:cNvPr id="1026" name="Picture 2" descr="escudo_exten_color"/>
          <p:cNvPicPr>
            <a:picLocks noChangeAspect="1" noChangeArrowheads="1"/>
          </p:cNvPicPr>
          <p:nvPr/>
        </p:nvPicPr>
        <p:blipFill>
          <a:blip r:embed="rId2" cstate="print"/>
          <a:srcRect/>
          <a:stretch>
            <a:fillRect/>
          </a:stretch>
        </p:blipFill>
        <p:spPr bwMode="auto">
          <a:xfrm>
            <a:off x="7343338" y="0"/>
            <a:ext cx="1800662" cy="1556792"/>
          </a:xfrm>
          <a:prstGeom prst="rect">
            <a:avLst/>
          </a:prstGeom>
          <a:noFill/>
          <a:ln w="9525">
            <a:noFill/>
            <a:miter lim="800000"/>
            <a:headEnd/>
            <a:tailEnd/>
          </a:ln>
        </p:spPr>
      </p:pic>
      <p:sp>
        <p:nvSpPr>
          <p:cNvPr id="6" name="1 Título"/>
          <p:cNvSpPr txBox="1">
            <a:spLocks/>
          </p:cNvSpPr>
          <p:nvPr/>
        </p:nvSpPr>
        <p:spPr>
          <a:xfrm>
            <a:off x="251520" y="2852936"/>
            <a:ext cx="8640960" cy="864096"/>
          </a:xfrm>
          <a:prstGeom prst="rect">
            <a:avLst/>
          </a:prstGeom>
        </p:spPr>
        <p:txBody>
          <a:bodyPr vert="horz" anchor="t">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Comic Sans MS" pitchFamily="66" charset="0"/>
                <a:ea typeface="+mj-ea"/>
                <a:cs typeface="+mj-cs"/>
              </a:rPr>
              <a:t>   </a:t>
            </a:r>
            <a:r>
              <a:rPr kumimoji="0" lang="es-MX" sz="29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Comic Sans MS" pitchFamily="66" charset="0"/>
                <a:ea typeface="+mj-ea"/>
                <a:cs typeface="+mj-cs"/>
              </a:rPr>
              <a:t>TEMA:</a:t>
            </a:r>
            <a:r>
              <a:rPr kumimoji="0" lang="es-MX" sz="29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Comic Sans MS" pitchFamily="66" charset="0"/>
                <a:ea typeface="+mj-ea"/>
                <a:cs typeface="+mj-cs"/>
              </a:rPr>
              <a:t> </a:t>
            </a:r>
            <a:r>
              <a:rPr kumimoji="0" lang="es-MX" sz="25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Comic Sans MS" pitchFamily="66" charset="0"/>
                <a:ea typeface="+mj-ea"/>
                <a:cs typeface="+mj-cs"/>
              </a:rPr>
              <a:t>TERMINOS Y DEFINICIONES DE CALIDAD</a:t>
            </a:r>
            <a:endParaRPr kumimoji="0" lang="es-MX" sz="3600" b="1"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Comic Sans MS" pitchFamily="66"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AGENTES</a:t>
            </a:r>
            <a:endParaRPr lang="es-MX" dirty="0"/>
          </a:p>
        </p:txBody>
      </p:sp>
      <p:sp>
        <p:nvSpPr>
          <p:cNvPr id="23553" name="Rectangle 1"/>
          <p:cNvSpPr>
            <a:spLocks noChangeArrowheads="1"/>
          </p:cNvSpPr>
          <p:nvPr/>
        </p:nvSpPr>
        <p:spPr bwMode="auto">
          <a:xfrm>
            <a:off x="251520" y="1294602"/>
            <a:ext cx="8460432"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COLABORADORES Y RECURSOS</a:t>
            </a:r>
          </a:p>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Cómo planifica y gestionan la organización sus colaboradores externos y sus recursos internos para apoyar su política y su estrategia, y el funcionamiento eficaz de sus procesos. </a:t>
            </a:r>
          </a:p>
          <a:p>
            <a:pPr marL="0" marR="0" lvl="0" indent="0" algn="l" defTabSz="914400" rtl="0" eaLnBrk="1" fontAlgn="base" latinLnBrk="0" hangingPunct="1">
              <a:lnSpc>
                <a:spcPct val="100000"/>
              </a:lnSpc>
              <a:spcBef>
                <a:spcPct val="0"/>
              </a:spcBef>
              <a:spcAft>
                <a:spcPct val="0"/>
              </a:spcAft>
              <a:buClrTx/>
              <a:buSzTx/>
              <a:buFontTx/>
              <a:buNone/>
              <a:tabLst/>
            </a:pPr>
            <a:endParaRPr lang="es-MX" sz="2000" b="1" u="sng"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MX" sz="2000" b="1" u="sng"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s-MX" sz="2000" b="1" u="sng" dirty="0" smtClean="0">
                <a:solidFill>
                  <a:srgbClr val="000000"/>
                </a:solidFill>
                <a:latin typeface="Calibri" pitchFamily="34" charset="0"/>
                <a:cs typeface="Times New Roman" pitchFamily="18" charset="0"/>
              </a:rPr>
              <a:t>LOS PROCESOS</a:t>
            </a:r>
          </a:p>
          <a:p>
            <a:pPr marL="0" marR="0" lvl="0" indent="0" algn="l" defTabSz="914400" rtl="0" eaLnBrk="1" fontAlgn="base" latinLnBrk="0" hangingPunct="1">
              <a:lnSpc>
                <a:spcPct val="100000"/>
              </a:lnSpc>
              <a:spcBef>
                <a:spcPct val="0"/>
              </a:spcBef>
              <a:spcAft>
                <a:spcPct val="0"/>
              </a:spcAft>
              <a:buClrTx/>
              <a:buSzTx/>
              <a:buFontTx/>
              <a:buNone/>
              <a:tabLst/>
            </a:pPr>
            <a:endParaRPr lang="es-MX" sz="2000" b="1" u="sng"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2000" b="0" i="0" u="sng" strike="noStrike" cap="none" normalizeH="0" baseline="0" dirty="0" smtClean="0">
              <a:ln>
                <a:noFill/>
              </a:ln>
              <a:solidFill>
                <a:schemeClr val="tx1"/>
              </a:solidFill>
              <a:effectLst/>
              <a:latin typeface="Arial" pitchFamily="34" charset="0"/>
            </a:endParaRPr>
          </a:p>
        </p:txBody>
      </p:sp>
      <p:sp>
        <p:nvSpPr>
          <p:cNvPr id="23554" name="Rectangle 2"/>
          <p:cNvSpPr>
            <a:spLocks noChangeArrowheads="1"/>
          </p:cNvSpPr>
          <p:nvPr/>
        </p:nvSpPr>
        <p:spPr bwMode="auto">
          <a:xfrm>
            <a:off x="251520" y="3454842"/>
            <a:ext cx="817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effectLst/>
                <a:latin typeface="Calibri" pitchFamily="34" charset="0"/>
                <a:ea typeface="Times New Roman" pitchFamily="18" charset="0"/>
                <a:cs typeface="Times New Roman" pitchFamily="18" charset="0"/>
              </a:rPr>
              <a:t>Cómo diseña, gestiona, y mejora la organización sus procesos sistemáticamente en apoyo de su política y su estrategia, y para generar valor de forma creciente para sus clientes y sus otros actores. </a:t>
            </a:r>
            <a:endParaRPr kumimoji="0" lang="es-MX" sz="3200" b="0" i="0" u="none" strike="noStrike" cap="none" normalizeH="0" baseline="0" dirty="0" smtClean="0">
              <a:ln>
                <a:noFill/>
              </a:ln>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686800" cy="841248"/>
          </a:xfrm>
        </p:spPr>
        <p:txBody>
          <a:bodyPr>
            <a:noAutofit/>
          </a:bodyPr>
          <a:lstStyle/>
          <a:p>
            <a:r>
              <a:rPr lang="es-MX" sz="2800" dirty="0" smtClean="0"/>
              <a:t>¿</a:t>
            </a:r>
            <a:r>
              <a:rPr lang="es-MX" sz="2400" b="1" dirty="0" smtClean="0"/>
              <a:t>Que dificultades se encuentran para aplicar el modelo efqm</a:t>
            </a:r>
            <a:r>
              <a:rPr lang="es-MX" sz="2400" dirty="0" smtClean="0"/>
              <a:t>?</a:t>
            </a:r>
            <a:endParaRPr lang="es-MX" sz="4000" dirty="0"/>
          </a:p>
        </p:txBody>
      </p:sp>
      <p:sp>
        <p:nvSpPr>
          <p:cNvPr id="24577" name="Rectangle 1"/>
          <p:cNvSpPr>
            <a:spLocks noChangeArrowheads="1"/>
          </p:cNvSpPr>
          <p:nvPr/>
        </p:nvSpPr>
        <p:spPr bwMode="auto">
          <a:xfrm>
            <a:off x="467544" y="1916832"/>
            <a:ext cx="8172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El </a:t>
            </a:r>
            <a:r>
              <a:rPr kumimoji="0" lang="es-MX"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principal problema es el DESCONOCIMIENTO. Conocer el modelo EFQM es amarlo; la gente se queda extraordinariamente sorprendida de la sencillez que tiene el modelo, de ese sentido común estructurado. Sin embargo, hay que vencer mentes con resistencia al cambio de cultura y todo cambio genera un rechazo inicial y por el nivel de exigencia y mejora continúa. Uno vive mas cómodo con una continuidad y esto trata de estructurar la mejora continua y la innovación no por modas sino para ser competitivos.</a:t>
            </a:r>
            <a:endParaRPr kumimoji="0" lang="es-MX"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fundameca.org.mx/Biografias/Malcolm_Baldrige.jpg"/>
          <p:cNvPicPr/>
          <p:nvPr/>
        </p:nvPicPr>
        <p:blipFill>
          <a:blip r:embed="rId2" cstate="print"/>
          <a:srcRect/>
          <a:stretch>
            <a:fillRect/>
          </a:stretch>
        </p:blipFill>
        <p:spPr bwMode="auto">
          <a:xfrm>
            <a:off x="179512" y="1916832"/>
            <a:ext cx="1944216" cy="2808312"/>
          </a:xfrm>
          <a:prstGeom prst="rect">
            <a:avLst/>
          </a:prstGeom>
          <a:noFill/>
          <a:ln w="9525">
            <a:noFill/>
            <a:miter lim="800000"/>
            <a:headEnd/>
            <a:tailEnd/>
          </a:ln>
        </p:spPr>
      </p:pic>
      <p:sp>
        <p:nvSpPr>
          <p:cNvPr id="3" name="2 CuadroTexto"/>
          <p:cNvSpPr txBox="1"/>
          <p:nvPr/>
        </p:nvSpPr>
        <p:spPr>
          <a:xfrm>
            <a:off x="1331640" y="548680"/>
            <a:ext cx="6480720" cy="523220"/>
          </a:xfrm>
          <a:prstGeom prst="rect">
            <a:avLst/>
          </a:prstGeom>
          <a:noFill/>
        </p:spPr>
        <p:txBody>
          <a:bodyPr wrap="square" rtlCol="0">
            <a:spAutoFit/>
          </a:bodyPr>
          <a:lstStyle/>
          <a:p>
            <a:r>
              <a:rPr lang="en-US" sz="2800" dirty="0" smtClean="0">
                <a:latin typeface="Baskerville Old Face" pitchFamily="18" charset="0"/>
              </a:rPr>
              <a:t>PREMIO MALCOM BAILDRIGE</a:t>
            </a:r>
            <a:endParaRPr lang="en-US" sz="2800" dirty="0">
              <a:latin typeface="Baskerville Old Face" pitchFamily="18" charset="0"/>
            </a:endParaRPr>
          </a:p>
        </p:txBody>
      </p:sp>
      <p:sp>
        <p:nvSpPr>
          <p:cNvPr id="14337" name="Rectangle 1"/>
          <p:cNvSpPr>
            <a:spLocks noChangeArrowheads="1"/>
          </p:cNvSpPr>
          <p:nvPr/>
        </p:nvSpPr>
        <p:spPr bwMode="auto">
          <a:xfrm>
            <a:off x="2123728" y="1844824"/>
            <a:ext cx="658822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i="0" u="none" strike="noStrike" cap="none" normalizeH="0" baseline="0" dirty="0" smtClean="0">
                <a:ln>
                  <a:noFill/>
                </a:ln>
                <a:solidFill>
                  <a:srgbClr val="000000"/>
                </a:solidFill>
                <a:effectLst/>
                <a:latin typeface="Bodoni MT" pitchFamily="18" charset="0"/>
                <a:ea typeface="Batang" pitchFamily="18" charset="-127"/>
                <a:cs typeface="Arial" pitchFamily="34" charset="0"/>
              </a:rPr>
              <a:t>Este reconocimiento fue creado por la ley pública 100-107 de Estados Unidos y aprobado el 20 de Agosto del 1987. El programa para el premio formalmente enunciado como “ Malcolm Balridge National Quality Award” Este reconocimiento fue nombrado Malcolm Balridge en honor a el mismo  que sirvió como Secretario de Comercio desde 1981 hasta su muerte trágica en un rodeo en 1987. Su excelencia como Gerente contribuyo a una mejoría a largo plazo en la eficiencia y la eficacia del gobierno establecido en 1988.</a:t>
            </a:r>
            <a:endParaRPr kumimoji="0" lang="es-ES" sz="4800" i="0" u="none" strike="noStrike" cap="none" normalizeH="0" baseline="0" dirty="0" smtClean="0">
              <a:ln>
                <a:noFill/>
              </a:ln>
              <a:solidFill>
                <a:schemeClr val="tx1"/>
              </a:solidFill>
              <a:effectLst/>
              <a:latin typeface="Bodoni MT" pitchFamily="18" charset="0"/>
              <a:ea typeface="Batang" pitchFamily="18" charset="-127"/>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63688" y="404664"/>
            <a:ext cx="5616624" cy="523220"/>
          </a:xfrm>
          <a:prstGeom prst="rect">
            <a:avLst/>
          </a:prstGeom>
        </p:spPr>
        <p:txBody>
          <a:bodyPr wrap="square">
            <a:spAutoFit/>
          </a:bodyPr>
          <a:lstStyle/>
          <a:p>
            <a:r>
              <a:rPr lang="en-US" sz="2800" dirty="0" smtClean="0">
                <a:latin typeface="Baskerville Old Face" pitchFamily="18" charset="0"/>
              </a:rPr>
              <a:t>PREMIO MALCOM BAILDRIGE</a:t>
            </a:r>
            <a:endParaRPr lang="en-US" sz="2800" dirty="0">
              <a:latin typeface="Baskerville Old Face" pitchFamily="18" charset="0"/>
            </a:endParaRPr>
          </a:p>
        </p:txBody>
      </p:sp>
      <p:sp>
        <p:nvSpPr>
          <p:cNvPr id="13314" name="Rectangle 2"/>
          <p:cNvSpPr>
            <a:spLocks noChangeArrowheads="1"/>
          </p:cNvSpPr>
          <p:nvPr/>
        </p:nvSpPr>
        <p:spPr bwMode="auto">
          <a:xfrm>
            <a:off x="251520" y="1628800"/>
            <a:ext cx="849694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El Programa para el Premio de Calidad Nacional Malcolm Balridge fue creado en honor al Sr con el mismo nombre por sus logros Gerenciales y porque logro romper esquemas en cuanto a la Calidad y su resultado directo en el incremento de las ganancias empresariales. </a:t>
            </a:r>
            <a:endParaRPr kumimoji="0" lang="en-US" sz="3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El concepto de la mejora de calidad es directamente aplicable a las compañías pequeñas y a las grandes, a las industrias de servicios y a las de producción, al igual que al sector público y privado. </a:t>
            </a:r>
            <a:endParaRPr kumimoji="0" lang="en-US" sz="3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Con el fin de poder ser exitosos, los programas para mejorar la calidad deben ser orientados al cliente y manejados por el Gerente. Esto requiere de grandes cambios en las instituciones sobre todo en la forma en que están acostumbrados a hacer su negocio</a:t>
            </a:r>
            <a:endParaRPr kumimoji="0" lang="es-ES" sz="4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p:txBody>
      </p:sp>
      <p:pic>
        <p:nvPicPr>
          <p:cNvPr id="13316" name="Picture 4" descr="Fundacion del Premio Nacional Malcolm Baldrige"/>
          <p:cNvPicPr>
            <a:picLocks noChangeAspect="1" noChangeArrowheads="1"/>
          </p:cNvPicPr>
          <p:nvPr/>
        </p:nvPicPr>
        <p:blipFill>
          <a:blip r:embed="rId2" cstate="print"/>
          <a:srcRect/>
          <a:stretch>
            <a:fillRect/>
          </a:stretch>
        </p:blipFill>
        <p:spPr bwMode="auto">
          <a:xfrm>
            <a:off x="251520" y="188640"/>
            <a:ext cx="1095375" cy="1085851"/>
          </a:xfrm>
          <a:prstGeom prst="rect">
            <a:avLst/>
          </a:prstGeom>
          <a:noFill/>
        </p:spPr>
      </p:pic>
      <p:pic>
        <p:nvPicPr>
          <p:cNvPr id="6" name="Picture 4" descr="Fundacion del Premio Nacional Malcolm Baldrige"/>
          <p:cNvPicPr>
            <a:picLocks noChangeAspect="1" noChangeArrowheads="1"/>
          </p:cNvPicPr>
          <p:nvPr/>
        </p:nvPicPr>
        <p:blipFill>
          <a:blip r:embed="rId2" cstate="print"/>
          <a:srcRect/>
          <a:stretch>
            <a:fillRect/>
          </a:stretch>
        </p:blipFill>
        <p:spPr bwMode="auto">
          <a:xfrm>
            <a:off x="7596336" y="188640"/>
            <a:ext cx="1095375" cy="10858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A QUIENES SE OTORGA?</a:t>
            </a:r>
            <a:endParaRPr lang="es-MX" dirty="0"/>
          </a:p>
        </p:txBody>
      </p:sp>
      <p:sp>
        <p:nvSpPr>
          <p:cNvPr id="1025" name="Rectangle 1"/>
          <p:cNvSpPr>
            <a:spLocks noChangeArrowheads="1"/>
          </p:cNvSpPr>
          <p:nvPr/>
        </p:nvSpPr>
        <p:spPr bwMode="auto">
          <a:xfrm>
            <a:off x="899592" y="1609056"/>
            <a:ext cx="748883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El Malcolm Baldrige National Quality Award es otorgado por el Instituto Nacional de Normas y Tecnolog</a:t>
            </a: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í</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a y entregado por el presidente de los Estados Unidos a los negocios de manufactura y servicio, a la educaci</a:t>
            </a: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ó</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n y a las organizaciones del cuidado m</a:t>
            </a: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é</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dico, que se aplican y se juzgan para ser excepcionales en siete </a:t>
            </a: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á</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reas: </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 </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 Liderazgo </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 </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 Planificaci</a:t>
            </a: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ó</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n estrat</a:t>
            </a: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é</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gica</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 </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 Enfoque del cliente y de mercado</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 </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 Medida, an</a:t>
            </a: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á</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lisis, y gerencia del conocimiento</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 </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 Enfoque del recurso humano </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 </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 Gerencia de procesos </a:t>
            </a:r>
            <a:b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000" b="1" i="0" u="none" strike="noStrike" cap="none" normalizeH="0" baseline="0" dirty="0" smtClean="0">
                <a:ln>
                  <a:noFill/>
                </a:ln>
                <a:solidFill>
                  <a:srgbClr val="444444"/>
                </a:solidFill>
                <a:effectLst/>
                <a:latin typeface="Calibri"/>
                <a:ea typeface="Calibri" pitchFamily="34" charset="0"/>
                <a:cs typeface="Arial" pitchFamily="34" charset="0"/>
              </a:rPr>
              <a:t> </a:t>
            </a:r>
            <a:r>
              <a:rPr kumimoji="0" lang="es-MX" sz="2000" b="1" i="0" u="none" strike="noStrike" cap="none" normalizeH="0" baseline="0" dirty="0" smtClean="0">
                <a:ln>
                  <a:noFill/>
                </a:ln>
                <a:solidFill>
                  <a:srgbClr val="444444"/>
                </a:solidFill>
                <a:effectLst/>
                <a:latin typeface="Georgia" pitchFamily="18" charset="0"/>
                <a:ea typeface="Calibri" pitchFamily="34" charset="0"/>
                <a:cs typeface="Arial" pitchFamily="34" charset="0"/>
              </a:rPr>
              <a:t> * Resultados</a:t>
            </a:r>
            <a:endParaRPr kumimoji="0" lang="es-MX"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COMO SE APLICA?</a:t>
            </a:r>
            <a:endParaRPr lang="es-MX" dirty="0"/>
          </a:p>
        </p:txBody>
      </p:sp>
      <p:sp>
        <p:nvSpPr>
          <p:cNvPr id="27649" name="Rectangle 1"/>
          <p:cNvSpPr>
            <a:spLocks noChangeArrowheads="1"/>
          </p:cNvSpPr>
          <p:nvPr/>
        </p:nvSpPr>
        <p:spPr bwMode="auto">
          <a:xfrm>
            <a:off x="323528" y="1814915"/>
            <a:ext cx="84249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El premio Malcolm Baldrige es una extraordinaria herramienta que hay que seguir para evaluar la gesti</a:t>
            </a:r>
            <a:r>
              <a:rPr kumimoji="0" lang="es-MX" sz="2400" b="0" i="0" u="none" strike="noStrike" cap="none" normalizeH="0" baseline="0" dirty="0" smtClean="0">
                <a:ln>
                  <a:noFill/>
                </a:ln>
                <a:solidFill>
                  <a:srgbClr val="444444"/>
                </a:solidFill>
                <a:effectLst/>
                <a:latin typeface="Calibri"/>
                <a:ea typeface="Calibri" pitchFamily="34" charset="0"/>
                <a:cs typeface="Arial" pitchFamily="34" charset="0"/>
              </a:rPr>
              <a:t>ó</a:t>
            </a: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n de la calidad total en la empresa, con unos criterios de una profundidad realmente impresionante. Concede una enorme importancia al enfoque, al cliente y a su satisfacci</a:t>
            </a:r>
            <a:r>
              <a:rPr kumimoji="0" lang="es-MX" sz="2400" b="0" i="0" u="none" strike="noStrike" cap="none" normalizeH="0" baseline="0" dirty="0" smtClean="0">
                <a:ln>
                  <a:noFill/>
                </a:ln>
                <a:solidFill>
                  <a:srgbClr val="444444"/>
                </a:solidFill>
                <a:effectLst/>
                <a:latin typeface="Calibri"/>
                <a:ea typeface="Calibri" pitchFamily="34" charset="0"/>
                <a:cs typeface="Arial" pitchFamily="34" charset="0"/>
              </a:rPr>
              <a:t>ó</a:t>
            </a: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n (Normas ISO 9000, 2007).</a:t>
            </a:r>
            <a:b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b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En la escala de este premio, para ser consideradas negocios de categor</a:t>
            </a:r>
            <a:r>
              <a:rPr kumimoji="0" lang="es-MX" sz="2400" b="0" i="0" u="none" strike="noStrike" cap="none" normalizeH="0" baseline="0" dirty="0" smtClean="0">
                <a:ln>
                  <a:noFill/>
                </a:ln>
                <a:solidFill>
                  <a:srgbClr val="444444"/>
                </a:solidFill>
                <a:effectLst/>
                <a:latin typeface="Calibri"/>
                <a:ea typeface="Calibri" pitchFamily="34" charset="0"/>
                <a:cs typeface="Arial" pitchFamily="34" charset="0"/>
              </a:rPr>
              <a:t>í</a:t>
            </a: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a mundial, las empresas deben alcanzar una puntuaci</a:t>
            </a:r>
            <a:r>
              <a:rPr kumimoji="0" lang="es-MX" sz="2400" b="0" i="0" u="none" strike="noStrike" cap="none" normalizeH="0" baseline="0" dirty="0" smtClean="0">
                <a:ln>
                  <a:noFill/>
                </a:ln>
                <a:solidFill>
                  <a:srgbClr val="444444"/>
                </a:solidFill>
                <a:effectLst/>
                <a:latin typeface="Calibri"/>
                <a:ea typeface="Calibri" pitchFamily="34" charset="0"/>
                <a:cs typeface="Arial" pitchFamily="34" charset="0"/>
              </a:rPr>
              <a:t>ó</a:t>
            </a: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n entre 500 y 700 puntos. Lo interesante es que las propias empresas pueden autoevaluarse siguiendo las gu</a:t>
            </a:r>
            <a:r>
              <a:rPr kumimoji="0" lang="es-MX" sz="2400" b="0" i="0" u="none" strike="noStrike" cap="none" normalizeH="0" baseline="0" dirty="0" smtClean="0">
                <a:ln>
                  <a:noFill/>
                </a:ln>
                <a:solidFill>
                  <a:srgbClr val="444444"/>
                </a:solidFill>
                <a:effectLst/>
                <a:latin typeface="Calibri"/>
                <a:ea typeface="Calibri" pitchFamily="34" charset="0"/>
                <a:cs typeface="Arial" pitchFamily="34" charset="0"/>
              </a:rPr>
              <a:t>í</a:t>
            </a: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as que el premio proporciona. Cabe se</a:t>
            </a:r>
            <a:r>
              <a:rPr kumimoji="0" lang="es-MX" sz="2400" b="0" i="0" u="none" strike="noStrike" cap="none" normalizeH="0" baseline="0" dirty="0" smtClean="0">
                <a:ln>
                  <a:noFill/>
                </a:ln>
                <a:solidFill>
                  <a:srgbClr val="444444"/>
                </a:solidFill>
                <a:effectLst/>
                <a:latin typeface="Calibri"/>
                <a:ea typeface="Calibri" pitchFamily="34" charset="0"/>
                <a:cs typeface="Arial" pitchFamily="34" charset="0"/>
              </a:rPr>
              <a:t>ñ</a:t>
            </a: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alar que este premio est</a:t>
            </a:r>
            <a:r>
              <a:rPr kumimoji="0" lang="es-MX" sz="2400" b="0" i="0" u="none" strike="noStrike" cap="none" normalizeH="0" baseline="0" dirty="0" smtClean="0">
                <a:ln>
                  <a:noFill/>
                </a:ln>
                <a:solidFill>
                  <a:srgbClr val="444444"/>
                </a:solidFill>
                <a:effectLst/>
                <a:latin typeface="Calibri"/>
                <a:ea typeface="Calibri" pitchFamily="34" charset="0"/>
                <a:cs typeface="Arial" pitchFamily="34" charset="0"/>
              </a:rPr>
              <a:t>á</a:t>
            </a:r>
            <a:r>
              <a:rPr kumimoji="0" lang="es-MX" sz="2400" b="0" i="0" u="none" strike="noStrike" cap="none" normalizeH="0" baseline="0" dirty="0" smtClean="0">
                <a:ln>
                  <a:noFill/>
                </a:ln>
                <a:solidFill>
                  <a:srgbClr val="444444"/>
                </a:solidFill>
                <a:effectLst/>
                <a:latin typeface="Georgia" pitchFamily="18" charset="0"/>
                <a:ea typeface="Calibri" pitchFamily="34" charset="0"/>
                <a:cs typeface="Arial" pitchFamily="34" charset="0"/>
              </a:rPr>
              <a:t> limitado a empresas de USA (PDCA, 2006).</a:t>
            </a:r>
            <a:endParaRPr kumimoji="0" lang="es-MX"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20688"/>
            <a:ext cx="6480720" cy="841248"/>
          </a:xfrm>
        </p:spPr>
        <p:txBody>
          <a:bodyPr>
            <a:noAutofit/>
          </a:bodyPr>
          <a:lstStyle/>
          <a:p>
            <a:r>
              <a:rPr lang="es-MX" b="1" dirty="0" smtClean="0">
                <a:latin typeface="Bodoni MT" pitchFamily="18" charset="0"/>
              </a:rPr>
              <a:t>MODELO NACIONAL PARA LA</a:t>
            </a:r>
            <a:br>
              <a:rPr lang="es-MX" b="1" dirty="0" smtClean="0">
                <a:latin typeface="Bodoni MT" pitchFamily="18" charset="0"/>
              </a:rPr>
            </a:br>
            <a:r>
              <a:rPr lang="es-MX" b="1" dirty="0" smtClean="0">
                <a:latin typeface="Bodoni MT" pitchFamily="18" charset="0"/>
              </a:rPr>
              <a:t> CALIDAD TOTAL</a:t>
            </a:r>
            <a:endParaRPr lang="es-MX" b="1" dirty="0">
              <a:latin typeface="Bodoni MT" pitchFamily="18" charset="0"/>
            </a:endParaRPr>
          </a:p>
        </p:txBody>
      </p:sp>
      <p:sp>
        <p:nvSpPr>
          <p:cNvPr id="28673" name="Rectangle 1"/>
          <p:cNvSpPr>
            <a:spLocks noChangeArrowheads="1"/>
          </p:cNvSpPr>
          <p:nvPr/>
        </p:nvSpPr>
        <p:spPr bwMode="auto">
          <a:xfrm>
            <a:off x="395536" y="1710100"/>
            <a:ext cx="79208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000000"/>
                </a:solidFill>
                <a:effectLst/>
                <a:latin typeface="Bell MT" pitchFamily="18" charset="0"/>
                <a:ea typeface="Calibri" pitchFamily="34" charset="0"/>
                <a:cs typeface="Arial Narrow" pitchFamily="34" charset="0"/>
              </a:rPr>
              <a:t>El Modelo Nacional para la Calidad Total tiene como principal propósito impulsar la competitividad de las organizaciones mexicanas de cualquier giro o tamaño, para proyectarlas a ser de clase mundial. </a:t>
            </a:r>
            <a:endParaRPr kumimoji="0" lang="es-MX" sz="2400" b="0" i="0" u="none" strike="noStrike" cap="none" normalizeH="0" baseline="0" dirty="0" smtClean="0">
              <a:ln>
                <a:noFill/>
              </a:ln>
              <a:solidFill>
                <a:schemeClr val="tx1"/>
              </a:solidFill>
              <a:effectLst/>
              <a:latin typeface="Bell MT"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rgbClr val="000000"/>
              </a:solidFill>
              <a:effectLst/>
              <a:latin typeface="Bell MT" pitchFamily="18" charset="0"/>
              <a:ea typeface="Calibri" pitchFamily="34" charset="0"/>
              <a:cs typeface="Arial Narrow"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000000"/>
                </a:solidFill>
                <a:effectLst/>
                <a:latin typeface="Bell MT" pitchFamily="18" charset="0"/>
                <a:ea typeface="Calibri" pitchFamily="34" charset="0"/>
                <a:cs typeface="Arial Narrow" pitchFamily="34" charset="0"/>
              </a:rPr>
              <a:t>Esto se logra en la medida en que las organizaciones aplican en su operación cotidiana, los princi­pios del Modelo Nacional para la Calidad Total, modificando o transformando su forma de </a:t>
            </a:r>
            <a:r>
              <a:rPr kumimoji="0" lang="es-MX" sz="2400" b="0" i="1" u="none" strike="noStrike" cap="none" normalizeH="0" baseline="0" dirty="0" smtClean="0">
                <a:ln>
                  <a:noFill/>
                </a:ln>
                <a:solidFill>
                  <a:srgbClr val="000000"/>
                </a:solidFill>
                <a:effectLst/>
                <a:latin typeface="Bell MT" pitchFamily="18" charset="0"/>
                <a:ea typeface="Calibri" pitchFamily="34" charset="0"/>
                <a:cs typeface="Arial Narrow" pitchFamily="34" charset="0"/>
              </a:rPr>
              <a:t>ser y de hacer</a:t>
            </a:r>
            <a:r>
              <a:rPr kumimoji="0" lang="es-MX" sz="2400" b="0" i="0" u="none" strike="noStrike" cap="none" normalizeH="0" baseline="0" dirty="0" smtClean="0">
                <a:ln>
                  <a:noFill/>
                </a:ln>
                <a:solidFill>
                  <a:srgbClr val="000000"/>
                </a:solidFill>
                <a:effectLst/>
                <a:latin typeface="Bell MT" pitchFamily="18" charset="0"/>
                <a:ea typeface="Calibri" pitchFamily="34" charset="0"/>
                <a:cs typeface="Arial Narrow" pitchFamily="34" charset="0"/>
              </a:rPr>
              <a:t>. La principal fuerza de esta transformación es la creación de valor superior para los clientes y consumidores finales a través de la mejora continua de los sistemas y procesos, así como de los productos, bienes y servicios.</a:t>
            </a:r>
            <a:endParaRPr kumimoji="0" lang="es-MX" sz="2400" b="0" i="0" u="none" strike="noStrike" cap="none" normalizeH="0" baseline="0" dirty="0" smtClean="0">
              <a:ln>
                <a:noFill/>
              </a:ln>
              <a:solidFill>
                <a:schemeClr val="tx1"/>
              </a:solidFill>
              <a:effectLst/>
              <a:latin typeface="Bell MT"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SU UTILIZACION </a:t>
            </a:r>
            <a:endParaRPr lang="es-MX" dirty="0"/>
          </a:p>
        </p:txBody>
      </p:sp>
      <p:sp>
        <p:nvSpPr>
          <p:cNvPr id="29697" name="Rectangle 1"/>
          <p:cNvSpPr>
            <a:spLocks noChangeArrowheads="1"/>
          </p:cNvSpPr>
          <p:nvPr/>
        </p:nvSpPr>
        <p:spPr bwMode="auto">
          <a:xfrm>
            <a:off x="0" y="1455168"/>
            <a:ext cx="9144000"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b="1" i="0"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rPr>
              <a:t>Es también una herramienta para realizar el diagnóstico de una organización o para evaluar su grado de madurez, lo que permite apreciar sus fortalezas y áreas de oportunidad, al correlacionar tres dimensiones interdependientes: </a:t>
            </a:r>
            <a:endParaRPr kumimoji="0" lang="es-MX" sz="1200" b="1" i="0" u="none" strike="noStrike" cap="none" normalizeH="0" baseline="0" dirty="0" smtClean="0">
              <a:ln>
                <a:noFill/>
              </a:ln>
              <a:solidFill>
                <a:schemeClr val="tx1"/>
              </a:solidFill>
              <a:effectLst/>
              <a:latin typeface="Californian FB"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1" i="1"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1"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rPr>
              <a:t>ENFOQUE.- </a:t>
            </a:r>
            <a:r>
              <a:rPr kumimoji="0" lang="es-MX" sz="2000" b="1" i="0"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rPr>
              <a:t>Diseño de sistemas y procesos, basado en conceptos y teorías sólidas de cali­dad, para buscar mejores formas de producir bienes o servicios. </a:t>
            </a:r>
            <a:endParaRPr kumimoji="0" lang="es-MX" sz="1200" b="1" i="0" u="none" strike="noStrike" cap="none" normalizeH="0" baseline="0" dirty="0" smtClean="0">
              <a:ln>
                <a:noFill/>
              </a:ln>
              <a:solidFill>
                <a:schemeClr val="tx1"/>
              </a:solidFill>
              <a:effectLst/>
              <a:latin typeface="Californian FB"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1" i="1"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1"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rPr>
              <a:t>IMPLANTACIÓN.- </a:t>
            </a:r>
            <a:r>
              <a:rPr kumimoji="0" lang="es-MX" sz="2000" b="1" i="0"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rPr>
              <a:t>Aplicación de conceptos y teorías sólidas de calidad en sistemas y procesos, para crear y desarrollar una cultura organizacional de calidad. </a:t>
            </a:r>
            <a:endParaRPr kumimoji="0" lang="es-MX" sz="1200" b="1" i="0" u="none" strike="noStrike" cap="none" normalizeH="0" baseline="0" dirty="0" smtClean="0">
              <a:ln>
                <a:noFill/>
              </a:ln>
              <a:solidFill>
                <a:schemeClr val="tx1"/>
              </a:solidFill>
              <a:effectLst/>
              <a:latin typeface="Californian FB"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1" i="1"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1"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rPr>
              <a:t>RESULTADOS.- </a:t>
            </a:r>
            <a:r>
              <a:rPr kumimoji="0" lang="es-MX" sz="2000" b="1" i="0" u="none" strike="noStrike" cap="none" normalizeH="0" baseline="0" dirty="0" smtClean="0">
                <a:ln>
                  <a:noFill/>
                </a:ln>
                <a:solidFill>
                  <a:srgbClr val="000000"/>
                </a:solidFill>
                <a:effectLst/>
                <a:latin typeface="Californian FB" pitchFamily="18" charset="0"/>
                <a:ea typeface="Calibri" pitchFamily="34" charset="0"/>
                <a:cs typeface="Arial Narrow" pitchFamily="34" charset="0"/>
              </a:rPr>
              <a:t>Efecto causal de las dos dimensiones anteriores para crear valor hacia todos los “grupos de interés” de la organización (clientes, proveedores, accionistas, personal, comunidad inmediata, etc.).</a:t>
            </a:r>
            <a:endParaRPr kumimoji="0" lang="es-MX" sz="2000" b="1" i="0" u="none" strike="noStrike" cap="none" normalizeH="0" baseline="0" dirty="0" smtClean="0">
              <a:ln>
                <a:noFill/>
              </a:ln>
              <a:solidFill>
                <a:schemeClr val="tx1"/>
              </a:solidFill>
              <a:effectLst/>
              <a:latin typeface="Californian FB"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PROPOSITO DEL MODELO</a:t>
            </a:r>
            <a:endParaRPr lang="es-MX" dirty="0"/>
          </a:p>
        </p:txBody>
      </p:sp>
      <p:sp>
        <p:nvSpPr>
          <p:cNvPr id="30721" name="Rectangle 1"/>
          <p:cNvSpPr>
            <a:spLocks noChangeArrowheads="1"/>
          </p:cNvSpPr>
          <p:nvPr/>
        </p:nvSpPr>
        <p:spPr bwMode="auto">
          <a:xfrm>
            <a:off x="611560" y="1341349"/>
            <a:ext cx="777686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 </a:t>
            </a:r>
            <a:r>
              <a:rPr kumimoji="0" lang="es-MX" sz="2800" b="0"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Promover una cultura basada en los principios de este Modelo.</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 </a:t>
            </a:r>
            <a:r>
              <a:rPr kumimoji="0" lang="es-MX" sz="2800" b="0"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Provocar efectividad de las organizaciones mexicanas en la creación de valor para todos sus gru­pos de interés, especialmente para sus clientes y mercados.</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 </a:t>
            </a:r>
            <a:r>
              <a:rPr kumimoji="0" lang="es-MX" sz="2800" b="0"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Mejorar la capacidad de las organizaciones para competir exitosamente en los mercados mundiales.</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 </a:t>
            </a:r>
            <a:r>
              <a:rPr kumimoji="0" lang="es-MX" sz="2800" b="0"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Promover el aprendizaje y la autoevaluación.</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 </a:t>
            </a:r>
            <a:r>
              <a:rPr kumimoji="0" lang="es-MX" sz="2800" b="0" i="0" u="none" strike="noStrike" cap="none" normalizeH="0" baseline="0" dirty="0" smtClean="0">
                <a:ln>
                  <a:noFill/>
                </a:ln>
                <a:solidFill>
                  <a:srgbClr val="000000"/>
                </a:solidFill>
                <a:effectLst/>
                <a:latin typeface="Arial Narrow" pitchFamily="34" charset="0"/>
                <a:ea typeface="Calibri" pitchFamily="34" charset="0"/>
                <a:cs typeface="Arial Narrow" pitchFamily="34" charset="0"/>
              </a:rPr>
              <a:t>Provocar un efecto multiplicador a partir del intercambio de las mejores prácticas.</a:t>
            </a:r>
            <a:endParaRPr kumimoji="0" lang="es-MX"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43808" y="404664"/>
            <a:ext cx="4486272" cy="841248"/>
          </a:xfrm>
        </p:spPr>
        <p:txBody>
          <a:bodyPr/>
          <a:lstStyle/>
          <a:p>
            <a:r>
              <a:rPr lang="es-MX" dirty="0" smtClean="0"/>
              <a:t>PREMIO E. DEMING</a:t>
            </a:r>
            <a:endParaRPr lang="es-MX" dirty="0"/>
          </a:p>
        </p:txBody>
      </p:sp>
      <p:sp>
        <p:nvSpPr>
          <p:cNvPr id="3" name="2 Rectángulo"/>
          <p:cNvSpPr/>
          <p:nvPr/>
        </p:nvSpPr>
        <p:spPr>
          <a:xfrm>
            <a:off x="395536" y="1779687"/>
            <a:ext cx="7992888" cy="5078313"/>
          </a:xfrm>
          <a:prstGeom prst="rect">
            <a:avLst/>
          </a:prstGeom>
        </p:spPr>
        <p:txBody>
          <a:bodyPr wrap="square">
            <a:spAutoFit/>
          </a:bodyPr>
          <a:lstStyle/>
          <a:p>
            <a:r>
              <a:rPr lang="es-MX" sz="2400" dirty="0" smtClean="0"/>
              <a:t>William Edwards Deming nació en Sioux City el 14 de Octubre de 1900. Estudió ingeniería en la Universidad de Wyoming, luego ingreso a la Universidad de Colorado donde obtuvo su maestría en física y matemáticas, en 1928 sacó un Doctorado en Física en la universidad de Yale. Fallece en 1993.</a:t>
            </a:r>
            <a:br>
              <a:rPr lang="es-MX" sz="2400" dirty="0" smtClean="0"/>
            </a:br>
            <a:r>
              <a:rPr lang="es-MX" sz="2400" dirty="0" smtClean="0"/>
              <a:t/>
            </a:r>
            <a:br>
              <a:rPr lang="es-MX" sz="2400" dirty="0" smtClean="0"/>
            </a:br>
            <a:r>
              <a:rPr lang="es-MX" sz="2400" dirty="0" smtClean="0"/>
              <a:t>En Japón, se lo conoce como "El padre de la tercera revolución industrial" ya que demostró y enseñó a Japón que cuando la calidad es perseguida sin descanso, se optimizan los recursos, se bajan costos, se conquista al mercado y se retan las predicciones de teorías e económicas.</a:t>
            </a:r>
            <a:r>
              <a:rPr lang="es-MX" dirty="0" smtClean="0"/>
              <a:t/>
            </a:r>
            <a:br>
              <a:rPr lang="es-MX" dirty="0" smtClean="0"/>
            </a:br>
            <a:r>
              <a:rPr lang="es-MX" dirty="0" smtClean="0"/>
              <a:t/>
            </a:r>
            <a:br>
              <a:rPr lang="es-MX" dirty="0" smtClean="0"/>
            </a:br>
            <a:endParaRPr lang="es-MX" dirty="0"/>
          </a:p>
        </p:txBody>
      </p:sp>
      <p:pic>
        <p:nvPicPr>
          <p:cNvPr id="4" name="Picture 2" descr="Ver imagen en tamaño completo">
            <a:hlinkClick r:id="rId2"/>
          </p:cNvPr>
          <p:cNvPicPr>
            <a:picLocks noChangeAspect="1" noChangeArrowheads="1"/>
          </p:cNvPicPr>
          <p:nvPr/>
        </p:nvPicPr>
        <p:blipFill>
          <a:blip r:embed="rId3" cstate="print"/>
          <a:srcRect/>
          <a:stretch>
            <a:fillRect/>
          </a:stretch>
        </p:blipFill>
        <p:spPr bwMode="auto">
          <a:xfrm>
            <a:off x="0" y="0"/>
            <a:ext cx="1411213" cy="173687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27784" y="548680"/>
            <a:ext cx="3240360" cy="830997"/>
          </a:xfrm>
          <a:prstGeom prst="rect">
            <a:avLst/>
          </a:prstGeom>
          <a:noFill/>
        </p:spPr>
        <p:txBody>
          <a:bodyPr wrap="square" rtlCol="0">
            <a:spAutoFit/>
          </a:bodyPr>
          <a:lstStyle/>
          <a:p>
            <a:r>
              <a:rPr lang="es-MX" sz="4800" dirty="0" smtClean="0">
                <a:latin typeface="Comic Sans MS" pitchFamily="66" charset="0"/>
              </a:rPr>
              <a:t>INDICE</a:t>
            </a:r>
            <a:endParaRPr lang="es-MX" sz="4800" dirty="0">
              <a:latin typeface="Comic Sans MS" pitchFamily="66" charset="0"/>
            </a:endParaRPr>
          </a:p>
        </p:txBody>
      </p:sp>
      <p:sp>
        <p:nvSpPr>
          <p:cNvPr id="3" name="2 CuadroTexto"/>
          <p:cNvSpPr txBox="1"/>
          <p:nvPr/>
        </p:nvSpPr>
        <p:spPr>
          <a:xfrm>
            <a:off x="174878" y="2132856"/>
            <a:ext cx="8969122" cy="3970318"/>
          </a:xfrm>
          <a:prstGeom prst="rect">
            <a:avLst/>
          </a:prstGeom>
          <a:noFill/>
        </p:spPr>
        <p:txBody>
          <a:bodyPr wrap="none" rtlCol="0">
            <a:spAutoFit/>
          </a:bodyPr>
          <a:lstStyle/>
          <a:p>
            <a:r>
              <a:rPr lang="es-MX" sz="3200" b="1" dirty="0" smtClean="0"/>
              <a:t>*</a:t>
            </a:r>
            <a:r>
              <a:rPr lang="es-MX" sz="3600" b="1" dirty="0" smtClean="0">
                <a:latin typeface="Comic Sans MS" pitchFamily="66" charset="0"/>
              </a:rPr>
              <a:t>Modelo EFQM</a:t>
            </a:r>
          </a:p>
          <a:p>
            <a:endParaRPr lang="es-MX" sz="3600" b="1" dirty="0">
              <a:latin typeface="Comic Sans MS" pitchFamily="66" charset="0"/>
            </a:endParaRPr>
          </a:p>
          <a:p>
            <a:r>
              <a:rPr lang="es-MX" sz="3600" b="1" dirty="0" smtClean="0">
                <a:latin typeface="Comic Sans MS" pitchFamily="66" charset="0"/>
              </a:rPr>
              <a:t>*Premio Malcom  Baildrige</a:t>
            </a:r>
          </a:p>
          <a:p>
            <a:endParaRPr lang="es-MX" sz="3600" b="1" dirty="0">
              <a:latin typeface="Comic Sans MS" pitchFamily="66" charset="0"/>
            </a:endParaRPr>
          </a:p>
          <a:p>
            <a:r>
              <a:rPr lang="es-MX" sz="3600" b="1" dirty="0" smtClean="0">
                <a:latin typeface="Comic Sans MS" pitchFamily="66" charset="0"/>
              </a:rPr>
              <a:t>*Modelo Nacional para la Calidad Total</a:t>
            </a:r>
          </a:p>
          <a:p>
            <a:endParaRPr lang="es-MX" sz="3600" b="1" dirty="0">
              <a:latin typeface="Comic Sans MS" pitchFamily="66" charset="0"/>
            </a:endParaRPr>
          </a:p>
          <a:p>
            <a:r>
              <a:rPr lang="es-MX" sz="3600" b="1" dirty="0" smtClean="0">
                <a:latin typeface="Comic Sans MS" pitchFamily="66" charset="0"/>
              </a:rPr>
              <a:t>*Premio Deming</a:t>
            </a:r>
            <a:endParaRPr lang="es-MX" sz="3600" b="1"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PREMIO E. DEMING</a:t>
            </a:r>
            <a:endParaRPr lang="es-MX" dirty="0"/>
          </a:p>
        </p:txBody>
      </p:sp>
      <p:sp>
        <p:nvSpPr>
          <p:cNvPr id="31745" name="Rectangle 1"/>
          <p:cNvSpPr>
            <a:spLocks noChangeArrowheads="1"/>
          </p:cNvSpPr>
          <p:nvPr/>
        </p:nvSpPr>
        <p:spPr bwMode="auto">
          <a:xfrm>
            <a:off x="323528" y="1351221"/>
            <a:ext cx="8064896"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3200" b="0" i="0" u="none" strike="noStrike" cap="none" normalizeH="0" baseline="0" dirty="0" smtClean="0">
                <a:ln>
                  <a:noFill/>
                </a:ln>
                <a:solidFill>
                  <a:srgbClr val="474B4E"/>
                </a:solidFill>
                <a:effectLst/>
                <a:latin typeface="Helvetica"/>
                <a:ea typeface="Calibri" pitchFamily="34" charset="0"/>
                <a:cs typeface="Times New Roman" pitchFamily="18" charset="0"/>
              </a:rPr>
              <a:t>*</a:t>
            </a:r>
            <a:r>
              <a:rPr kumimoji="0" lang="es-MX" sz="2400" b="0" i="0" u="none" strike="noStrike" cap="none" normalizeH="0" baseline="0" dirty="0" smtClean="0">
                <a:ln>
                  <a:noFill/>
                </a:ln>
                <a:solidFill>
                  <a:srgbClr val="474B4E"/>
                </a:solidFill>
                <a:effectLst/>
                <a:latin typeface="Helvetica"/>
                <a:ea typeface="Calibri" pitchFamily="34" charset="0"/>
                <a:cs typeface="Times New Roman" pitchFamily="18" charset="0"/>
              </a:rPr>
              <a:t>El Premio Nacional de Calidad de Jap</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ó</a:t>
            </a:r>
            <a:r>
              <a:rPr kumimoji="0" lang="es-MX" sz="2400" b="0" i="0" u="none" strike="noStrike" cap="none" normalizeH="0" baseline="0" dirty="0" smtClean="0">
                <a:ln>
                  <a:noFill/>
                </a:ln>
                <a:solidFill>
                  <a:srgbClr val="474B4E"/>
                </a:solidFill>
                <a:effectLst/>
                <a:latin typeface="Helvetica"/>
                <a:ea typeface="Calibri" pitchFamily="34" charset="0"/>
                <a:cs typeface="Times New Roman" pitchFamily="18" charset="0"/>
              </a:rPr>
              <a:t>n se instituy</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ó</a:t>
            </a:r>
            <a:r>
              <a:rPr kumimoji="0" lang="es-MX" sz="2400" b="0" i="0" u="none" strike="noStrike" cap="none" normalizeH="0" baseline="0" dirty="0" smtClean="0">
                <a:ln>
                  <a:noFill/>
                </a:ln>
                <a:solidFill>
                  <a:srgbClr val="474B4E"/>
                </a:solidFill>
                <a:effectLst/>
                <a:latin typeface="Helvetica"/>
                <a:ea typeface="Calibri" pitchFamily="34" charset="0"/>
                <a:cs typeface="Times New Roman" pitchFamily="18" charset="0"/>
              </a:rPr>
              <a:t> en 1951. Lo cre</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ó</a:t>
            </a:r>
            <a:r>
              <a:rPr kumimoji="0" lang="es-MX" sz="2400" b="0" i="0" u="none" strike="noStrike" cap="none" normalizeH="0" baseline="0" dirty="0" smtClean="0">
                <a:ln>
                  <a:noFill/>
                </a:ln>
                <a:solidFill>
                  <a:srgbClr val="474B4E"/>
                </a:solidFill>
                <a:effectLst/>
                <a:latin typeface="Helvetica"/>
                <a:ea typeface="Calibri" pitchFamily="34" charset="0"/>
                <a:cs typeface="Times New Roman" pitchFamily="18" charset="0"/>
              </a:rPr>
              <a:t> la JUSE (Japanese Union of Scientists and Engineers) y le dio el nombre de Deming en honor al Dr. Deming, en reconocimiento a su labor en la difusi</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ó</a:t>
            </a:r>
            <a:r>
              <a:rPr kumimoji="0" lang="es-MX" sz="2400" b="0" i="0" u="none" strike="noStrike" cap="none" normalizeH="0" baseline="0" dirty="0" smtClean="0">
                <a:ln>
                  <a:noFill/>
                </a:ln>
                <a:solidFill>
                  <a:srgbClr val="474B4E"/>
                </a:solidFill>
                <a:effectLst/>
                <a:latin typeface="Helvetica"/>
                <a:ea typeface="Calibri" pitchFamily="34" charset="0"/>
                <a:cs typeface="Times New Roman" pitchFamily="18" charset="0"/>
              </a:rPr>
              <a:t>n del control de calidad, adem</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á</a:t>
            </a:r>
            <a:r>
              <a:rPr kumimoji="0" lang="es-MX" sz="2400" b="0" i="0" u="none" strike="noStrike" cap="none" normalizeH="0" baseline="0" dirty="0" smtClean="0">
                <a:ln>
                  <a:noFill/>
                </a:ln>
                <a:solidFill>
                  <a:srgbClr val="474B4E"/>
                </a:solidFill>
                <a:effectLst/>
                <a:latin typeface="Helvetica"/>
                <a:ea typeface="Calibri" pitchFamily="34" charset="0"/>
                <a:cs typeface="Times New Roman" pitchFamily="18" charset="0"/>
              </a:rPr>
              <a:t>s de por la buena relaci</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ó</a:t>
            </a:r>
            <a:r>
              <a:rPr kumimoji="0" lang="es-MX" sz="2400" b="0" i="0" u="none" strike="noStrike" cap="none" normalizeH="0" baseline="0" dirty="0" smtClean="0">
                <a:ln>
                  <a:noFill/>
                </a:ln>
                <a:solidFill>
                  <a:srgbClr val="474B4E"/>
                </a:solidFill>
                <a:effectLst/>
                <a:latin typeface="Helvetica"/>
                <a:ea typeface="Calibri" pitchFamily="34" charset="0"/>
                <a:cs typeface="Times New Roman" pitchFamily="18" charset="0"/>
              </a:rPr>
              <a:t>n que guardaba con JUSE.</a:t>
            </a:r>
            <a:endParaRPr kumimoji="0" lang="es-MX" sz="4000" b="0" i="0" u="none" strike="noStrike" cap="none" normalizeH="0" baseline="0" dirty="0" smtClean="0">
              <a:ln>
                <a:noFill/>
              </a:ln>
              <a:solidFill>
                <a:schemeClr val="tx1"/>
              </a:solidFill>
              <a:effectLst/>
              <a:latin typeface="Arial" pitchFamily="34" charset="0"/>
            </a:endParaRPr>
          </a:p>
        </p:txBody>
      </p:sp>
      <p:sp>
        <p:nvSpPr>
          <p:cNvPr id="31746" name="Rectangle 2"/>
          <p:cNvSpPr>
            <a:spLocks noChangeArrowheads="1"/>
          </p:cNvSpPr>
          <p:nvPr/>
        </p:nvSpPr>
        <p:spPr bwMode="auto">
          <a:xfrm>
            <a:off x="395536" y="3976900"/>
            <a:ext cx="7992888"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8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a:t>
            </a:r>
            <a:r>
              <a:rPr kumimoji="0" lang="es-MX" sz="24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Las compa</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ñí</a:t>
            </a:r>
            <a:r>
              <a:rPr kumimoji="0" lang="es-MX" sz="24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as que optan al premio est</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á</a:t>
            </a:r>
            <a:r>
              <a:rPr kumimoji="0" lang="es-MX" sz="24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n convencidas de que la calidad total en la empresa es un punto clave en el </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é</a:t>
            </a:r>
            <a:r>
              <a:rPr kumimoji="0" lang="es-MX" sz="24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xito de la organizaci</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ó</a:t>
            </a:r>
            <a:r>
              <a:rPr kumimoji="0" lang="es-MX" sz="24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n, y optar al premio es una excelente oportunidad para aprender nuevas y </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ú</a:t>
            </a:r>
            <a:r>
              <a:rPr kumimoji="0" lang="es-MX" sz="24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tiles metodolog</a:t>
            </a:r>
            <a:r>
              <a:rPr kumimoji="0" lang="es-MX" sz="2400" b="0" i="0" u="none" strike="noStrike" cap="none" normalizeH="0" baseline="0" dirty="0" smtClean="0">
                <a:ln>
                  <a:noFill/>
                </a:ln>
                <a:solidFill>
                  <a:srgbClr val="474B4E"/>
                </a:solidFill>
                <a:effectLst/>
                <a:latin typeface="Calibri"/>
                <a:ea typeface="Calibri" pitchFamily="34" charset="0"/>
                <a:cs typeface="Times New Roman" pitchFamily="18" charset="0"/>
              </a:rPr>
              <a:t>í</a:t>
            </a:r>
            <a:r>
              <a:rPr kumimoji="0" lang="es-MX" sz="2400" b="0" i="0" u="none" strike="noStrike" cap="none" normalizeH="0" baseline="0" dirty="0" smtClean="0">
                <a:ln>
                  <a:noFill/>
                </a:ln>
                <a:solidFill>
                  <a:srgbClr val="474B4E"/>
                </a:solidFill>
                <a:effectLst/>
                <a:latin typeface="Helvetica" charset="0"/>
                <a:ea typeface="Calibri" pitchFamily="34" charset="0"/>
                <a:cs typeface="Times New Roman" pitchFamily="18" charset="0"/>
              </a:rPr>
              <a:t>as para conseguir la calidad total</a:t>
            </a:r>
            <a:endParaRPr kumimoji="0" lang="es-MX" sz="3200" b="0" i="0" u="none" strike="noStrike" cap="none" normalizeH="0" baseline="0" dirty="0" smtClean="0">
              <a:ln>
                <a:noFill/>
              </a:ln>
              <a:solidFill>
                <a:schemeClr val="tx1"/>
              </a:solidFill>
              <a:effectLst/>
              <a:latin typeface="Arial" pitchFamily="34" charset="0"/>
            </a:endParaRPr>
          </a:p>
        </p:txBody>
      </p:sp>
      <p:pic>
        <p:nvPicPr>
          <p:cNvPr id="31748" name="Picture 4" descr="Ver imagen en tamaño completo">
            <a:hlinkClick r:id="rId2"/>
          </p:cNvPr>
          <p:cNvPicPr>
            <a:picLocks noChangeAspect="1" noChangeArrowheads="1"/>
          </p:cNvPicPr>
          <p:nvPr/>
        </p:nvPicPr>
        <p:blipFill>
          <a:blip r:embed="rId3" cstate="print"/>
          <a:srcRect/>
          <a:stretch>
            <a:fillRect/>
          </a:stretch>
        </p:blipFill>
        <p:spPr bwMode="auto">
          <a:xfrm>
            <a:off x="7805936" y="0"/>
            <a:ext cx="1338064" cy="133806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TEORÍA DE LA VARIABILIDAD</a:t>
            </a:r>
            <a:endParaRPr lang="es-MX" dirty="0"/>
          </a:p>
        </p:txBody>
      </p:sp>
      <p:sp>
        <p:nvSpPr>
          <p:cNvPr id="4" name="3 Rectángulo"/>
          <p:cNvSpPr/>
          <p:nvPr/>
        </p:nvSpPr>
        <p:spPr>
          <a:xfrm>
            <a:off x="323528" y="1268760"/>
            <a:ext cx="7920880" cy="2308324"/>
          </a:xfrm>
          <a:prstGeom prst="rect">
            <a:avLst/>
          </a:prstGeom>
        </p:spPr>
        <p:txBody>
          <a:bodyPr wrap="square">
            <a:spAutoFit/>
          </a:bodyPr>
          <a:lstStyle/>
          <a:p>
            <a:r>
              <a:rPr lang="es-ES" sz="2400" dirty="0" smtClean="0"/>
              <a:t>La mayor contribución de Deming a los procesos de calidad en Japón es el control estadístico de proceso, que es un lenguaje matemático con el cual los administradores y operadores pueden entender "lo que las máquinas dicen". Las variaciones del proceso afectan el cumplimiento de la calidad prometida.</a:t>
            </a:r>
            <a:endParaRPr lang="es-ES" sz="2400" dirty="0"/>
          </a:p>
        </p:txBody>
      </p:sp>
      <p:sp>
        <p:nvSpPr>
          <p:cNvPr id="5" name="4 Rectángulo"/>
          <p:cNvSpPr/>
          <p:nvPr/>
        </p:nvSpPr>
        <p:spPr>
          <a:xfrm>
            <a:off x="467544" y="3789040"/>
            <a:ext cx="7848872" cy="2677656"/>
          </a:xfrm>
          <a:prstGeom prst="rect">
            <a:avLst/>
          </a:prstGeom>
        </p:spPr>
        <p:txBody>
          <a:bodyPr wrap="square">
            <a:spAutoFit/>
          </a:bodyPr>
          <a:lstStyle/>
          <a:p>
            <a:r>
              <a:rPr lang="es-ES" sz="2400" dirty="0" smtClean="0"/>
              <a:t>Deming afirma que todo proceso es variable y cuanto menor sea la variabilidad del mismo mayor será la calidad del producto resultante. En cada proceso pueden generarse dos tipos de variaciones o desviaciones con relación al objetivo marcado inicialmente: variaciones comunes y variaciones especiales. Solo efectuando esta distinción es posible alcanzar la calidad.</a:t>
            </a:r>
            <a:endParaRPr lang="es-MX"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a:t>
            </a:r>
            <a:r>
              <a:rPr lang="es-MX" sz="4000" dirty="0" smtClean="0"/>
              <a:t> CONCLUSIÓN</a:t>
            </a:r>
            <a:endParaRPr lang="es-MX" dirty="0"/>
          </a:p>
        </p:txBody>
      </p:sp>
      <p:sp>
        <p:nvSpPr>
          <p:cNvPr id="3" name="2 CuadroTexto"/>
          <p:cNvSpPr txBox="1"/>
          <p:nvPr/>
        </p:nvSpPr>
        <p:spPr>
          <a:xfrm>
            <a:off x="467544" y="1844824"/>
            <a:ext cx="8352928" cy="3877985"/>
          </a:xfrm>
          <a:prstGeom prst="rect">
            <a:avLst/>
          </a:prstGeom>
          <a:noFill/>
        </p:spPr>
        <p:txBody>
          <a:bodyPr wrap="square" rtlCol="0">
            <a:spAutoFit/>
          </a:bodyPr>
          <a:lstStyle/>
          <a:p>
            <a:r>
              <a:rPr lang="es-MX" sz="2400" dirty="0" smtClean="0"/>
              <a:t>Las grandes oportunidades para realizar un cambio significativo ,  tiene que ser enfocado</a:t>
            </a:r>
          </a:p>
          <a:p>
            <a:r>
              <a:rPr lang="es-MX" sz="2400" dirty="0" smtClean="0"/>
              <a:t> y desarrollado con un plan de  calidad, planeados en reducir costos,  y llevar consigo la  mejora continua basados</a:t>
            </a:r>
          </a:p>
          <a:p>
            <a:r>
              <a:rPr lang="es-MX" sz="2400" dirty="0" smtClean="0"/>
              <a:t>en las herramientas , habilidades y un plan estratégico que te asegure un  mejor resultado, sin olvidar</a:t>
            </a:r>
          </a:p>
          <a:p>
            <a:r>
              <a:rPr lang="es-MX" sz="2400" dirty="0" smtClean="0"/>
              <a:t>que todo el equipo tiene que estar involucrado en donde la alta Gerencia lleva como estandarte la satisfacción del cliente.</a:t>
            </a:r>
          </a:p>
          <a:p>
            <a:endParaRPr lang="es-MX" dirty="0" smtClean="0"/>
          </a:p>
          <a:p>
            <a:endParaRPr lang="es-MX" dirty="0" smtClean="0"/>
          </a:p>
          <a:p>
            <a:endParaRPr lang="es-MX"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347864" y="476672"/>
            <a:ext cx="2675732" cy="523220"/>
          </a:xfrm>
          <a:prstGeom prst="rect">
            <a:avLst/>
          </a:prstGeom>
          <a:noFill/>
        </p:spPr>
        <p:txBody>
          <a:bodyPr wrap="none" rtlCol="0">
            <a:spAutoFit/>
          </a:bodyPr>
          <a:lstStyle/>
          <a:p>
            <a:r>
              <a:rPr lang="es-MX" sz="2800" dirty="0" smtClean="0">
                <a:latin typeface="Comic Sans MS" pitchFamily="66" charset="0"/>
              </a:rPr>
              <a:t>Modelo  EFQM</a:t>
            </a:r>
            <a:endParaRPr lang="es-MX" sz="2800" dirty="0">
              <a:latin typeface="Comic Sans MS" pitchFamily="66" charset="0"/>
            </a:endParaRPr>
          </a:p>
        </p:txBody>
      </p:sp>
      <p:sp>
        <p:nvSpPr>
          <p:cNvPr id="4" name="3 CuadroTexto"/>
          <p:cNvSpPr txBox="1"/>
          <p:nvPr/>
        </p:nvSpPr>
        <p:spPr>
          <a:xfrm>
            <a:off x="467544" y="1700808"/>
            <a:ext cx="8064896" cy="369332"/>
          </a:xfrm>
          <a:prstGeom prst="rect">
            <a:avLst/>
          </a:prstGeom>
          <a:noFill/>
        </p:spPr>
        <p:txBody>
          <a:bodyPr wrap="square" rtlCol="0">
            <a:spAutoFit/>
          </a:bodyPr>
          <a:lstStyle/>
          <a:p>
            <a:endParaRPr lang="en-US" dirty="0"/>
          </a:p>
        </p:txBody>
      </p:sp>
      <p:sp>
        <p:nvSpPr>
          <p:cNvPr id="1026" name="Rectangle 2"/>
          <p:cNvSpPr>
            <a:spLocks noChangeArrowheads="1"/>
          </p:cNvSpPr>
          <p:nvPr/>
        </p:nvSpPr>
        <p:spPr bwMode="auto">
          <a:xfrm>
            <a:off x="467544" y="1177731"/>
            <a:ext cx="8352928"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Fundación Europea para la Gestión de la Calidad (en inglés,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European Foundation for Quality</a:t>
            </a:r>
            <a:r>
              <a:rPr kumimoji="0" lang="es-ES" sz="3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E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Management</a:t>
            </a:r>
            <a:r>
              <a:rPr kumimoji="0" lang="es-E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EFQM) fue fundada en 1988 por los presidentes de las catorce mayores compañías europeas, con el apoyo de la</a:t>
            </a:r>
            <a:r>
              <a:rPr lang="es-ES" sz="2000" dirty="0" smtClean="0"/>
              <a:t> </a:t>
            </a:r>
            <a:r>
              <a:rPr lang="es-ES" sz="2400" dirty="0" smtClean="0">
                <a:hlinkClick r:id="rId2" tooltip="Comisión Europea"/>
              </a:rPr>
              <a:t>Comisión Europea</a:t>
            </a:r>
            <a:r>
              <a:rPr kumimoji="0" lang="es-E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En 2011 se registraron más de 700 organizaciones, desde multinacionales o importantes compañías de ámbito nacional hasta universidades e institutos de investigación.</a:t>
            </a: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635896" y="332656"/>
            <a:ext cx="2319866" cy="461665"/>
          </a:xfrm>
          <a:prstGeom prst="rect">
            <a:avLst/>
          </a:prstGeom>
        </p:spPr>
        <p:txBody>
          <a:bodyPr wrap="none">
            <a:spAutoFit/>
          </a:bodyPr>
          <a:lstStyle/>
          <a:p>
            <a:r>
              <a:rPr lang="es-MX" sz="2400" dirty="0" smtClean="0">
                <a:latin typeface="Comic Sans MS" pitchFamily="66" charset="0"/>
              </a:rPr>
              <a:t>Modelo  EFQM</a:t>
            </a:r>
            <a:endParaRPr lang="es-MX" sz="2400" dirty="0">
              <a:latin typeface="Comic Sans MS" pitchFamily="66" charset="0"/>
            </a:endParaRPr>
          </a:p>
        </p:txBody>
      </p:sp>
      <p:sp>
        <p:nvSpPr>
          <p:cNvPr id="4" name="3 CuadroTexto"/>
          <p:cNvSpPr txBox="1"/>
          <p:nvPr/>
        </p:nvSpPr>
        <p:spPr>
          <a:xfrm>
            <a:off x="539552" y="1916832"/>
            <a:ext cx="6624736" cy="369332"/>
          </a:xfrm>
          <a:prstGeom prst="rect">
            <a:avLst/>
          </a:prstGeom>
          <a:noFill/>
        </p:spPr>
        <p:txBody>
          <a:bodyPr wrap="square" rtlCol="0">
            <a:spAutoFit/>
          </a:bodyPr>
          <a:lstStyle/>
          <a:p>
            <a:endParaRPr lang="en-US" dirty="0"/>
          </a:p>
        </p:txBody>
      </p:sp>
      <p:sp>
        <p:nvSpPr>
          <p:cNvPr id="16385" name="Rectangle 1"/>
          <p:cNvSpPr>
            <a:spLocks noChangeArrowheads="1"/>
          </p:cNvSpPr>
          <p:nvPr/>
        </p:nvSpPr>
        <p:spPr bwMode="auto">
          <a:xfrm>
            <a:off x="611560" y="755413"/>
            <a:ext cx="799288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s-E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Es un modelo </a:t>
            </a:r>
            <a:r>
              <a:rPr kumimoji="0" lang="es-E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 normativo</a:t>
            </a:r>
            <a:r>
              <a:rPr kumimoji="0" lang="es-E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cuyo concepto fundamental es la </a:t>
            </a:r>
            <a:r>
              <a:rPr kumimoji="0" lang="es-ES"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autoevaluación</a:t>
            </a:r>
            <a:r>
              <a:rPr kumimoji="0" lang="es-E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basada en un análisis detallado del funcionamiento del sistema de gestión de la organización usando como guía los criterios del modelo.</a:t>
            </a:r>
            <a:endPar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r>
              <a:rPr lang="en-US" sz="2400" dirty="0" smtClean="0"/>
              <a:t> </a:t>
            </a:r>
          </a:p>
          <a:p>
            <a:r>
              <a:rPr lang="es-MX" sz="2800" b="1" dirty="0" smtClean="0"/>
              <a:t>*</a:t>
            </a:r>
            <a:r>
              <a:rPr lang="es-MX" sz="2800" dirty="0" smtClean="0"/>
              <a:t>El premio Europeo a la calidad, que se concede todos los años  a la compañía más brillante en la gestión de la calidad total en Europa Occidental</a:t>
            </a:r>
            <a:endParaRPr lang="es-ES" sz="24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Como lo aplicamos</a:t>
            </a:r>
            <a:endParaRPr lang="en-US" dirty="0"/>
          </a:p>
        </p:txBody>
      </p:sp>
      <p:sp>
        <p:nvSpPr>
          <p:cNvPr id="17409" name="Rectangle 1"/>
          <p:cNvSpPr>
            <a:spLocks noChangeArrowheads="1"/>
          </p:cNvSpPr>
          <p:nvPr/>
        </p:nvSpPr>
        <p:spPr bwMode="auto">
          <a:xfrm>
            <a:off x="251520" y="1710680"/>
            <a:ext cx="820891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 algn="l" defTabSz="914400" rtl="0" eaLnBrk="1" fontAlgn="base" latinLnBrk="0" hangingPunct="1">
              <a:lnSpc>
                <a:spcPct val="100000"/>
              </a:lnSpc>
              <a:spcBef>
                <a:spcPct val="0"/>
              </a:spcBef>
              <a:spcAft>
                <a:spcPct val="0"/>
              </a:spcAft>
              <a:buClrTx/>
              <a:buSzTx/>
              <a:buFontTx/>
              <a:buNone/>
              <a:tabLst/>
            </a:pPr>
            <a:r>
              <a:rPr kumimoji="0" lang="es-MX" sz="24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 mejorar, es necesario conocer la situación actual y para ello es útil tener una guía que nos lleve a examinar de forma sistemática  todos los aspectos del funcionamiento de la organización. A estos aspectos se les llaman “criterios” .</a:t>
            </a:r>
          </a:p>
          <a:p>
            <a:pPr marL="0" marR="0" lvl="0" indent="57150" algn="l" defTabSz="914400" rtl="0" eaLnBrk="1" fontAlgn="base" latinLnBrk="0" hangingPunct="1">
              <a:lnSpc>
                <a:spcPct val="100000"/>
              </a:lnSpc>
              <a:spcBef>
                <a:spcPct val="0"/>
              </a:spcBef>
              <a:spcAft>
                <a:spcPct val="0"/>
              </a:spcAft>
              <a:buClrTx/>
              <a:buSzTx/>
              <a:buFontTx/>
              <a:buNone/>
              <a:tabLst/>
            </a:pPr>
            <a:endParaRPr lang="es-MX" sz="1600" dirty="0" smtClean="0">
              <a:latin typeface="Calibri" pitchFamily="34" charset="0"/>
              <a:cs typeface="Times New Roman" pitchFamily="18" charset="0"/>
            </a:endParaRPr>
          </a:p>
        </p:txBody>
      </p:sp>
      <p:sp>
        <p:nvSpPr>
          <p:cNvPr id="17410" name="Rectangle 2"/>
          <p:cNvSpPr>
            <a:spLocks noChangeArrowheads="1"/>
          </p:cNvSpPr>
          <p:nvPr/>
        </p:nvSpPr>
        <p:spPr bwMode="auto">
          <a:xfrm>
            <a:off x="179512" y="3798332"/>
            <a:ext cx="842493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 algn="l"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 modelo consta  de 2 partes: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endParaRPr lang="en-US" sz="2400" dirty="0" smtClean="0">
              <a:latin typeface="Arial" pitchFamily="34" charset="0"/>
              <a:cs typeface="Arial" pitchFamily="34" charset="0"/>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 conjunto de reglas para evaluar el comportamiento de la organización en cada criterio, hay 2 grupos de criterios: los Resultados y los Agentes</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Como lo aplicamos</a:t>
            </a:r>
            <a:endParaRPr lang="en-US" dirty="0"/>
          </a:p>
        </p:txBody>
      </p:sp>
      <p:sp>
        <p:nvSpPr>
          <p:cNvPr id="3073" name="Rectangle 1"/>
          <p:cNvSpPr>
            <a:spLocks noChangeArrowheads="1"/>
          </p:cNvSpPr>
          <p:nvPr/>
        </p:nvSpPr>
        <p:spPr bwMode="auto">
          <a:xfrm>
            <a:off x="251520" y="1352673"/>
            <a:ext cx="856895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09575" algn="l"/>
              </a:tabLst>
            </a:pPr>
            <a:r>
              <a:rPr kumimoji="0" lang="es-MX"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Los Resultados  </a:t>
            </a:r>
            <a:r>
              <a:rPr kumimoji="0" lang="es-MX"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representan lo que la organización consigue para cada uno de sus actores (Cliente, Empleados,  Sociedad e Inversores). Unos resultados mejores o peores serán síntomas de un mejor o peor funcionamiento.</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2"/>
              </a:rPr>
              <a:t>6.Resultados en los Clientes</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3"/>
              </a:rPr>
              <a:t>7.Resultados en el Personal</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4"/>
              </a:rPr>
              <a:t>8.Resultados en la Sociedad</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1"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5"/>
              </a:rPr>
              <a:t>9.Rendimiento Final de la organizaci</a:t>
            </a:r>
            <a:r>
              <a:rPr kumimoji="0" lang="es-MX" sz="2000" b="1" i="1" u="sng" strike="noStrike" cap="none" normalizeH="0" baseline="0" dirty="0" smtClean="0">
                <a:ln>
                  <a:noFill/>
                </a:ln>
                <a:solidFill>
                  <a:srgbClr val="000000"/>
                </a:solidFill>
                <a:effectLst/>
                <a:latin typeface="Calibri"/>
                <a:ea typeface="Times New Roman" pitchFamily="18" charset="0"/>
                <a:cs typeface="Arial" pitchFamily="34" charset="0"/>
                <a:hlinkClick r:id="rId5"/>
              </a:rPr>
              <a:t>ó</a:t>
            </a:r>
            <a:r>
              <a:rPr kumimoji="0" lang="es-MX" sz="2000" b="1" i="1"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5"/>
              </a:rPr>
              <a:t>n</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s-MX"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Los Agentes </a:t>
            </a:r>
            <a:r>
              <a:rPr kumimoji="0" lang="es-MX"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son los aspectos del sistema de  gestión de la organización, son las causas de los resultados, en ellos examinamos sistemáticamente todo lo que la organización hace y, sobre todo, como lo hace y como lo gestiona.</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lang="es-MX" sz="2000" b="1" dirty="0" smtClean="0">
                <a:solidFill>
                  <a:srgbClr val="000000"/>
                </a:solidFill>
                <a:latin typeface="Arial" pitchFamily="34" charset="0"/>
                <a:ea typeface="Times New Roman" pitchFamily="18" charset="0"/>
                <a:cs typeface="Arial" pitchFamily="34" charset="0"/>
                <a:hlinkClick r:id="rId6"/>
              </a:rPr>
              <a:t>1.</a:t>
            </a:r>
            <a:r>
              <a:rPr kumimoji="0" lang="es-MX" sz="2000" b="1" i="0"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6"/>
              </a:rPr>
              <a:t>Liderazgo</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7"/>
              </a:rPr>
              <a:t>2.Pol</a:t>
            </a:r>
            <a:r>
              <a:rPr kumimoji="0" lang="es-MX" sz="2000" b="1" i="0" u="sng" strike="noStrike" cap="none" normalizeH="0" baseline="0" dirty="0" smtClean="0">
                <a:ln>
                  <a:noFill/>
                </a:ln>
                <a:solidFill>
                  <a:srgbClr val="000000"/>
                </a:solidFill>
                <a:effectLst/>
                <a:latin typeface="Calibri"/>
                <a:ea typeface="Times New Roman" pitchFamily="18" charset="0"/>
                <a:cs typeface="Arial" pitchFamily="34" charset="0"/>
                <a:hlinkClick r:id="rId7"/>
              </a:rPr>
              <a:t>í</a:t>
            </a: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7"/>
              </a:rPr>
              <a:t>tica y Estrategia</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8"/>
              </a:rPr>
              <a:t>3.Personal</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9"/>
              </a:rPr>
              <a:t>4.Colaboradores y Recursos</a:t>
            </a:r>
            <a:r>
              <a:rPr kumimoji="0" lang="es-MX"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09575" algn="l"/>
              </a:tabLst>
            </a:pPr>
            <a:r>
              <a:rPr kumimoji="0" lang="es-MX" sz="20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10"/>
              </a:rPr>
              <a:t>5.Procesos</a:t>
            </a:r>
            <a:endParaRPr kumimoji="0" lang="es-MX"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457200"/>
            <a:ext cx="6718520" cy="841248"/>
          </a:xfrm>
        </p:spPr>
        <p:txBody>
          <a:bodyPr>
            <a:normAutofit/>
          </a:bodyPr>
          <a:lstStyle/>
          <a:p>
            <a:r>
              <a:rPr lang="en-US" dirty="0" smtClean="0"/>
              <a:t> Mapa del modelo efqm</a:t>
            </a:r>
            <a:endParaRPr lang="en-US" dirty="0"/>
          </a:p>
        </p:txBody>
      </p:sp>
      <p:pic>
        <p:nvPicPr>
          <p:cNvPr id="3" name="2 Imagen" descr="C:\Users\anette\Pictures\modelo_efqm.jpg"/>
          <p:cNvPicPr/>
          <p:nvPr/>
        </p:nvPicPr>
        <p:blipFill>
          <a:blip r:embed="rId2" cstate="print"/>
          <a:srcRect/>
          <a:stretch>
            <a:fillRect/>
          </a:stretch>
        </p:blipFill>
        <p:spPr bwMode="auto">
          <a:xfrm>
            <a:off x="395536" y="1340768"/>
            <a:ext cx="8208911" cy="496855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RESULTADOS</a:t>
            </a:r>
            <a:endParaRPr lang="es-MX" dirty="0"/>
          </a:p>
        </p:txBody>
      </p:sp>
      <p:sp>
        <p:nvSpPr>
          <p:cNvPr id="21505" name="Rectangle 1"/>
          <p:cNvSpPr>
            <a:spLocks noChangeArrowheads="1"/>
          </p:cNvSpPr>
          <p:nvPr/>
        </p:nvSpPr>
        <p:spPr bwMode="auto">
          <a:xfrm>
            <a:off x="70992" y="1340768"/>
            <a:ext cx="907300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es-MX" sz="2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DE  LOS CLIENTES : La satisfacción de las necesidades y expectativas de los clientes externos. </a:t>
            </a:r>
          </a:p>
          <a:p>
            <a:pPr fontAlgn="base">
              <a:spcBef>
                <a:spcPct val="0"/>
              </a:spcBef>
              <a:spcAft>
                <a:spcPct val="0"/>
              </a:spcAft>
            </a:pPr>
            <a:endParaRPr lang="es-MX" sz="2400" b="1" dirty="0" smtClean="0">
              <a:solidFill>
                <a:srgbClr val="000000"/>
              </a:solidFill>
              <a:latin typeface="Calibri" pitchFamily="34" charset="0"/>
              <a:ea typeface="Times New Roman" pitchFamily="18" charset="0"/>
              <a:cs typeface="Times New Roman" pitchFamily="18" charset="0"/>
            </a:endParaRPr>
          </a:p>
          <a:p>
            <a:pPr fontAlgn="base">
              <a:spcBef>
                <a:spcPct val="0"/>
              </a:spcBef>
              <a:spcAft>
                <a:spcPct val="0"/>
              </a:spcAft>
            </a:pPr>
            <a:r>
              <a:rPr lang="es-MX" sz="2400" b="1" dirty="0" smtClean="0">
                <a:solidFill>
                  <a:srgbClr val="000000"/>
                </a:solidFill>
                <a:latin typeface="Calibri" pitchFamily="34" charset="0"/>
                <a:ea typeface="Times New Roman" pitchFamily="18" charset="0"/>
                <a:cs typeface="Times New Roman" pitchFamily="18" charset="0"/>
              </a:rPr>
              <a:t>DE LOS PERSONAS: </a:t>
            </a:r>
            <a:r>
              <a:rPr lang="es-MX" sz="2400" b="1" dirty="0" smtClean="0"/>
              <a:t>La satisfacción de las necesidades y expectativas de las personas que integran la organización </a:t>
            </a:r>
          </a:p>
          <a:p>
            <a:pPr fontAlgn="base">
              <a:spcBef>
                <a:spcPct val="0"/>
              </a:spcBef>
              <a:spcAft>
                <a:spcPct val="0"/>
              </a:spcAft>
            </a:pPr>
            <a:endParaRPr lang="es-MX" sz="2400" b="1" dirty="0" smtClean="0"/>
          </a:p>
          <a:p>
            <a:pPr fontAlgn="base">
              <a:spcBef>
                <a:spcPct val="0"/>
              </a:spcBef>
              <a:spcAft>
                <a:spcPct val="0"/>
              </a:spcAft>
            </a:pPr>
            <a:r>
              <a:rPr lang="es-MX" sz="2400" b="1" dirty="0" smtClean="0"/>
              <a:t>DE LA SOCIEDAD: El grado de cumplimiento de las responsabilidades de la organización con la sociedad y de satisfacción de las expectativas de ésta. </a:t>
            </a:r>
          </a:p>
          <a:p>
            <a:pPr fontAlgn="base">
              <a:spcBef>
                <a:spcPct val="0"/>
              </a:spcBef>
              <a:spcAft>
                <a:spcPct val="0"/>
              </a:spcAft>
            </a:pPr>
            <a:endParaRPr lang="es-MX" sz="2400" b="1" dirty="0" smtClean="0"/>
          </a:p>
          <a:p>
            <a:pPr fontAlgn="base">
              <a:spcBef>
                <a:spcPct val="0"/>
              </a:spcBef>
              <a:spcAft>
                <a:spcPct val="0"/>
              </a:spcAft>
            </a:pPr>
            <a:r>
              <a:rPr lang="es-MX" sz="2400" b="1" dirty="0" smtClean="0"/>
              <a:t>RENDIMIENTO FINAL : La medida en que se alcanzan las metas y los objetivos .</a:t>
            </a:r>
            <a:endParaRPr lang="es-MX" sz="2400" dirty="0" smtClean="0"/>
          </a:p>
          <a:p>
            <a:pPr fontAlgn="base">
              <a:spcBef>
                <a:spcPct val="0"/>
              </a:spcBef>
              <a:spcAft>
                <a:spcPct val="0"/>
              </a:spcAft>
            </a:pPr>
            <a:endParaRPr lang="es-MX" dirty="0" smtClean="0"/>
          </a:p>
          <a:p>
            <a:pPr fontAlgn="base">
              <a:spcBef>
                <a:spcPct val="0"/>
              </a:spcBef>
              <a:spcAft>
                <a:spcPct val="0"/>
              </a:spcAft>
            </a:pPr>
            <a:endParaRPr lang="es-MX" b="1" dirty="0" smtClean="0"/>
          </a:p>
          <a:p>
            <a:pPr fontAlgn="base">
              <a:spcBef>
                <a:spcPct val="0"/>
              </a:spcBef>
              <a:spcAft>
                <a:spcPct val="0"/>
              </a:spcAft>
            </a:pPr>
            <a:endParaRPr lang="es-MX" b="1" dirty="0" smtClean="0"/>
          </a:p>
          <a:p>
            <a:pPr fontAlgn="base">
              <a:spcBef>
                <a:spcPct val="0"/>
              </a:spcBef>
              <a:spcAft>
                <a:spcPct val="0"/>
              </a:spcAft>
            </a:pPr>
            <a:endParaRPr lang="es-MX"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AGENTES</a:t>
            </a:r>
            <a:endParaRPr lang="es-MX" dirty="0"/>
          </a:p>
        </p:txBody>
      </p:sp>
      <p:sp>
        <p:nvSpPr>
          <p:cNvPr id="22529" name="Rectangle 1"/>
          <p:cNvSpPr>
            <a:spLocks noChangeArrowheads="1"/>
          </p:cNvSpPr>
          <p:nvPr/>
        </p:nvSpPr>
        <p:spPr bwMode="auto">
          <a:xfrm>
            <a:off x="251520" y="1468234"/>
            <a:ext cx="8748464"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09575" algn="l"/>
              </a:tabLst>
            </a:pPr>
            <a:r>
              <a:rPr kumimoji="0" lang="es-MX"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LIDERAZGO</a:t>
            </a:r>
          </a:p>
          <a:p>
            <a:pPr marL="0" marR="0" lvl="0" indent="0" algn="l" defTabSz="914400" rtl="0" eaLnBrk="0" fontAlgn="base" latinLnBrk="0" hangingPunct="0">
              <a:lnSpc>
                <a:spcPct val="100000"/>
              </a:lnSpc>
              <a:spcBef>
                <a:spcPct val="0"/>
              </a:spcBef>
              <a:spcAft>
                <a:spcPct val="0"/>
              </a:spcAft>
              <a:buClrTx/>
              <a:buSzTx/>
              <a:tabLst>
                <a:tab pos="409575" algn="l"/>
              </a:tabLst>
            </a:pPr>
            <a:r>
              <a:rPr lang="es-MX" sz="1600" dirty="0" smtClean="0">
                <a:latin typeface="Arial" pitchFamily="34" charset="0"/>
              </a:rPr>
              <a:t>*</a:t>
            </a:r>
            <a:r>
              <a:rPr kumimoji="0" lang="es-MX"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La forma en que </a:t>
            </a:r>
            <a:r>
              <a:rPr kumimoji="0" lang="es-MX" b="1"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el equipo de dirección </a:t>
            </a:r>
            <a:r>
              <a:rPr kumimoji="0" lang="es-MX"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desarrolla la misión, la visión y los valores necesarios para el éxito a largo plazo. </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s-MX"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Y cómo facilita y asegura que se alcancen, desarrollando y poniendo en práctica un sistema de gestión adecuado. </a:t>
            </a:r>
          </a:p>
          <a:p>
            <a:pPr marL="0" marR="0" lvl="0" indent="0" algn="l" defTabSz="914400" rtl="0" eaLnBrk="0" fontAlgn="base" latinLnBrk="0" hangingPunct="0">
              <a:lnSpc>
                <a:spcPct val="100000"/>
              </a:lnSpc>
              <a:spcBef>
                <a:spcPct val="0"/>
              </a:spcBef>
              <a:spcAft>
                <a:spcPct val="0"/>
              </a:spcAft>
              <a:buClrTx/>
              <a:buSzTx/>
              <a:tabLst>
                <a:tab pos="409575" algn="l"/>
              </a:tabLst>
            </a:pPr>
            <a:endParaRPr kumimoji="0" lang="es-MX" sz="2400" b="0" i="0" u="none" strike="noStrike" cap="none" normalizeH="0" baseline="0" dirty="0" smtClean="0">
              <a:ln>
                <a:noFill/>
              </a:ln>
              <a:solidFill>
                <a:schemeClr val="tx1"/>
              </a:solidFill>
              <a:effectLst/>
              <a:latin typeface="Arial" pitchFamily="34" charset="0"/>
            </a:endParaRPr>
          </a:p>
        </p:txBody>
      </p:sp>
      <p:sp>
        <p:nvSpPr>
          <p:cNvPr id="22530" name="Rectangle 2"/>
          <p:cNvSpPr>
            <a:spLocks noChangeArrowheads="1"/>
          </p:cNvSpPr>
          <p:nvPr/>
        </p:nvSpPr>
        <p:spPr bwMode="auto">
          <a:xfrm>
            <a:off x="179512" y="3192070"/>
            <a:ext cx="849694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POLITICAS Y ESTRATEGICAS</a:t>
            </a:r>
            <a:endParaRPr kumimoji="0" lang="es-MX" sz="2400" b="1" i="0" u="sng"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Cómo materializa la organización su misión y visión, mediante una estrategia claramente enfocada hacia los </a:t>
            </a:r>
            <a:r>
              <a:rPr kumimoji="0" lang="es-MX" b="1"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actores,</a:t>
            </a:r>
            <a:r>
              <a:rPr kumimoji="0" lang="es-MX"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apoyada por políticas, planes, objetivos, metas y procesos adecuados. </a:t>
            </a:r>
          </a:p>
          <a:p>
            <a:pPr marL="0" marR="0" lvl="0" indent="0" algn="l" defTabSz="914400" rtl="0" eaLnBrk="0" fontAlgn="base" latinLnBrk="0" hangingPunct="0">
              <a:lnSpc>
                <a:spcPct val="100000"/>
              </a:lnSpc>
              <a:spcBef>
                <a:spcPct val="0"/>
              </a:spcBef>
              <a:spcAft>
                <a:spcPct val="0"/>
              </a:spcAft>
              <a:buClrTx/>
              <a:buSzTx/>
              <a:buFontTx/>
              <a:buNone/>
              <a:tabLst/>
            </a:pPr>
            <a:endParaRPr lang="es-MX" sz="2000" b="1" u="sng"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s-MX" sz="2000" b="1" u="sng" dirty="0" smtClean="0">
                <a:solidFill>
                  <a:srgbClr val="000000"/>
                </a:solidFill>
                <a:latin typeface="Calibri" pitchFamily="34" charset="0"/>
                <a:cs typeface="Times New Roman" pitchFamily="18" charset="0"/>
              </a:rPr>
              <a:t>PERSONAL</a:t>
            </a:r>
          </a:p>
          <a:p>
            <a:r>
              <a:rPr lang="es-MX" b="1" dirty="0" smtClean="0"/>
              <a:t>*</a:t>
            </a:r>
            <a:r>
              <a:rPr lang="es-MX" b="1" dirty="0" smtClean="0">
                <a:latin typeface="Calibri" pitchFamily="34" charset="0"/>
              </a:rPr>
              <a:t>Cómo gestiona y desarrolla la organización los conocimientos de las personas que la constituyen y libera todo su potencial tanto para el trabajo individual como en equipo. </a:t>
            </a:r>
          </a:p>
          <a:p>
            <a:r>
              <a:rPr lang="es-MX" b="1" dirty="0" smtClean="0">
                <a:latin typeface="Calibri" pitchFamily="34" charset="0"/>
              </a:rPr>
              <a:t>*Cómo se responsabiliza al personal y se le da autoridad. Cómo se le remunera y reconoce, y cómo se dialoga con él.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i="0" u="sng"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589</TotalTime>
  <Words>1753</Words>
  <Application>Microsoft Office PowerPoint</Application>
  <PresentationFormat>Presentación en pantalla (4:3)</PresentationFormat>
  <Paragraphs>112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Viajes</vt:lpstr>
      <vt:lpstr>   PLANEACION DE LA CALIDAD                   ANGEL AMADOR COTA                   IIS                   28886 </vt:lpstr>
      <vt:lpstr>Diapositiva 2</vt:lpstr>
      <vt:lpstr>Diapositiva 3</vt:lpstr>
      <vt:lpstr>Diapositiva 4</vt:lpstr>
      <vt:lpstr>Como lo aplicamos</vt:lpstr>
      <vt:lpstr>Como lo aplicamos</vt:lpstr>
      <vt:lpstr> Mapa del modelo efqm</vt:lpstr>
      <vt:lpstr>LOS RESULTADOS</vt:lpstr>
      <vt:lpstr>LOS AGENTES</vt:lpstr>
      <vt:lpstr>LOS AGENTES</vt:lpstr>
      <vt:lpstr>¿Que dificultades se encuentran para aplicar el modelo efqm?</vt:lpstr>
      <vt:lpstr>Diapositiva 12</vt:lpstr>
      <vt:lpstr>Diapositiva 13</vt:lpstr>
      <vt:lpstr>¿ A QUIENES SE OTORGA?</vt:lpstr>
      <vt:lpstr>¿ COMO SE APLICA?</vt:lpstr>
      <vt:lpstr>MODELO NACIONAL PARA LA  CALIDAD TOTAL</vt:lpstr>
      <vt:lpstr>SU UTILIZACION </vt:lpstr>
      <vt:lpstr>PROPOSITO DEL MODELO</vt:lpstr>
      <vt:lpstr>PREMIO E. DEMING</vt:lpstr>
      <vt:lpstr>PREMIO E. DEMING</vt:lpstr>
      <vt:lpstr>TEORÍA DE LA VARIABILIDAD</vt:lpstr>
      <vt:lpstr>                     CONCLUSIÓN</vt:lpstr>
    </vt:vector>
  </TitlesOfParts>
  <Company>Instituto Tecnologico de Sonora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PLANEACION DE LA CALIDAD                   ANGEL AMADOR COTA                   IIS                   28886</dc:title>
  <dc:creator>alumnog</dc:creator>
  <cp:lastModifiedBy>alumnog</cp:lastModifiedBy>
  <cp:revision>72</cp:revision>
  <dcterms:created xsi:type="dcterms:W3CDTF">2011-10-13T01:30:50Z</dcterms:created>
  <dcterms:modified xsi:type="dcterms:W3CDTF">2011-11-10T01:39:31Z</dcterms:modified>
</cp:coreProperties>
</file>